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90" r:id="rId7"/>
    <p:sldId id="292" r:id="rId8"/>
    <p:sldId id="291" r:id="rId9"/>
    <p:sldId id="293" r:id="rId10"/>
    <p:sldId id="261" r:id="rId11"/>
    <p:sldId id="294" r:id="rId12"/>
    <p:sldId id="301" r:id="rId13"/>
    <p:sldId id="296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8" r:id="rId24"/>
    <p:sldId id="289" r:id="rId25"/>
    <p:sldId id="271" r:id="rId26"/>
    <p:sldId id="274" r:id="rId27"/>
    <p:sldId id="275" r:id="rId28"/>
    <p:sldId id="305" r:id="rId29"/>
    <p:sldId id="276" r:id="rId30"/>
    <p:sldId id="277" r:id="rId31"/>
    <p:sldId id="278" r:id="rId32"/>
    <p:sldId id="279" r:id="rId33"/>
    <p:sldId id="280" r:id="rId34"/>
    <p:sldId id="304" r:id="rId35"/>
    <p:sldId id="281" r:id="rId36"/>
    <p:sldId id="306" r:id="rId37"/>
    <p:sldId id="282" r:id="rId38"/>
    <p:sldId id="283" r:id="rId39"/>
    <p:sldId id="284" r:id="rId40"/>
    <p:sldId id="308" r:id="rId41"/>
    <p:sldId id="285" r:id="rId42"/>
    <p:sldId id="303" r:id="rId43"/>
    <p:sldId id="286" r:id="rId44"/>
    <p:sldId id="287" r:id="rId45"/>
    <p:sldId id="309" r:id="rId46"/>
    <p:sldId id="302" r:id="rId47"/>
    <p:sldId id="307" r:id="rId48"/>
    <p:sldId id="297" r:id="rId49"/>
    <p:sldId id="298" r:id="rId50"/>
    <p:sldId id="299" r:id="rId51"/>
    <p:sldId id="300" r:id="rId5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636984510437271E-4"/>
          <c:y val="0"/>
          <c:w val="0.83658468254774976"/>
          <c:h val="0.85797014617423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42165869747283E-3"/>
                  <c:y val="0.65056823751609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35927658958073E-3"/>
                  <c:y val="0.25390615639656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89950151891083E-3"/>
                  <c:y val="0.65056823751609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30987.3</c:v>
                </c:pt>
                <c:pt idx="1">
                  <c:v>12153.9</c:v>
                </c:pt>
                <c:pt idx="2">
                  <c:v>31220.2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475756664094916E-3"/>
                  <c:y val="0.65160161942790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381994874884E-3"/>
                  <c:y val="0.22815166506553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37127529158791E-3"/>
                  <c:y val="0.65160161942790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31835.4</c:v>
                </c:pt>
                <c:pt idx="1">
                  <c:v>11870.1</c:v>
                </c:pt>
                <c:pt idx="2">
                  <c:v>33375.199999999997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668604105147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355414674368213E-3"/>
                  <c:y val="0.29067222378341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416785539432218E-3"/>
                  <c:y val="0.65069158982335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31195</c:v>
                </c:pt>
                <c:pt idx="1">
                  <c:v>13767.7</c:v>
                </c:pt>
                <c:pt idx="2">
                  <c:v>31740.1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261652885157427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323023750221432E-3"/>
                  <c:y val="0.30577947766152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26497609241852E-3"/>
                  <c:y val="0.63094323942219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30472.2</c:v>
                </c:pt>
                <c:pt idx="1">
                  <c:v>14405.9</c:v>
                </c:pt>
                <c:pt idx="2">
                  <c:v>31034.9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732735820031335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32769747944257E-2"/>
                  <c:y val="0.32188770964446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32769747944257E-2"/>
                  <c:y val="0.6322176076296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32010.9</c:v>
                </c:pt>
                <c:pt idx="1">
                  <c:v>15140.8</c:v>
                </c:pt>
                <c:pt idx="2">
                  <c:v>32700.6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1963008"/>
        <c:axId val="51964544"/>
        <c:axId val="0"/>
      </c:bar3DChart>
      <c:catAx>
        <c:axId val="5196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51964544"/>
        <c:crosses val="autoZero"/>
        <c:auto val="1"/>
        <c:lblAlgn val="ctr"/>
        <c:lblOffset val="100"/>
        <c:noMultiLvlLbl val="0"/>
      </c:catAx>
      <c:valAx>
        <c:axId val="5196454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5196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91295966694257"/>
          <c:y val="4.2205669277487673E-2"/>
          <c:w val="0.1636935399843413"/>
          <c:h val="0.5220626527608044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17099158294579E-2"/>
          <c:y val="2.9003511394356869E-2"/>
          <c:w val="0.84096270376737792"/>
          <c:h val="0.861510285705216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04373713655172E-3"/>
                  <c:y val="0.2159623987357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37667754430299E-2"/>
                  <c:y val="0.1771792930037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253E-3"/>
                  <c:y val="0.1907667855499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394752748752961E-3"/>
                  <c:y val="0.18599747420354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547716920342186E-3"/>
                  <c:y val="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877776.1</c:v>
                </c:pt>
                <c:pt idx="1">
                  <c:v>851636</c:v>
                </c:pt>
                <c:pt idx="2">
                  <c:v>882966.2</c:v>
                </c:pt>
                <c:pt idx="3">
                  <c:v>854270.2</c:v>
                </c:pt>
                <c:pt idx="4">
                  <c:v>896199.6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939164951540498E-3"/>
                  <c:y val="0.25915487848288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975878386394E-2"/>
                  <c:y val="0.20498402671811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95521589879789E-3"/>
                  <c:y val="0.21422279610655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44509932041449E-3"/>
                  <c:y val="0.1907667855499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092129123129437E-3"/>
                  <c:y val="0.20516427879895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889338.5</c:v>
                </c:pt>
                <c:pt idx="1">
                  <c:v>859701.7</c:v>
                </c:pt>
                <c:pt idx="2">
                  <c:v>882966.2</c:v>
                </c:pt>
                <c:pt idx="3">
                  <c:v>864507</c:v>
                </c:pt>
                <c:pt idx="4">
                  <c:v>910499.6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495018444278322E-3"/>
                  <c:y val="-2.27959365059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27396390984807E-2"/>
                  <c:y val="-1.6197179905180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48468249290571E-3"/>
                  <c:y val="-4.799069944609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33466902924158E-2"/>
                  <c:y val="-2.939497652188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009776691479821E-3"/>
                  <c:y val="-1.13981099605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11562.4</c:v>
                </c:pt>
                <c:pt idx="1">
                  <c:v>8065.7</c:v>
                </c:pt>
                <c:pt idx="2">
                  <c:v>0</c:v>
                </c:pt>
                <c:pt idx="3">
                  <c:v>10236.799999999999</c:v>
                </c:pt>
                <c:pt idx="4">
                  <c:v>14300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962240"/>
        <c:axId val="51992064"/>
        <c:axId val="0"/>
      </c:bar3DChart>
      <c:catAx>
        <c:axId val="5196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 i="1"/>
            </a:pPr>
            <a:endParaRPr lang="ru-RU"/>
          </a:p>
        </c:txPr>
        <c:crossAx val="51992064"/>
        <c:crosses val="autoZero"/>
        <c:auto val="1"/>
        <c:lblAlgn val="ctr"/>
        <c:lblOffset val="100"/>
        <c:noMultiLvlLbl val="0"/>
      </c:catAx>
      <c:valAx>
        <c:axId val="519920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196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307206606673328"/>
          <c:y val="0.18110682146428175"/>
          <c:w val="9.3918878028909164E-2"/>
          <c:h val="0.2196955893789578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875853079816528E-2"/>
          <c:w val="0.7094409429983255"/>
          <c:h val="0.95199987699779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31715089586437"/>
                  <c:y val="8.14188380778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860049738063291E-2"/>
                  <c:y val="-0.1850520882295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195883268430763"/>
                  <c:y val="7.393516105048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(первоначально утвержденный)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278247</c:v>
                </c:pt>
                <c:pt idx="1">
                  <c:v>269165.8</c:v>
                </c:pt>
                <c:pt idx="2">
                  <c:v>326462</c:v>
                </c:pt>
                <c:pt idx="3">
                  <c:v>341226.5</c:v>
                </c:pt>
                <c:pt idx="4">
                  <c:v>357488.5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45263536720041"/>
          <c:y val="9.857909306373365E-2"/>
          <c:w val="0.23503995051600873"/>
          <c:h val="0.701179498574232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02839105657135E-2"/>
          <c:y val="7.3152319725668949E-2"/>
          <c:w val="0.7784183399080985"/>
          <c:h val="0.82448571220113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76240365693424E-3"/>
                  <c:y val="0.18513126935118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943063417835757E-3"/>
                  <c:y val="0.1518695269348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2920400148774E-3"/>
                  <c:y val="0.3205422372333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185741</c:v>
                </c:pt>
                <c:pt idx="1">
                  <c:v>92506</c:v>
                </c:pt>
                <c:pt idx="2">
                  <c:v>599529.1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682301000371936E-3"/>
                  <c:y val="0.14205849150115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9168160059509E-2"/>
                  <c:y val="9.470566100077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4E-3"/>
                  <c:y val="0.23676415250192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187144.1</c:v>
                </c:pt>
                <c:pt idx="1">
                  <c:v>82021.7</c:v>
                </c:pt>
                <c:pt idx="2">
                  <c:v>582470.19999999995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(план)2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883510257169072E-3"/>
                  <c:y val="0.12724436090848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545850698808455E-3"/>
                  <c:y val="3.5967189383600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0.23676415250192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241500</c:v>
                </c:pt>
                <c:pt idx="1">
                  <c:v>84962</c:v>
                </c:pt>
                <c:pt idx="2">
                  <c:v>556504.19999999995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714811623717394E-3"/>
                  <c:y val="0.14043464490678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42075198447357E-3"/>
                  <c:y val="5.1149167505434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69749421593118E-3"/>
                  <c:y val="0.1958463961696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256239.5</c:v>
                </c:pt>
                <c:pt idx="1">
                  <c:v>84984</c:v>
                </c:pt>
                <c:pt idx="2">
                  <c:v>513043.7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(прогноз)2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307635215834408E-3"/>
                  <c:y val="0.16556099902664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46293054825905E-2"/>
                  <c:y val="3.654942154022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009380600223167E-3"/>
                  <c:y val="0.21490899996328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272482.5</c:v>
                </c:pt>
                <c:pt idx="1">
                  <c:v>85006</c:v>
                </c:pt>
                <c:pt idx="2">
                  <c:v>538711.1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847424"/>
        <c:axId val="167848960"/>
        <c:axId val="0"/>
      </c:bar3DChart>
      <c:catAx>
        <c:axId val="16784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67848960"/>
        <c:crosses val="autoZero"/>
        <c:auto val="1"/>
        <c:lblAlgn val="ctr"/>
        <c:lblOffset val="100"/>
        <c:noMultiLvlLbl val="0"/>
      </c:catAx>
      <c:valAx>
        <c:axId val="16784896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6784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44827889493765"/>
          <c:y val="0.11384779997989643"/>
          <c:w val="0.18555173763761698"/>
          <c:h val="0.4145833648425869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2023</a:t>
            </a:r>
            <a:r>
              <a:rPr lang="ru-RU" sz="1400" baseline="0" dirty="0" smtClean="0"/>
              <a:t> год – 6973,0</a:t>
            </a:r>
            <a:endParaRPr lang="ru-RU" sz="1400" dirty="0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838745189931E-2"/>
          <c:y val="0.20120110111222209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- 6951,22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5.7740963792283037E-2"/>
                  <c:y val="0.1141711226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68422700508024E-2"/>
                  <c:y val="8.152550951128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617.20000000000005</c:v>
                </c:pt>
                <c:pt idx="1">
                  <c:v>2371.6</c:v>
                </c:pt>
                <c:pt idx="2">
                  <c:v>1304.9000000000001</c:v>
                </c:pt>
                <c:pt idx="3">
                  <c:v>2239.9</c:v>
                </c:pt>
                <c:pt idx="4">
                  <c:v>440.3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151417519265536"/>
          <c:y val="0.23280592279870138"/>
          <c:w val="0.39924553837452403"/>
          <c:h val="0.620671777209939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– 6951,4</a:t>
            </a:r>
            <a:endParaRPr lang="ru-RU" dirty="0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- 6973,9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794993300064163E-2"/>
                  <c:y val="5.835398134057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556.20000000000005</c:v>
                </c:pt>
                <c:pt idx="1">
                  <c:v>2415.6</c:v>
                </c:pt>
                <c:pt idx="2">
                  <c:v>1204.2</c:v>
                </c:pt>
                <c:pt idx="3">
                  <c:v>2330.6999999999998</c:v>
                </c:pt>
                <c:pt idx="4">
                  <c:v>444.7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071429758064265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95000"/>
                    <a:satMod val="175000"/>
                  </a:schemeClr>
                </a:gs>
                <a:gs pos="12000">
                  <a:schemeClr val="accent1">
                    <a:tint val="90000"/>
                    <a:shade val="90000"/>
                    <a:satMod val="150000"/>
                  </a:schemeClr>
                </a:gs>
                <a:gs pos="100000">
                  <a:schemeClr val="accent1">
                    <a:tint val="100000"/>
                    <a:shade val="75000"/>
                    <a:satMod val="1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01.01.2023 год (факт)</c:v>
                </c:pt>
                <c:pt idx="1">
                  <c:v>на 01.01.2024 год (прогноз)</c:v>
                </c:pt>
                <c:pt idx="2">
                  <c:v>На 01.01.2025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5"/>
        <c:shape val="box"/>
        <c:axId val="182615040"/>
        <c:axId val="182616832"/>
        <c:axId val="0"/>
      </c:bar3DChart>
      <c:catAx>
        <c:axId val="182615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2616832"/>
        <c:crosses val="autoZero"/>
        <c:auto val="1"/>
        <c:lblAlgn val="ctr"/>
        <c:lblOffset val="100"/>
        <c:noMultiLvlLbl val="0"/>
      </c:catAx>
      <c:valAx>
        <c:axId val="1826168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8261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8259F-AB1D-410C-B156-FD3AD9F24A9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6CA1B-6D35-440F-A593-CAEF70FBE3D0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Составление проекта бюджета очередного года (июль)</a:t>
          </a:r>
          <a:endParaRPr lang="ru-RU" sz="1400" b="1" i="1" dirty="0">
            <a:solidFill>
              <a:schemeClr val="bg2"/>
            </a:solidFill>
          </a:endParaRPr>
        </a:p>
      </dgm:t>
    </dgm:pt>
    <dgm:pt modelId="{E5A8F9AE-8E9C-475C-90D6-88EDA4421016}" type="parTrans" cxnId="{AB2B0704-FF16-4DCC-9E63-504C332E4681}">
      <dgm:prSet/>
      <dgm:spPr/>
      <dgm:t>
        <a:bodyPr/>
        <a:lstStyle/>
        <a:p>
          <a:endParaRPr lang="ru-RU"/>
        </a:p>
      </dgm:t>
    </dgm:pt>
    <dgm:pt modelId="{C40805B9-94F8-4DAB-BB74-24C57A9E65BE}" type="sibTrans" cxnId="{AB2B0704-FF16-4DCC-9E63-504C332E4681}">
      <dgm:prSet/>
      <dgm:spPr/>
      <dgm:t>
        <a:bodyPr/>
        <a:lstStyle/>
        <a:p>
          <a:endParaRPr lang="ru-RU"/>
        </a:p>
      </dgm:t>
    </dgm:pt>
    <dgm:pt modelId="{32FBD9D9-B9BA-4C0A-953C-64D58B634E87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6BE6F33B-A056-40ED-BA06-A429F649BC2B}" type="parTrans" cxnId="{9C51E8FC-8AE2-42AA-B920-DE05FA637EC1}">
      <dgm:prSet/>
      <dgm:spPr/>
      <dgm:t>
        <a:bodyPr/>
        <a:lstStyle/>
        <a:p>
          <a:endParaRPr lang="ru-RU"/>
        </a:p>
      </dgm:t>
    </dgm:pt>
    <dgm:pt modelId="{615EB91B-C1E7-460B-A39F-9287A4596416}" type="sibTrans" cxnId="{9C51E8FC-8AE2-42AA-B920-DE05FA637EC1}">
      <dgm:prSet/>
      <dgm:spPr/>
      <dgm:t>
        <a:bodyPr/>
        <a:lstStyle/>
        <a:p>
          <a:endParaRPr lang="ru-RU"/>
        </a:p>
      </dgm:t>
    </dgm:pt>
    <dgm:pt modelId="{F6D83E58-3639-4B67-B4A0-CACA3DE17206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400" b="1" i="1" dirty="0">
            <a:solidFill>
              <a:schemeClr val="bg2"/>
            </a:solidFill>
          </a:endParaRPr>
        </a:p>
      </dgm:t>
    </dgm:pt>
    <dgm:pt modelId="{85DB662C-8B79-4357-8D7F-FF697CBB9B40}" type="parTrans" cxnId="{C45A9FA6-9C5C-46B1-9DF5-060DFABD57AD}">
      <dgm:prSet/>
      <dgm:spPr/>
      <dgm:t>
        <a:bodyPr/>
        <a:lstStyle/>
        <a:p>
          <a:endParaRPr lang="ru-RU"/>
        </a:p>
      </dgm:t>
    </dgm:pt>
    <dgm:pt modelId="{AE18BC5A-73C3-436F-AB0B-B2EAB57FCC6D}" type="sibTrans" cxnId="{C45A9FA6-9C5C-46B1-9DF5-060DFABD57AD}">
      <dgm:prSet/>
      <dgm:spPr/>
      <dgm:t>
        <a:bodyPr/>
        <a:lstStyle/>
        <a:p>
          <a:endParaRPr lang="ru-RU"/>
        </a:p>
      </dgm:t>
    </dgm:pt>
    <dgm:pt modelId="{A15F61BC-E025-44CE-9D3F-E190CA4A6E4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82578D79-1438-47BC-BD0B-E52F642A7105}" type="parTrans" cxnId="{0EAD1C2A-5B1D-4041-9C3E-7CDD202A76F3}">
      <dgm:prSet/>
      <dgm:spPr/>
      <dgm:t>
        <a:bodyPr/>
        <a:lstStyle/>
        <a:p>
          <a:endParaRPr lang="ru-RU"/>
        </a:p>
      </dgm:t>
    </dgm:pt>
    <dgm:pt modelId="{F95F8F57-92C2-45BA-99B0-839D55DFBB43}" type="sibTrans" cxnId="{0EAD1C2A-5B1D-4041-9C3E-7CDD202A76F3}">
      <dgm:prSet/>
      <dgm:spPr/>
      <dgm:t>
        <a:bodyPr/>
        <a:lstStyle/>
        <a:p>
          <a:endParaRPr lang="ru-RU"/>
        </a:p>
      </dgm:t>
    </dgm:pt>
    <dgm:pt modelId="{425A981A-DC41-43B7-9B14-8FC57C182D3D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A3D2B988-FD57-4CF4-A8B6-C73C7FD83C8F}" type="parTrans" cxnId="{7E1978BD-0460-47C7-98D6-D47070A853FF}">
      <dgm:prSet/>
      <dgm:spPr/>
      <dgm:t>
        <a:bodyPr/>
        <a:lstStyle/>
        <a:p>
          <a:endParaRPr lang="ru-RU"/>
        </a:p>
      </dgm:t>
    </dgm:pt>
    <dgm:pt modelId="{68B20E97-2E4D-4030-AF44-FA085D068078}" type="sibTrans" cxnId="{7E1978BD-0460-47C7-98D6-D47070A853FF}">
      <dgm:prSet/>
      <dgm:spPr/>
      <dgm:t>
        <a:bodyPr/>
        <a:lstStyle/>
        <a:p>
          <a:endParaRPr lang="ru-RU"/>
        </a:p>
      </dgm:t>
    </dgm:pt>
    <dgm:pt modelId="{329BD35E-65B3-4D94-849B-1D1673637FCF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6087350D-7321-49C9-9E1D-7F1746CEA10D}" type="parTrans" cxnId="{54FDA1C5-B672-4A96-97DB-239C4A5B1230}">
      <dgm:prSet/>
      <dgm:spPr/>
      <dgm:t>
        <a:bodyPr/>
        <a:lstStyle/>
        <a:p>
          <a:endParaRPr lang="ru-RU"/>
        </a:p>
      </dgm:t>
    </dgm:pt>
    <dgm:pt modelId="{342A488E-451E-404F-BDCA-16F233B659E5}" type="sibTrans" cxnId="{54FDA1C5-B672-4A96-97DB-239C4A5B1230}">
      <dgm:prSet/>
      <dgm:spPr/>
      <dgm:t>
        <a:bodyPr/>
        <a:lstStyle/>
        <a:p>
          <a:endParaRPr lang="ru-RU"/>
        </a:p>
      </dgm:t>
    </dgm:pt>
    <dgm:pt modelId="{567F07A1-89FA-4BD1-90E0-B90DC51ED0C3}">
      <dgm:prSet phldrT="[Текст]" custT="1"/>
      <dgm:spPr/>
      <dgm:t>
        <a:bodyPr/>
        <a:lstStyle/>
        <a:p>
          <a:pPr algn="ctr"/>
          <a:r>
            <a:rPr lang="ru-RU" sz="1400" b="1" i="1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5FC6C1DF-54DF-4E01-A78F-13EAF789558C}" type="parTrans" cxnId="{4B08AD00-8D2D-42DF-963A-BDFF41211CEA}">
      <dgm:prSet/>
      <dgm:spPr/>
      <dgm:t>
        <a:bodyPr/>
        <a:lstStyle/>
        <a:p>
          <a:endParaRPr lang="ru-RU"/>
        </a:p>
      </dgm:t>
    </dgm:pt>
    <dgm:pt modelId="{BD3455F4-1584-4ACA-A3D7-64D45C255D62}" type="sibTrans" cxnId="{4B08AD00-8D2D-42DF-963A-BDFF41211CEA}">
      <dgm:prSet/>
      <dgm:spPr/>
      <dgm:t>
        <a:bodyPr/>
        <a:lstStyle/>
        <a:p>
          <a:endParaRPr lang="ru-RU"/>
        </a:p>
      </dgm:t>
    </dgm:pt>
    <dgm:pt modelId="{FBC8949E-789C-46C5-8E0B-70FD077967F9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Рассмотрение проекта  очередного года  (1 ноября- декабрь</a:t>
          </a:r>
          <a:r>
            <a:rPr lang="ru-RU" sz="1200" b="1" i="1" dirty="0" smtClean="0">
              <a:solidFill>
                <a:schemeClr val="bg2"/>
              </a:solidFill>
            </a:rPr>
            <a:t>)</a:t>
          </a:r>
          <a:endParaRPr lang="ru-RU" sz="1200" b="1" i="1" dirty="0">
            <a:solidFill>
              <a:schemeClr val="bg2"/>
            </a:solidFill>
          </a:endParaRPr>
        </a:p>
      </dgm:t>
    </dgm:pt>
    <dgm:pt modelId="{993EFC6C-29DD-4C1B-AA2C-D27D3240B529}" type="parTrans" cxnId="{C84A2C9F-EF59-49B7-84A4-2CBB2FD2E211}">
      <dgm:prSet/>
      <dgm:spPr/>
      <dgm:t>
        <a:bodyPr/>
        <a:lstStyle/>
        <a:p>
          <a:endParaRPr lang="ru-RU"/>
        </a:p>
      </dgm:t>
    </dgm:pt>
    <dgm:pt modelId="{7675B9AC-FE8D-4E80-90F2-7C3B968A2328}" type="sibTrans" cxnId="{C84A2C9F-EF59-49B7-84A4-2CBB2FD2E211}">
      <dgm:prSet/>
      <dgm:spPr/>
      <dgm:t>
        <a:bodyPr/>
        <a:lstStyle/>
        <a:p>
          <a:endParaRPr lang="ru-RU"/>
        </a:p>
      </dgm:t>
    </dgm:pt>
    <dgm:pt modelId="{72DF7C60-5E44-4B18-A2C2-6EFDE869DC39}" type="pres">
      <dgm:prSet presAssocID="{36E8259F-AB1D-410C-B156-FD3AD9F24A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AA6CE-9F6B-458E-8FDA-582229477BBE}" type="pres">
      <dgm:prSet presAssocID="{0036CA1B-6D35-440F-A593-CAEF70FBE3D0}" presName="node" presStyleLbl="node1" presStyleIdx="0" presStyleCnt="8" custScaleX="193946" custScaleY="155041" custRadScaleRad="99436" custRadScaleInc="-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289AD-CE49-4910-8227-C1C6D930CCBF}" type="pres">
      <dgm:prSet presAssocID="{0036CA1B-6D35-440F-A593-CAEF70FBE3D0}" presName="spNode" presStyleCnt="0"/>
      <dgm:spPr/>
    </dgm:pt>
    <dgm:pt modelId="{70A0E031-7EE8-40DC-B967-34CEC28D922E}" type="pres">
      <dgm:prSet presAssocID="{C40805B9-94F8-4DAB-BB74-24C57A9E65B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06D1CF92-8888-4E0A-BEA4-8813B2FA25D8}" type="pres">
      <dgm:prSet presAssocID="{567F07A1-89FA-4BD1-90E0-B90DC51ED0C3}" presName="node" presStyleLbl="node1" presStyleIdx="1" presStyleCnt="8" custScaleX="191000" custScaleY="144817" custRadScaleRad="134460" custRadScaleInc="10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8029-E329-49B1-800F-61F2BBC4642C}" type="pres">
      <dgm:prSet presAssocID="{567F07A1-89FA-4BD1-90E0-B90DC51ED0C3}" presName="spNode" presStyleCnt="0"/>
      <dgm:spPr/>
    </dgm:pt>
    <dgm:pt modelId="{B2CBE851-BC82-4777-8780-7DE2CFA06A2C}" type="pres">
      <dgm:prSet presAssocID="{BD3455F4-1584-4ACA-A3D7-64D45C255D6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1C336274-643F-4204-95E0-D84CB2A31288}" type="pres">
      <dgm:prSet presAssocID="{FBC8949E-789C-46C5-8E0B-70FD077967F9}" presName="node" presStyleLbl="node1" presStyleIdx="2" presStyleCnt="8" custScaleX="222113" custScaleY="190650" custRadScaleRad="127522" custRadScaleInc="-13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A217C-87D3-4E2B-A9C8-9DF9261A9C06}" type="pres">
      <dgm:prSet presAssocID="{FBC8949E-789C-46C5-8E0B-70FD077967F9}" presName="spNode" presStyleCnt="0"/>
      <dgm:spPr/>
    </dgm:pt>
    <dgm:pt modelId="{E8DAFB28-16B3-40B2-92F6-2505BBFBB541}" type="pres">
      <dgm:prSet presAssocID="{7675B9AC-FE8D-4E80-90F2-7C3B968A232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FCBEE8B-6EE8-48CC-86F8-8C316D5DB3A4}" type="pres">
      <dgm:prSet presAssocID="{32FBD9D9-B9BA-4C0A-953C-64D58B634E87}" presName="node" presStyleLbl="node1" presStyleIdx="3" presStyleCnt="8" custScaleX="236865" custScaleY="131426" custRadScaleRad="128644" custRadScaleInc="-11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9166-89F4-40D0-BDB2-146250738BE3}" type="pres">
      <dgm:prSet presAssocID="{32FBD9D9-B9BA-4C0A-953C-64D58B634E87}" presName="spNode" presStyleCnt="0"/>
      <dgm:spPr/>
    </dgm:pt>
    <dgm:pt modelId="{FD2FAC70-240E-4050-8289-E4AD1CEDA432}" type="pres">
      <dgm:prSet presAssocID="{615EB91B-C1E7-460B-A39F-9287A4596416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A64EFE-7031-4E95-BABF-9F464A663833}" type="pres">
      <dgm:prSet presAssocID="{F6D83E58-3639-4B67-B4A0-CACA3DE17206}" presName="node" presStyleLbl="node1" presStyleIdx="4" presStyleCnt="8" custScaleX="184207" custScaleY="137271" custRadScaleRad="96081" custRadScaleInc="-2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C58F6-1FD6-4991-AB0E-2175F1FCA9F4}" type="pres">
      <dgm:prSet presAssocID="{F6D83E58-3639-4B67-B4A0-CACA3DE17206}" presName="spNode" presStyleCnt="0"/>
      <dgm:spPr/>
    </dgm:pt>
    <dgm:pt modelId="{0BC23045-0AA7-43A3-8BDC-2CFBD9438DB5}" type="pres">
      <dgm:prSet presAssocID="{AE18BC5A-73C3-436F-AB0B-B2EAB57FCC6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72B682E-DDE4-4E20-8E81-363A0A4D5645}" type="pres">
      <dgm:prSet presAssocID="{A15F61BC-E025-44CE-9D3F-E190CA4A6E4C}" presName="node" presStyleLbl="node1" presStyleIdx="5" presStyleCnt="8" custScaleX="244672" custScaleY="118182" custRadScaleRad="123193" custRadScaleInc="9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2B1B-9792-4F1C-A3B7-99EA21977C80}" type="pres">
      <dgm:prSet presAssocID="{A15F61BC-E025-44CE-9D3F-E190CA4A6E4C}" presName="spNode" presStyleCnt="0"/>
      <dgm:spPr/>
    </dgm:pt>
    <dgm:pt modelId="{28F02727-8DCD-4884-A934-6F7F506E97E3}" type="pres">
      <dgm:prSet presAssocID="{F95F8F57-92C2-45BA-99B0-839D55DFBB4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A02CDE5-873F-4BC7-B006-0E438B48F395}" type="pres">
      <dgm:prSet presAssocID="{329BD35E-65B3-4D94-849B-1D1673637FCF}" presName="node" presStyleLbl="node1" presStyleIdx="6" presStyleCnt="8" custScaleX="227920" custScaleY="187208" custRadScaleRad="146281" custRadScaleInc="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B3D4-D9BF-45AF-A0FC-361733D19DAE}" type="pres">
      <dgm:prSet presAssocID="{329BD35E-65B3-4D94-849B-1D1673637FCF}" presName="spNode" presStyleCnt="0"/>
      <dgm:spPr/>
    </dgm:pt>
    <dgm:pt modelId="{98161EAF-9458-4C75-94F7-6DC5F47A8158}" type="pres">
      <dgm:prSet presAssocID="{342A488E-451E-404F-BDCA-16F233B659E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E739299-633E-40FD-B595-01FD179E7086}" type="pres">
      <dgm:prSet presAssocID="{425A981A-DC41-43B7-9B14-8FC57C182D3D}" presName="node" presStyleLbl="node1" presStyleIdx="7" presStyleCnt="8" custScaleX="189076" custScaleY="144818" custRadScaleRad="131880" custRadScaleInc="-104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1A6DB-1D5E-47B1-9144-50E0BC191132}" type="pres">
      <dgm:prSet presAssocID="{425A981A-DC41-43B7-9B14-8FC57C182D3D}" presName="spNode" presStyleCnt="0"/>
      <dgm:spPr/>
    </dgm:pt>
    <dgm:pt modelId="{367142AF-B6D6-42C9-ADA2-32725D52473D}" type="pres">
      <dgm:prSet presAssocID="{68B20E97-2E4D-4030-AF44-FA085D068078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5893886D-52D4-45C2-AAAA-5D8E8E680EB3}" type="presOf" srcId="{32FBD9D9-B9BA-4C0A-953C-64D58B634E87}" destId="{DFCBEE8B-6EE8-48CC-86F8-8C316D5DB3A4}" srcOrd="0" destOrd="0" presId="urn:microsoft.com/office/officeart/2005/8/layout/cycle5"/>
    <dgm:cxn modelId="{1F82CCBC-5015-42DE-B240-3FA9AEE394E1}" type="presOf" srcId="{F6D83E58-3639-4B67-B4A0-CACA3DE17206}" destId="{DFA64EFE-7031-4E95-BABF-9F464A663833}" srcOrd="0" destOrd="0" presId="urn:microsoft.com/office/officeart/2005/8/layout/cycle5"/>
    <dgm:cxn modelId="{9859C347-8D1F-457C-AAA6-655D13A6E8EC}" type="presOf" srcId="{BD3455F4-1584-4ACA-A3D7-64D45C255D62}" destId="{B2CBE851-BC82-4777-8780-7DE2CFA06A2C}" srcOrd="0" destOrd="0" presId="urn:microsoft.com/office/officeart/2005/8/layout/cycle5"/>
    <dgm:cxn modelId="{194898FE-2511-41FE-B9EB-AD1B01802310}" type="presOf" srcId="{F95F8F57-92C2-45BA-99B0-839D55DFBB43}" destId="{28F02727-8DCD-4884-A934-6F7F506E97E3}" srcOrd="0" destOrd="0" presId="urn:microsoft.com/office/officeart/2005/8/layout/cycle5"/>
    <dgm:cxn modelId="{A6CD8796-C83D-4D20-B6CA-6E4C162BC5F4}" type="presOf" srcId="{7675B9AC-FE8D-4E80-90F2-7C3B968A2328}" destId="{E8DAFB28-16B3-40B2-92F6-2505BBFBB541}" srcOrd="0" destOrd="0" presId="urn:microsoft.com/office/officeart/2005/8/layout/cycle5"/>
    <dgm:cxn modelId="{FF379868-CADB-483E-A15E-C905B4EA6A46}" type="presOf" srcId="{615EB91B-C1E7-460B-A39F-9287A4596416}" destId="{FD2FAC70-240E-4050-8289-E4AD1CEDA432}" srcOrd="0" destOrd="0" presId="urn:microsoft.com/office/officeart/2005/8/layout/cycle5"/>
    <dgm:cxn modelId="{18CFB0E4-25C8-4C30-A294-25A515722FF3}" type="presOf" srcId="{36E8259F-AB1D-410C-B156-FD3AD9F24A92}" destId="{72DF7C60-5E44-4B18-A2C2-6EFDE869DC39}" srcOrd="0" destOrd="0" presId="urn:microsoft.com/office/officeart/2005/8/layout/cycle5"/>
    <dgm:cxn modelId="{E37D4603-EB7A-4334-8430-1428470DDC73}" type="presOf" srcId="{342A488E-451E-404F-BDCA-16F233B659E5}" destId="{98161EAF-9458-4C75-94F7-6DC5F47A8158}" srcOrd="0" destOrd="0" presId="urn:microsoft.com/office/officeart/2005/8/layout/cycle5"/>
    <dgm:cxn modelId="{A0812F6F-44CF-44B0-ABEE-8D958015E4E4}" type="presOf" srcId="{68B20E97-2E4D-4030-AF44-FA085D068078}" destId="{367142AF-B6D6-42C9-ADA2-32725D52473D}" srcOrd="0" destOrd="0" presId="urn:microsoft.com/office/officeart/2005/8/layout/cycle5"/>
    <dgm:cxn modelId="{BA1DC9A7-B03B-48D3-BE64-94BEB87216DF}" type="presOf" srcId="{425A981A-DC41-43B7-9B14-8FC57C182D3D}" destId="{BE739299-633E-40FD-B595-01FD179E7086}" srcOrd="0" destOrd="0" presId="urn:microsoft.com/office/officeart/2005/8/layout/cycle5"/>
    <dgm:cxn modelId="{58936500-4D87-44F4-8638-9D4DC2BACB50}" type="presOf" srcId="{329BD35E-65B3-4D94-849B-1D1673637FCF}" destId="{CA02CDE5-873F-4BC7-B006-0E438B48F395}" srcOrd="0" destOrd="0" presId="urn:microsoft.com/office/officeart/2005/8/layout/cycle5"/>
    <dgm:cxn modelId="{0EAD1C2A-5B1D-4041-9C3E-7CDD202A76F3}" srcId="{36E8259F-AB1D-410C-B156-FD3AD9F24A92}" destId="{A15F61BC-E025-44CE-9D3F-E190CA4A6E4C}" srcOrd="5" destOrd="0" parTransId="{82578D79-1438-47BC-BD0B-E52F642A7105}" sibTransId="{F95F8F57-92C2-45BA-99B0-839D55DFBB43}"/>
    <dgm:cxn modelId="{7E1978BD-0460-47C7-98D6-D47070A853FF}" srcId="{36E8259F-AB1D-410C-B156-FD3AD9F24A92}" destId="{425A981A-DC41-43B7-9B14-8FC57C182D3D}" srcOrd="7" destOrd="0" parTransId="{A3D2B988-FD57-4CF4-A8B6-C73C7FD83C8F}" sibTransId="{68B20E97-2E4D-4030-AF44-FA085D068078}"/>
    <dgm:cxn modelId="{4B08AD00-8D2D-42DF-963A-BDFF41211CEA}" srcId="{36E8259F-AB1D-410C-B156-FD3AD9F24A92}" destId="{567F07A1-89FA-4BD1-90E0-B90DC51ED0C3}" srcOrd="1" destOrd="0" parTransId="{5FC6C1DF-54DF-4E01-A78F-13EAF789558C}" sibTransId="{BD3455F4-1584-4ACA-A3D7-64D45C255D62}"/>
    <dgm:cxn modelId="{C84A2C9F-EF59-49B7-84A4-2CBB2FD2E211}" srcId="{36E8259F-AB1D-410C-B156-FD3AD9F24A92}" destId="{FBC8949E-789C-46C5-8E0B-70FD077967F9}" srcOrd="2" destOrd="0" parTransId="{993EFC6C-29DD-4C1B-AA2C-D27D3240B529}" sibTransId="{7675B9AC-FE8D-4E80-90F2-7C3B968A2328}"/>
    <dgm:cxn modelId="{296BDF21-6181-4C0D-B793-0DB3C04D1F80}" type="presOf" srcId="{AE18BC5A-73C3-436F-AB0B-B2EAB57FCC6D}" destId="{0BC23045-0AA7-43A3-8BDC-2CFBD9438DB5}" srcOrd="0" destOrd="0" presId="urn:microsoft.com/office/officeart/2005/8/layout/cycle5"/>
    <dgm:cxn modelId="{C45A9FA6-9C5C-46B1-9DF5-060DFABD57AD}" srcId="{36E8259F-AB1D-410C-B156-FD3AD9F24A92}" destId="{F6D83E58-3639-4B67-B4A0-CACA3DE17206}" srcOrd="4" destOrd="0" parTransId="{85DB662C-8B79-4357-8D7F-FF697CBB9B40}" sibTransId="{AE18BC5A-73C3-436F-AB0B-B2EAB57FCC6D}"/>
    <dgm:cxn modelId="{01ECD57E-234F-4020-BFA6-D9FD0D5613DE}" type="presOf" srcId="{567F07A1-89FA-4BD1-90E0-B90DC51ED0C3}" destId="{06D1CF92-8888-4E0A-BEA4-8813B2FA25D8}" srcOrd="0" destOrd="0" presId="urn:microsoft.com/office/officeart/2005/8/layout/cycle5"/>
    <dgm:cxn modelId="{54FDA1C5-B672-4A96-97DB-239C4A5B1230}" srcId="{36E8259F-AB1D-410C-B156-FD3AD9F24A92}" destId="{329BD35E-65B3-4D94-849B-1D1673637FCF}" srcOrd="6" destOrd="0" parTransId="{6087350D-7321-49C9-9E1D-7F1746CEA10D}" sibTransId="{342A488E-451E-404F-BDCA-16F233B659E5}"/>
    <dgm:cxn modelId="{965A5802-6C64-471D-AA3A-5C3725D221F9}" type="presOf" srcId="{C40805B9-94F8-4DAB-BB74-24C57A9E65BE}" destId="{70A0E031-7EE8-40DC-B967-34CEC28D922E}" srcOrd="0" destOrd="0" presId="urn:microsoft.com/office/officeart/2005/8/layout/cycle5"/>
    <dgm:cxn modelId="{AB2B0704-FF16-4DCC-9E63-504C332E4681}" srcId="{36E8259F-AB1D-410C-B156-FD3AD9F24A92}" destId="{0036CA1B-6D35-440F-A593-CAEF70FBE3D0}" srcOrd="0" destOrd="0" parTransId="{E5A8F9AE-8E9C-475C-90D6-88EDA4421016}" sibTransId="{C40805B9-94F8-4DAB-BB74-24C57A9E65BE}"/>
    <dgm:cxn modelId="{8FA1081B-4FB2-47B0-8D8F-45807E7E1841}" type="presOf" srcId="{0036CA1B-6D35-440F-A593-CAEF70FBE3D0}" destId="{61FAA6CE-9F6B-458E-8FDA-582229477BBE}" srcOrd="0" destOrd="0" presId="urn:microsoft.com/office/officeart/2005/8/layout/cycle5"/>
    <dgm:cxn modelId="{5F39E9C5-4FA3-4F64-AFB6-54DE0431C68D}" type="presOf" srcId="{FBC8949E-789C-46C5-8E0B-70FD077967F9}" destId="{1C336274-643F-4204-95E0-D84CB2A31288}" srcOrd="0" destOrd="0" presId="urn:microsoft.com/office/officeart/2005/8/layout/cycle5"/>
    <dgm:cxn modelId="{9C51E8FC-8AE2-42AA-B920-DE05FA637EC1}" srcId="{36E8259F-AB1D-410C-B156-FD3AD9F24A92}" destId="{32FBD9D9-B9BA-4C0A-953C-64D58B634E87}" srcOrd="3" destOrd="0" parTransId="{6BE6F33B-A056-40ED-BA06-A429F649BC2B}" sibTransId="{615EB91B-C1E7-460B-A39F-9287A4596416}"/>
    <dgm:cxn modelId="{A454E726-DE3C-4DE1-8ADF-681B63F0AC48}" type="presOf" srcId="{A15F61BC-E025-44CE-9D3F-E190CA4A6E4C}" destId="{172B682E-DDE4-4E20-8E81-363A0A4D5645}" srcOrd="0" destOrd="0" presId="urn:microsoft.com/office/officeart/2005/8/layout/cycle5"/>
    <dgm:cxn modelId="{1619383A-B8F0-4351-A4E7-FE109DAC708B}" type="presParOf" srcId="{72DF7C60-5E44-4B18-A2C2-6EFDE869DC39}" destId="{61FAA6CE-9F6B-458E-8FDA-582229477BBE}" srcOrd="0" destOrd="0" presId="urn:microsoft.com/office/officeart/2005/8/layout/cycle5"/>
    <dgm:cxn modelId="{E1A13F0D-7A4D-455A-ACE3-035922FADFDC}" type="presParOf" srcId="{72DF7C60-5E44-4B18-A2C2-6EFDE869DC39}" destId="{CF1289AD-CE49-4910-8227-C1C6D930CCBF}" srcOrd="1" destOrd="0" presId="urn:microsoft.com/office/officeart/2005/8/layout/cycle5"/>
    <dgm:cxn modelId="{A8652175-6A1F-4FA8-86FB-A54C081758E6}" type="presParOf" srcId="{72DF7C60-5E44-4B18-A2C2-6EFDE869DC39}" destId="{70A0E031-7EE8-40DC-B967-34CEC28D922E}" srcOrd="2" destOrd="0" presId="urn:microsoft.com/office/officeart/2005/8/layout/cycle5"/>
    <dgm:cxn modelId="{2F2CA8DB-8352-453B-AA6D-1EF23B672F7B}" type="presParOf" srcId="{72DF7C60-5E44-4B18-A2C2-6EFDE869DC39}" destId="{06D1CF92-8888-4E0A-BEA4-8813B2FA25D8}" srcOrd="3" destOrd="0" presId="urn:microsoft.com/office/officeart/2005/8/layout/cycle5"/>
    <dgm:cxn modelId="{44BD4591-72D7-4BD4-8A91-764B4FECFEDA}" type="presParOf" srcId="{72DF7C60-5E44-4B18-A2C2-6EFDE869DC39}" destId="{954D8029-E329-49B1-800F-61F2BBC4642C}" srcOrd="4" destOrd="0" presId="urn:microsoft.com/office/officeart/2005/8/layout/cycle5"/>
    <dgm:cxn modelId="{BE2D8E3C-86DF-46D0-8FDE-1B8E24B2865D}" type="presParOf" srcId="{72DF7C60-5E44-4B18-A2C2-6EFDE869DC39}" destId="{B2CBE851-BC82-4777-8780-7DE2CFA06A2C}" srcOrd="5" destOrd="0" presId="urn:microsoft.com/office/officeart/2005/8/layout/cycle5"/>
    <dgm:cxn modelId="{7E8363E0-CFA3-44FE-8497-26E6A8D9B748}" type="presParOf" srcId="{72DF7C60-5E44-4B18-A2C2-6EFDE869DC39}" destId="{1C336274-643F-4204-95E0-D84CB2A31288}" srcOrd="6" destOrd="0" presId="urn:microsoft.com/office/officeart/2005/8/layout/cycle5"/>
    <dgm:cxn modelId="{90F95BF6-BC0E-4DAF-9C0F-A1AB685E1D04}" type="presParOf" srcId="{72DF7C60-5E44-4B18-A2C2-6EFDE869DC39}" destId="{F97A217C-87D3-4E2B-A9C8-9DF9261A9C06}" srcOrd="7" destOrd="0" presId="urn:microsoft.com/office/officeart/2005/8/layout/cycle5"/>
    <dgm:cxn modelId="{9FB2BFB1-4327-4CAC-A394-0AB18F431AA4}" type="presParOf" srcId="{72DF7C60-5E44-4B18-A2C2-6EFDE869DC39}" destId="{E8DAFB28-16B3-40B2-92F6-2505BBFBB541}" srcOrd="8" destOrd="0" presId="urn:microsoft.com/office/officeart/2005/8/layout/cycle5"/>
    <dgm:cxn modelId="{A81A1F61-9A53-4D2D-B36F-C5ACF38A6E5E}" type="presParOf" srcId="{72DF7C60-5E44-4B18-A2C2-6EFDE869DC39}" destId="{DFCBEE8B-6EE8-48CC-86F8-8C316D5DB3A4}" srcOrd="9" destOrd="0" presId="urn:microsoft.com/office/officeart/2005/8/layout/cycle5"/>
    <dgm:cxn modelId="{8BD42D17-F03F-435A-ADF3-2CE3C46E35AF}" type="presParOf" srcId="{72DF7C60-5E44-4B18-A2C2-6EFDE869DC39}" destId="{0BEA9166-89F4-40D0-BDB2-146250738BE3}" srcOrd="10" destOrd="0" presId="urn:microsoft.com/office/officeart/2005/8/layout/cycle5"/>
    <dgm:cxn modelId="{7C32C8A5-014F-4397-AA3A-3172F13B6E3F}" type="presParOf" srcId="{72DF7C60-5E44-4B18-A2C2-6EFDE869DC39}" destId="{FD2FAC70-240E-4050-8289-E4AD1CEDA432}" srcOrd="11" destOrd="0" presId="urn:microsoft.com/office/officeart/2005/8/layout/cycle5"/>
    <dgm:cxn modelId="{FE6636E5-777F-4797-B8E7-52360B3500CC}" type="presParOf" srcId="{72DF7C60-5E44-4B18-A2C2-6EFDE869DC39}" destId="{DFA64EFE-7031-4E95-BABF-9F464A663833}" srcOrd="12" destOrd="0" presId="urn:microsoft.com/office/officeart/2005/8/layout/cycle5"/>
    <dgm:cxn modelId="{1DAFBCA1-7DA8-4F28-BE95-7C7229B4D0B2}" type="presParOf" srcId="{72DF7C60-5E44-4B18-A2C2-6EFDE869DC39}" destId="{D69C58F6-1FD6-4991-AB0E-2175F1FCA9F4}" srcOrd="13" destOrd="0" presId="urn:microsoft.com/office/officeart/2005/8/layout/cycle5"/>
    <dgm:cxn modelId="{68AFC4D4-9B4A-41F1-BE43-14ED69CBEF05}" type="presParOf" srcId="{72DF7C60-5E44-4B18-A2C2-6EFDE869DC39}" destId="{0BC23045-0AA7-43A3-8BDC-2CFBD9438DB5}" srcOrd="14" destOrd="0" presId="urn:microsoft.com/office/officeart/2005/8/layout/cycle5"/>
    <dgm:cxn modelId="{EC1CCE9D-110D-4F29-AC96-E0D3799A158B}" type="presParOf" srcId="{72DF7C60-5E44-4B18-A2C2-6EFDE869DC39}" destId="{172B682E-DDE4-4E20-8E81-363A0A4D5645}" srcOrd="15" destOrd="0" presId="urn:microsoft.com/office/officeart/2005/8/layout/cycle5"/>
    <dgm:cxn modelId="{77F6B05B-8953-4CC8-BB58-0B714C79C1DB}" type="presParOf" srcId="{72DF7C60-5E44-4B18-A2C2-6EFDE869DC39}" destId="{CA0A2B1B-9792-4F1C-A3B7-99EA21977C80}" srcOrd="16" destOrd="0" presId="urn:microsoft.com/office/officeart/2005/8/layout/cycle5"/>
    <dgm:cxn modelId="{84597FFB-7803-4C43-9A05-CCAA5959ED1B}" type="presParOf" srcId="{72DF7C60-5E44-4B18-A2C2-6EFDE869DC39}" destId="{28F02727-8DCD-4884-A934-6F7F506E97E3}" srcOrd="17" destOrd="0" presId="urn:microsoft.com/office/officeart/2005/8/layout/cycle5"/>
    <dgm:cxn modelId="{22C85789-3C62-4886-B963-9982413295FE}" type="presParOf" srcId="{72DF7C60-5E44-4B18-A2C2-6EFDE869DC39}" destId="{CA02CDE5-873F-4BC7-B006-0E438B48F395}" srcOrd="18" destOrd="0" presId="urn:microsoft.com/office/officeart/2005/8/layout/cycle5"/>
    <dgm:cxn modelId="{7BE52E1A-A771-4C63-BA2F-03EF84D5911F}" type="presParOf" srcId="{72DF7C60-5E44-4B18-A2C2-6EFDE869DC39}" destId="{40A2B3D4-D9BF-45AF-A0FC-361733D19DAE}" srcOrd="19" destOrd="0" presId="urn:microsoft.com/office/officeart/2005/8/layout/cycle5"/>
    <dgm:cxn modelId="{D3956D99-22D5-4FAB-AE2F-17168A0DDFAA}" type="presParOf" srcId="{72DF7C60-5E44-4B18-A2C2-6EFDE869DC39}" destId="{98161EAF-9458-4C75-94F7-6DC5F47A8158}" srcOrd="20" destOrd="0" presId="urn:microsoft.com/office/officeart/2005/8/layout/cycle5"/>
    <dgm:cxn modelId="{B4266C03-1C55-4D27-A4B1-2435412359EF}" type="presParOf" srcId="{72DF7C60-5E44-4B18-A2C2-6EFDE869DC39}" destId="{BE739299-633E-40FD-B595-01FD179E7086}" srcOrd="21" destOrd="0" presId="urn:microsoft.com/office/officeart/2005/8/layout/cycle5"/>
    <dgm:cxn modelId="{0B31D984-5331-4615-8DFC-C1A7FE34B613}" type="presParOf" srcId="{72DF7C60-5E44-4B18-A2C2-6EFDE869DC39}" destId="{D1E1A6DB-1D5E-47B1-9144-50E0BC191132}" srcOrd="22" destOrd="0" presId="urn:microsoft.com/office/officeart/2005/8/layout/cycle5"/>
    <dgm:cxn modelId="{36535B86-CD23-4F27-848C-3E5FD978C9C4}" type="presParOf" srcId="{72DF7C60-5E44-4B18-A2C2-6EFDE869DC39}" destId="{367142AF-B6D6-42C9-ADA2-32725D52473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FCD4C-FCA0-47BC-B1D0-0D8703BC4A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8C09D-35D8-41A4-A91A-849403A552B9}">
      <dgm:prSet/>
      <dgm:spPr/>
      <dgm:t>
        <a:bodyPr/>
        <a:lstStyle/>
        <a:p>
          <a:r>
            <a:rPr lang="ru-RU" i="1" dirty="0" smtClean="0"/>
            <a:t>Субвенция на осуществление государственных полномочий в сфере административных правонарушений – 165,0</a:t>
          </a:r>
          <a:endParaRPr lang="ru-RU" i="1" dirty="0"/>
        </a:p>
      </dgm:t>
    </dgm:pt>
    <dgm:pt modelId="{06B2739E-4333-4F7E-8417-AE1F7E40879E}" type="parTrans" cxnId="{96987500-CE5F-4863-B0D2-4733802B1C69}">
      <dgm:prSet/>
      <dgm:spPr/>
      <dgm:t>
        <a:bodyPr/>
        <a:lstStyle/>
        <a:p>
          <a:endParaRPr lang="ru-RU"/>
        </a:p>
      </dgm:t>
    </dgm:pt>
    <dgm:pt modelId="{7CC7526A-7088-403F-80A9-71D8A97FF3FF}" type="sibTrans" cxnId="{96987500-CE5F-4863-B0D2-4733802B1C69}">
      <dgm:prSet/>
      <dgm:spPr/>
      <dgm:t>
        <a:bodyPr/>
        <a:lstStyle/>
        <a:p>
          <a:endParaRPr lang="ru-RU"/>
        </a:p>
      </dgm:t>
    </dgm:pt>
    <dgm:pt modelId="{B5690FFF-9DD0-4E26-9BBE-0E080289FD0B}">
      <dgm:prSet/>
      <dgm:spPr/>
      <dgm:t>
        <a:bodyPr/>
        <a:lstStyle/>
        <a:p>
          <a:r>
            <a:rPr lang="ru-RU" i="1" dirty="0" smtClean="0"/>
            <a:t>Дотации на выравнивание бюджетной обеспеченности поселений -6951,4</a:t>
          </a:r>
          <a:endParaRPr lang="ru-RU" i="1" dirty="0"/>
        </a:p>
      </dgm:t>
    </dgm:pt>
    <dgm:pt modelId="{8823EF28-42DF-47C7-AC69-BDD43433B9E1}" type="parTrans" cxnId="{5F5DB5FC-4638-40CE-BEF4-D0B054DF685D}">
      <dgm:prSet/>
      <dgm:spPr/>
      <dgm:t>
        <a:bodyPr/>
        <a:lstStyle/>
        <a:p>
          <a:endParaRPr lang="ru-RU"/>
        </a:p>
      </dgm:t>
    </dgm:pt>
    <dgm:pt modelId="{4F941F4F-9C80-4B95-BF9C-C1FD6B17E864}" type="sibTrans" cxnId="{5F5DB5FC-4638-40CE-BEF4-D0B054DF685D}">
      <dgm:prSet/>
      <dgm:spPr/>
      <dgm:t>
        <a:bodyPr/>
        <a:lstStyle/>
        <a:p>
          <a:endParaRPr lang="ru-RU"/>
        </a:p>
      </dgm:t>
    </dgm:pt>
    <dgm:pt modelId="{3F288295-4FE9-45BE-9B67-B4FF0B43B978}">
      <dgm:prSet phldrT="[Текст]" phldr="1"/>
      <dgm:spPr/>
      <dgm:t>
        <a:bodyPr/>
        <a:lstStyle/>
        <a:p>
          <a:endParaRPr lang="ru-RU" dirty="0"/>
        </a:p>
      </dgm:t>
    </dgm:pt>
    <dgm:pt modelId="{9D35F7D9-ED8E-48E5-B9BF-82EEF69AB49E}" type="sibTrans" cxnId="{A65F2371-612C-4CBA-984A-D69C206F9636}">
      <dgm:prSet/>
      <dgm:spPr/>
      <dgm:t>
        <a:bodyPr/>
        <a:lstStyle/>
        <a:p>
          <a:endParaRPr lang="ru-RU"/>
        </a:p>
      </dgm:t>
    </dgm:pt>
    <dgm:pt modelId="{03E65041-1488-4B9E-B048-DDA36093FCC8}" type="parTrans" cxnId="{A65F2371-612C-4CBA-984A-D69C206F9636}">
      <dgm:prSet/>
      <dgm:spPr/>
      <dgm:t>
        <a:bodyPr/>
        <a:lstStyle/>
        <a:p>
          <a:endParaRPr lang="ru-RU"/>
        </a:p>
      </dgm:t>
    </dgm:pt>
    <dgm:pt modelId="{5C957D3A-FA9E-4AB5-B51E-2543E3359E40}">
      <dgm:prSet/>
      <dgm:spPr/>
      <dgm:t>
        <a:bodyPr/>
        <a:lstStyle/>
        <a:p>
          <a:r>
            <a:rPr lang="ru-RU" i="1" dirty="0" smtClean="0"/>
            <a:t>Межбюджетные трансферты сельским поселениям – 8524,4</a:t>
          </a:r>
          <a:endParaRPr lang="ru-RU" i="1" dirty="0"/>
        </a:p>
      </dgm:t>
    </dgm:pt>
    <dgm:pt modelId="{DF04D75C-2889-4D65-B4D3-B974652CE19C}" type="parTrans" cxnId="{8276BA7F-63D2-4A40-BCA9-5D78EFB8EF28}">
      <dgm:prSet/>
      <dgm:spPr/>
      <dgm:t>
        <a:bodyPr/>
        <a:lstStyle/>
        <a:p>
          <a:endParaRPr lang="ru-RU"/>
        </a:p>
      </dgm:t>
    </dgm:pt>
    <dgm:pt modelId="{4F52ED7E-D190-4193-9A87-33A2AE21348A}" type="sibTrans" cxnId="{8276BA7F-63D2-4A40-BCA9-5D78EFB8EF28}">
      <dgm:prSet/>
      <dgm:spPr/>
      <dgm:t>
        <a:bodyPr/>
        <a:lstStyle/>
        <a:p>
          <a:endParaRPr lang="ru-RU"/>
        </a:p>
      </dgm:t>
    </dgm:pt>
    <dgm:pt modelId="{6DBC3841-639E-4FF5-B73F-B45165F7598E}">
      <dgm:prSet/>
      <dgm:spPr/>
      <dgm:t>
        <a:bodyPr/>
        <a:lstStyle/>
        <a:p>
          <a:r>
            <a:rPr lang="ru-RU" dirty="0" smtClean="0"/>
            <a:t>Субсидия бюджетам сельских поселений – </a:t>
          </a:r>
        </a:p>
        <a:p>
          <a:r>
            <a:rPr lang="ru-RU" dirty="0" smtClean="0"/>
            <a:t>1408,0</a:t>
          </a:r>
          <a:endParaRPr lang="ru-RU" dirty="0"/>
        </a:p>
      </dgm:t>
    </dgm:pt>
    <dgm:pt modelId="{2F51FC1D-CB50-4B3A-9F74-6D63696B196B}" type="parTrans" cxnId="{3B46BBD6-AF85-4E3A-AD50-053E3112CFA1}">
      <dgm:prSet/>
      <dgm:spPr/>
      <dgm:t>
        <a:bodyPr/>
        <a:lstStyle/>
        <a:p>
          <a:endParaRPr lang="ru-RU"/>
        </a:p>
      </dgm:t>
    </dgm:pt>
    <dgm:pt modelId="{755FEEE9-31B6-4374-8C3C-1878D9DEAA57}" type="sibTrans" cxnId="{3B46BBD6-AF85-4E3A-AD50-053E3112CFA1}">
      <dgm:prSet/>
      <dgm:spPr/>
      <dgm:t>
        <a:bodyPr/>
        <a:lstStyle/>
        <a:p>
          <a:endParaRPr lang="ru-RU"/>
        </a:p>
      </dgm:t>
    </dgm:pt>
    <dgm:pt modelId="{D78F7B77-4E5D-405A-BB08-1D738C85E749}" type="pres">
      <dgm:prSet presAssocID="{EEEFCD4C-FCA0-47BC-B1D0-0D8703BC4A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34BC4-14E5-4704-8662-CF5CBA16205C}" type="pres">
      <dgm:prSet presAssocID="{3F288295-4FE9-45BE-9B67-B4FF0B43B978}" presName="root1" presStyleCnt="0"/>
      <dgm:spPr/>
    </dgm:pt>
    <dgm:pt modelId="{A0EB4E49-FE9B-4518-9D69-8813AB6B97DD}" type="pres">
      <dgm:prSet presAssocID="{3F288295-4FE9-45BE-9B67-B4FF0B43B97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A311B-4769-4FCC-855C-3B82937663CE}" type="pres">
      <dgm:prSet presAssocID="{3F288295-4FE9-45BE-9B67-B4FF0B43B978}" presName="level2hierChild" presStyleCnt="0"/>
      <dgm:spPr/>
    </dgm:pt>
    <dgm:pt modelId="{D9DAD3F2-0FC7-4FBC-A0DE-3B725AB4EBEB}" type="pres">
      <dgm:prSet presAssocID="{06B2739E-4333-4F7E-8417-AE1F7E40879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8E2E7E9-B0E8-4C15-9EE8-23784D3DF803}" type="pres">
      <dgm:prSet presAssocID="{06B2739E-4333-4F7E-8417-AE1F7E40879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2F65CBB-0E0C-4B0F-AEAF-1788E65632B2}" type="pres">
      <dgm:prSet presAssocID="{D118C09D-35D8-41A4-A91A-849403A552B9}" presName="root2" presStyleCnt="0"/>
      <dgm:spPr/>
    </dgm:pt>
    <dgm:pt modelId="{B3898A2F-4834-4192-8B0F-BFD8B9554AD3}" type="pres">
      <dgm:prSet presAssocID="{D118C09D-35D8-41A4-A91A-849403A552B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CC7EF-3031-4C53-9ED2-29C136216BD7}" type="pres">
      <dgm:prSet presAssocID="{D118C09D-35D8-41A4-A91A-849403A552B9}" presName="level3hierChild" presStyleCnt="0"/>
      <dgm:spPr/>
    </dgm:pt>
    <dgm:pt modelId="{DFD63B85-9613-485E-87B6-49DB63978B68}" type="pres">
      <dgm:prSet presAssocID="{8823EF28-42DF-47C7-AC69-BDD43433B9E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2CD3088-EF2E-483B-BDCE-6D75FF28A793}" type="pres">
      <dgm:prSet presAssocID="{8823EF28-42DF-47C7-AC69-BDD43433B9E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01B1356-4018-4096-887D-60260973344E}" type="pres">
      <dgm:prSet presAssocID="{B5690FFF-9DD0-4E26-9BBE-0E080289FD0B}" presName="root2" presStyleCnt="0"/>
      <dgm:spPr/>
    </dgm:pt>
    <dgm:pt modelId="{9AEEFC87-5AF1-4390-8418-E58C8746516D}" type="pres">
      <dgm:prSet presAssocID="{B5690FFF-9DD0-4E26-9BBE-0E080289FD0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76AB5-251C-470A-92BD-80D0639B42A6}" type="pres">
      <dgm:prSet presAssocID="{B5690FFF-9DD0-4E26-9BBE-0E080289FD0B}" presName="level3hierChild" presStyleCnt="0"/>
      <dgm:spPr/>
    </dgm:pt>
    <dgm:pt modelId="{11DF78C2-59AE-44EF-9C01-0634ECBEFC15}" type="pres">
      <dgm:prSet presAssocID="{2F51FC1D-CB50-4B3A-9F74-6D63696B196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7A5337C-0B4A-4176-BF6A-FE847704A0D5}" type="pres">
      <dgm:prSet presAssocID="{2F51FC1D-CB50-4B3A-9F74-6D63696B196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C3B98E7-C452-40C3-84C4-588794AC5CCE}" type="pres">
      <dgm:prSet presAssocID="{6DBC3841-639E-4FF5-B73F-B45165F7598E}" presName="root2" presStyleCnt="0"/>
      <dgm:spPr/>
    </dgm:pt>
    <dgm:pt modelId="{31F025CF-3CA7-4315-AA9A-08E6D326FD36}" type="pres">
      <dgm:prSet presAssocID="{6DBC3841-639E-4FF5-B73F-B45165F7598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D6305-B23D-4C31-9B0D-7102979D4A64}" type="pres">
      <dgm:prSet presAssocID="{6DBC3841-639E-4FF5-B73F-B45165F7598E}" presName="level3hierChild" presStyleCnt="0"/>
      <dgm:spPr/>
    </dgm:pt>
    <dgm:pt modelId="{B014FDA1-E57E-442E-82D1-5A1C315F37A3}" type="pres">
      <dgm:prSet presAssocID="{5C957D3A-FA9E-4AB5-B51E-2543E3359E40}" presName="root1" presStyleCnt="0"/>
      <dgm:spPr/>
    </dgm:pt>
    <dgm:pt modelId="{71F5C61D-C28B-4D74-BB7D-006B13F882B3}" type="pres">
      <dgm:prSet presAssocID="{5C957D3A-FA9E-4AB5-B51E-2543E3359E40}" presName="LevelOneTextNode" presStyleLbl="node0" presStyleIdx="1" presStyleCnt="2" custLinFactY="-14410" custLinFactNeighborX="-23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53D94E-76A5-4AC5-A3B8-E58817174009}" type="pres">
      <dgm:prSet presAssocID="{5C957D3A-FA9E-4AB5-B51E-2543E3359E40}" presName="level2hierChild" presStyleCnt="0"/>
      <dgm:spPr/>
    </dgm:pt>
  </dgm:ptLst>
  <dgm:cxnLst>
    <dgm:cxn modelId="{E4F48F3B-774D-4866-A0C4-C5A7B2161FC7}" type="presOf" srcId="{8823EF28-42DF-47C7-AC69-BDD43433B9E1}" destId="{12CD3088-EF2E-483B-BDCE-6D75FF28A793}" srcOrd="1" destOrd="0" presId="urn:microsoft.com/office/officeart/2005/8/layout/hierarchy2"/>
    <dgm:cxn modelId="{BE6A0270-27AD-4E26-9C1E-EEE396ECDED6}" type="presOf" srcId="{2F51FC1D-CB50-4B3A-9F74-6D63696B196B}" destId="{B7A5337C-0B4A-4176-BF6A-FE847704A0D5}" srcOrd="1" destOrd="0" presId="urn:microsoft.com/office/officeart/2005/8/layout/hierarchy2"/>
    <dgm:cxn modelId="{75F3A9DB-7B48-4CE0-87BE-93F7321E1413}" type="presOf" srcId="{3F288295-4FE9-45BE-9B67-B4FF0B43B978}" destId="{A0EB4E49-FE9B-4518-9D69-8813AB6B97DD}" srcOrd="0" destOrd="0" presId="urn:microsoft.com/office/officeart/2005/8/layout/hierarchy2"/>
    <dgm:cxn modelId="{8276BA7F-63D2-4A40-BCA9-5D78EFB8EF28}" srcId="{EEEFCD4C-FCA0-47BC-B1D0-0D8703BC4A71}" destId="{5C957D3A-FA9E-4AB5-B51E-2543E3359E40}" srcOrd="1" destOrd="0" parTransId="{DF04D75C-2889-4D65-B4D3-B974652CE19C}" sibTransId="{4F52ED7E-D190-4193-9A87-33A2AE21348A}"/>
    <dgm:cxn modelId="{859887B1-EADD-4AF7-88BC-ED88233F7C23}" type="presOf" srcId="{5C957D3A-FA9E-4AB5-B51E-2543E3359E40}" destId="{71F5C61D-C28B-4D74-BB7D-006B13F882B3}" srcOrd="0" destOrd="0" presId="urn:microsoft.com/office/officeart/2005/8/layout/hierarchy2"/>
    <dgm:cxn modelId="{98F0B7CD-7E6F-4E28-92BE-EBD9FE669E20}" type="presOf" srcId="{6DBC3841-639E-4FF5-B73F-B45165F7598E}" destId="{31F025CF-3CA7-4315-AA9A-08E6D326FD36}" srcOrd="0" destOrd="0" presId="urn:microsoft.com/office/officeart/2005/8/layout/hierarchy2"/>
    <dgm:cxn modelId="{5F5DB5FC-4638-40CE-BEF4-D0B054DF685D}" srcId="{3F288295-4FE9-45BE-9B67-B4FF0B43B978}" destId="{B5690FFF-9DD0-4E26-9BBE-0E080289FD0B}" srcOrd="1" destOrd="0" parTransId="{8823EF28-42DF-47C7-AC69-BDD43433B9E1}" sibTransId="{4F941F4F-9C80-4B95-BF9C-C1FD6B17E864}"/>
    <dgm:cxn modelId="{BB46437D-F0CA-4CB2-986E-235F43F901D0}" type="presOf" srcId="{2F51FC1D-CB50-4B3A-9F74-6D63696B196B}" destId="{11DF78C2-59AE-44EF-9C01-0634ECBEFC15}" srcOrd="0" destOrd="0" presId="urn:microsoft.com/office/officeart/2005/8/layout/hierarchy2"/>
    <dgm:cxn modelId="{14F3BCE7-45F1-4267-A57F-AFF119F786BA}" type="presOf" srcId="{B5690FFF-9DD0-4E26-9BBE-0E080289FD0B}" destId="{9AEEFC87-5AF1-4390-8418-E58C8746516D}" srcOrd="0" destOrd="0" presId="urn:microsoft.com/office/officeart/2005/8/layout/hierarchy2"/>
    <dgm:cxn modelId="{667D12A0-02F5-4D3A-9E41-675BC950CA31}" type="presOf" srcId="{8823EF28-42DF-47C7-AC69-BDD43433B9E1}" destId="{DFD63B85-9613-485E-87B6-49DB63978B68}" srcOrd="0" destOrd="0" presId="urn:microsoft.com/office/officeart/2005/8/layout/hierarchy2"/>
    <dgm:cxn modelId="{DE8A5D3A-F8C8-4326-839C-E5795758F9B8}" type="presOf" srcId="{06B2739E-4333-4F7E-8417-AE1F7E40879E}" destId="{78E2E7E9-B0E8-4C15-9EE8-23784D3DF803}" srcOrd="1" destOrd="0" presId="urn:microsoft.com/office/officeart/2005/8/layout/hierarchy2"/>
    <dgm:cxn modelId="{96987500-CE5F-4863-B0D2-4733802B1C69}" srcId="{3F288295-4FE9-45BE-9B67-B4FF0B43B978}" destId="{D118C09D-35D8-41A4-A91A-849403A552B9}" srcOrd="0" destOrd="0" parTransId="{06B2739E-4333-4F7E-8417-AE1F7E40879E}" sibTransId="{7CC7526A-7088-403F-80A9-71D8A97FF3FF}"/>
    <dgm:cxn modelId="{8BEDDD7C-E6EC-4C2F-8D0C-4A41F945514C}" type="presOf" srcId="{EEEFCD4C-FCA0-47BC-B1D0-0D8703BC4A71}" destId="{D78F7B77-4E5D-405A-BB08-1D738C85E749}" srcOrd="0" destOrd="0" presId="urn:microsoft.com/office/officeart/2005/8/layout/hierarchy2"/>
    <dgm:cxn modelId="{3B46BBD6-AF85-4E3A-AD50-053E3112CFA1}" srcId="{3F288295-4FE9-45BE-9B67-B4FF0B43B978}" destId="{6DBC3841-639E-4FF5-B73F-B45165F7598E}" srcOrd="2" destOrd="0" parTransId="{2F51FC1D-CB50-4B3A-9F74-6D63696B196B}" sibTransId="{755FEEE9-31B6-4374-8C3C-1878D9DEAA57}"/>
    <dgm:cxn modelId="{C3491711-C066-4EB8-B8C2-E7E4CC38F899}" type="presOf" srcId="{06B2739E-4333-4F7E-8417-AE1F7E40879E}" destId="{D9DAD3F2-0FC7-4FBC-A0DE-3B725AB4EBEB}" srcOrd="0" destOrd="0" presId="urn:microsoft.com/office/officeart/2005/8/layout/hierarchy2"/>
    <dgm:cxn modelId="{C025A44E-ECC2-40E2-BC94-29CBE24D8CAD}" type="presOf" srcId="{D118C09D-35D8-41A4-A91A-849403A552B9}" destId="{B3898A2F-4834-4192-8B0F-BFD8B9554AD3}" srcOrd="0" destOrd="0" presId="urn:microsoft.com/office/officeart/2005/8/layout/hierarchy2"/>
    <dgm:cxn modelId="{A65F2371-612C-4CBA-984A-D69C206F9636}" srcId="{EEEFCD4C-FCA0-47BC-B1D0-0D8703BC4A71}" destId="{3F288295-4FE9-45BE-9B67-B4FF0B43B978}" srcOrd="0" destOrd="0" parTransId="{03E65041-1488-4B9E-B048-DDA36093FCC8}" sibTransId="{9D35F7D9-ED8E-48E5-B9BF-82EEF69AB49E}"/>
    <dgm:cxn modelId="{09C14772-0CFE-4F70-BDD6-C61D08CC40F2}" type="presParOf" srcId="{D78F7B77-4E5D-405A-BB08-1D738C85E749}" destId="{E7234BC4-14E5-4704-8662-CF5CBA16205C}" srcOrd="0" destOrd="0" presId="urn:microsoft.com/office/officeart/2005/8/layout/hierarchy2"/>
    <dgm:cxn modelId="{A9459DDC-7C18-4DD6-91F5-72014C1B6778}" type="presParOf" srcId="{E7234BC4-14E5-4704-8662-CF5CBA16205C}" destId="{A0EB4E49-FE9B-4518-9D69-8813AB6B97DD}" srcOrd="0" destOrd="0" presId="urn:microsoft.com/office/officeart/2005/8/layout/hierarchy2"/>
    <dgm:cxn modelId="{B502CF41-8087-4154-8D6F-739A173B09DD}" type="presParOf" srcId="{E7234BC4-14E5-4704-8662-CF5CBA16205C}" destId="{0D1A311B-4769-4FCC-855C-3B82937663CE}" srcOrd="1" destOrd="0" presId="urn:microsoft.com/office/officeart/2005/8/layout/hierarchy2"/>
    <dgm:cxn modelId="{556DF66C-DCBE-4A39-A3FB-F327D6EE0914}" type="presParOf" srcId="{0D1A311B-4769-4FCC-855C-3B82937663CE}" destId="{D9DAD3F2-0FC7-4FBC-A0DE-3B725AB4EBEB}" srcOrd="0" destOrd="0" presId="urn:microsoft.com/office/officeart/2005/8/layout/hierarchy2"/>
    <dgm:cxn modelId="{FEB50CDB-D139-4937-86CD-579698FD74D5}" type="presParOf" srcId="{D9DAD3F2-0FC7-4FBC-A0DE-3B725AB4EBEB}" destId="{78E2E7E9-B0E8-4C15-9EE8-23784D3DF803}" srcOrd="0" destOrd="0" presId="urn:microsoft.com/office/officeart/2005/8/layout/hierarchy2"/>
    <dgm:cxn modelId="{56964564-E90E-48D5-B193-6EB03D7C0DB4}" type="presParOf" srcId="{0D1A311B-4769-4FCC-855C-3B82937663CE}" destId="{F2F65CBB-0E0C-4B0F-AEAF-1788E65632B2}" srcOrd="1" destOrd="0" presId="urn:microsoft.com/office/officeart/2005/8/layout/hierarchy2"/>
    <dgm:cxn modelId="{AC905CB6-4D90-4815-AAED-E4D70B657559}" type="presParOf" srcId="{F2F65CBB-0E0C-4B0F-AEAF-1788E65632B2}" destId="{B3898A2F-4834-4192-8B0F-BFD8B9554AD3}" srcOrd="0" destOrd="0" presId="urn:microsoft.com/office/officeart/2005/8/layout/hierarchy2"/>
    <dgm:cxn modelId="{4CDBBB84-F2EB-48B3-B53B-21B5C4BA24F4}" type="presParOf" srcId="{F2F65CBB-0E0C-4B0F-AEAF-1788E65632B2}" destId="{B1ECC7EF-3031-4C53-9ED2-29C136216BD7}" srcOrd="1" destOrd="0" presId="urn:microsoft.com/office/officeart/2005/8/layout/hierarchy2"/>
    <dgm:cxn modelId="{CFB53FCF-CFC4-428B-B4DD-636EECAA7CC6}" type="presParOf" srcId="{0D1A311B-4769-4FCC-855C-3B82937663CE}" destId="{DFD63B85-9613-485E-87B6-49DB63978B68}" srcOrd="2" destOrd="0" presId="urn:microsoft.com/office/officeart/2005/8/layout/hierarchy2"/>
    <dgm:cxn modelId="{2372FE19-4070-4E32-B71D-0649AF95EF14}" type="presParOf" srcId="{DFD63B85-9613-485E-87B6-49DB63978B68}" destId="{12CD3088-EF2E-483B-BDCE-6D75FF28A793}" srcOrd="0" destOrd="0" presId="urn:microsoft.com/office/officeart/2005/8/layout/hierarchy2"/>
    <dgm:cxn modelId="{1B84A867-4A77-4995-A1B8-8660DC8C6B41}" type="presParOf" srcId="{0D1A311B-4769-4FCC-855C-3B82937663CE}" destId="{701B1356-4018-4096-887D-60260973344E}" srcOrd="3" destOrd="0" presId="urn:microsoft.com/office/officeart/2005/8/layout/hierarchy2"/>
    <dgm:cxn modelId="{CA564FBF-EF61-4901-936F-ACCED3527B70}" type="presParOf" srcId="{701B1356-4018-4096-887D-60260973344E}" destId="{9AEEFC87-5AF1-4390-8418-E58C8746516D}" srcOrd="0" destOrd="0" presId="urn:microsoft.com/office/officeart/2005/8/layout/hierarchy2"/>
    <dgm:cxn modelId="{9E78E2D7-55C1-4438-BBF4-060667EB2ECF}" type="presParOf" srcId="{701B1356-4018-4096-887D-60260973344E}" destId="{E6B76AB5-251C-470A-92BD-80D0639B42A6}" srcOrd="1" destOrd="0" presId="urn:microsoft.com/office/officeart/2005/8/layout/hierarchy2"/>
    <dgm:cxn modelId="{CDBA24BF-93A0-4265-A81C-5E57B173DF49}" type="presParOf" srcId="{0D1A311B-4769-4FCC-855C-3B82937663CE}" destId="{11DF78C2-59AE-44EF-9C01-0634ECBEFC15}" srcOrd="4" destOrd="0" presId="urn:microsoft.com/office/officeart/2005/8/layout/hierarchy2"/>
    <dgm:cxn modelId="{98216C61-89BD-410D-AEA6-1D16E6047E82}" type="presParOf" srcId="{11DF78C2-59AE-44EF-9C01-0634ECBEFC15}" destId="{B7A5337C-0B4A-4176-BF6A-FE847704A0D5}" srcOrd="0" destOrd="0" presId="urn:microsoft.com/office/officeart/2005/8/layout/hierarchy2"/>
    <dgm:cxn modelId="{953E0E13-6EC1-490E-8BD2-E8E395FE4817}" type="presParOf" srcId="{0D1A311B-4769-4FCC-855C-3B82937663CE}" destId="{4C3B98E7-C452-40C3-84C4-588794AC5CCE}" srcOrd="5" destOrd="0" presId="urn:microsoft.com/office/officeart/2005/8/layout/hierarchy2"/>
    <dgm:cxn modelId="{4DD5C21C-B977-482D-B290-F57480895257}" type="presParOf" srcId="{4C3B98E7-C452-40C3-84C4-588794AC5CCE}" destId="{31F025CF-3CA7-4315-AA9A-08E6D326FD36}" srcOrd="0" destOrd="0" presId="urn:microsoft.com/office/officeart/2005/8/layout/hierarchy2"/>
    <dgm:cxn modelId="{41211CB1-6B79-42AE-BF0F-D3E2E248D36F}" type="presParOf" srcId="{4C3B98E7-C452-40C3-84C4-588794AC5CCE}" destId="{1ACD6305-B23D-4C31-9B0D-7102979D4A64}" srcOrd="1" destOrd="0" presId="urn:microsoft.com/office/officeart/2005/8/layout/hierarchy2"/>
    <dgm:cxn modelId="{F1A3FFC6-B97B-470D-8786-160A325A9BA9}" type="presParOf" srcId="{D78F7B77-4E5D-405A-BB08-1D738C85E749}" destId="{B014FDA1-E57E-442E-82D1-5A1C315F37A3}" srcOrd="1" destOrd="0" presId="urn:microsoft.com/office/officeart/2005/8/layout/hierarchy2"/>
    <dgm:cxn modelId="{7457CE97-79C6-4FA9-AF22-79FD681F3F9C}" type="presParOf" srcId="{B014FDA1-E57E-442E-82D1-5A1C315F37A3}" destId="{71F5C61D-C28B-4D74-BB7D-006B13F882B3}" srcOrd="0" destOrd="0" presId="urn:microsoft.com/office/officeart/2005/8/layout/hierarchy2"/>
    <dgm:cxn modelId="{ED91830A-0459-4638-ACDD-223FD27E4610}" type="presParOf" srcId="{B014FDA1-E57E-442E-82D1-5A1C315F37A3}" destId="{5A53D94E-76A5-4AC5-A3B8-E588171740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AA6CE-9F6B-458E-8FDA-582229477BBE}">
      <dsp:nvSpPr>
        <dsp:cNvPr id="0" name=""/>
        <dsp:cNvSpPr/>
      </dsp:nvSpPr>
      <dsp:spPr>
        <a:xfrm>
          <a:off x="3312366" y="-144023"/>
          <a:ext cx="2081364" cy="1081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Составление проекта бюджета очередного года (июль)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3365161" y="-91228"/>
        <a:ext cx="1975774" cy="975911"/>
      </dsp:txXfrm>
    </dsp:sp>
    <dsp:sp modelId="{70A0E031-7EE8-40DC-B967-34CEC28D922E}">
      <dsp:nvSpPr>
        <dsp:cNvPr id="0" name=""/>
        <dsp:cNvSpPr/>
      </dsp:nvSpPr>
      <dsp:spPr>
        <a:xfrm>
          <a:off x="3564779" y="550923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2119816" y="18724"/>
              </a:moveTo>
              <a:arcTo wR="2420295" hR="2420295" stAng="15772102" swAng="129613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1CF92-8888-4E0A-BEA4-8813B2FA25D8}">
      <dsp:nvSpPr>
        <dsp:cNvPr id="0" name=""/>
        <dsp:cNvSpPr/>
      </dsp:nvSpPr>
      <dsp:spPr>
        <a:xfrm>
          <a:off x="6192693" y="719039"/>
          <a:ext cx="2049749" cy="1010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6242006" y="768352"/>
        <a:ext cx="1951123" cy="911557"/>
      </dsp:txXfrm>
    </dsp:sp>
    <dsp:sp modelId="{B2CBE851-BC82-4777-8780-7DE2CFA06A2C}">
      <dsp:nvSpPr>
        <dsp:cNvPr id="0" name=""/>
        <dsp:cNvSpPr/>
      </dsp:nvSpPr>
      <dsp:spPr>
        <a:xfrm>
          <a:off x="2656840" y="-1196646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4773422" y="2986528"/>
              </a:moveTo>
              <a:arcTo wR="2420295" hR="2420295" stAng="811792" swAng="26536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36274-643F-4204-95E0-D84CB2A31288}">
      <dsp:nvSpPr>
        <dsp:cNvPr id="0" name=""/>
        <dsp:cNvSpPr/>
      </dsp:nvSpPr>
      <dsp:spPr>
        <a:xfrm>
          <a:off x="6264697" y="2028578"/>
          <a:ext cx="2383643" cy="1329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Рассмотрение проекта  очередного года  (1 ноября- декабрь</a:t>
          </a:r>
          <a:r>
            <a:rPr lang="ru-RU" sz="1200" b="1" i="1" kern="1200" dirty="0" smtClean="0">
              <a:solidFill>
                <a:schemeClr val="bg2"/>
              </a:solidFill>
            </a:rPr>
            <a:t>)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6329617" y="2093498"/>
        <a:ext cx="2253803" cy="1200055"/>
      </dsp:txXfrm>
    </dsp:sp>
    <dsp:sp modelId="{E8DAFB28-16B3-40B2-92F6-2505BBFBB541}">
      <dsp:nvSpPr>
        <dsp:cNvPr id="0" name=""/>
        <dsp:cNvSpPr/>
      </dsp:nvSpPr>
      <dsp:spPr>
        <a:xfrm>
          <a:off x="2579766" y="695209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4817507" y="2753762"/>
              </a:moveTo>
              <a:arcTo wR="2420295" hR="2420295" stAng="475164" swAng="38937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BEE8B-6EE8-48CC-86F8-8C316D5DB3A4}">
      <dsp:nvSpPr>
        <dsp:cNvPr id="0" name=""/>
        <dsp:cNvSpPr/>
      </dsp:nvSpPr>
      <dsp:spPr>
        <a:xfrm>
          <a:off x="5850745" y="3805613"/>
          <a:ext cx="2541957" cy="916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5895498" y="3850366"/>
        <a:ext cx="2452451" cy="827267"/>
      </dsp:txXfrm>
    </dsp:sp>
    <dsp:sp modelId="{FD2FAC70-240E-4050-8289-E4AD1CEDA432}">
      <dsp:nvSpPr>
        <dsp:cNvPr id="0" name=""/>
        <dsp:cNvSpPr/>
      </dsp:nvSpPr>
      <dsp:spPr>
        <a:xfrm>
          <a:off x="3532529" y="43972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3037299" y="4760622"/>
              </a:moveTo>
              <a:arcTo wR="2420295" hR="2420295" stAng="4513836" swAng="116331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64EFE-7031-4E95-BABF-9F464A663833}">
      <dsp:nvSpPr>
        <dsp:cNvPr id="0" name=""/>
        <dsp:cNvSpPr/>
      </dsp:nvSpPr>
      <dsp:spPr>
        <a:xfrm>
          <a:off x="3516504" y="4646169"/>
          <a:ext cx="1976848" cy="957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3563247" y="4692912"/>
        <a:ext cx="1883362" cy="864059"/>
      </dsp:txXfrm>
    </dsp:sp>
    <dsp:sp modelId="{0BC23045-0AA7-43A3-8BDC-2CFBD9438DB5}">
      <dsp:nvSpPr>
        <dsp:cNvPr id="0" name=""/>
        <dsp:cNvSpPr/>
      </dsp:nvSpPr>
      <dsp:spPr>
        <a:xfrm>
          <a:off x="764794" y="147843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2464818" y="4840180"/>
              </a:moveTo>
              <a:arcTo wR="2420295" hR="2420295" stAng="5336756" swAng="125834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B682E-DDE4-4E20-8E81-363A0A4D5645}">
      <dsp:nvSpPr>
        <dsp:cNvPr id="0" name=""/>
        <dsp:cNvSpPr/>
      </dsp:nvSpPr>
      <dsp:spPr>
        <a:xfrm>
          <a:off x="490672" y="3905315"/>
          <a:ext cx="2625739" cy="824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530915" y="3945558"/>
        <a:ext cx="2545253" cy="743902"/>
      </dsp:txXfrm>
    </dsp:sp>
    <dsp:sp modelId="{28F02727-8DCD-4884-A934-6F7F506E97E3}">
      <dsp:nvSpPr>
        <dsp:cNvPr id="0" name=""/>
        <dsp:cNvSpPr/>
      </dsp:nvSpPr>
      <dsp:spPr>
        <a:xfrm>
          <a:off x="1047642" y="-55907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479551" y="3866442"/>
              </a:moveTo>
              <a:arcTo wR="2420295" hR="2420295" stAng="8598500" swAng="51562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2CDE5-873F-4BC7-B006-0E438B48F395}">
      <dsp:nvSpPr>
        <dsp:cNvPr id="0" name=""/>
        <dsp:cNvSpPr/>
      </dsp:nvSpPr>
      <dsp:spPr>
        <a:xfrm>
          <a:off x="0" y="2090758"/>
          <a:ext cx="2445962" cy="1305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63748" y="2154506"/>
        <a:ext cx="2318466" cy="1178389"/>
      </dsp:txXfrm>
    </dsp:sp>
    <dsp:sp modelId="{98161EAF-9458-4C75-94F7-6DC5F47A8158}">
      <dsp:nvSpPr>
        <dsp:cNvPr id="0" name=""/>
        <dsp:cNvSpPr/>
      </dsp:nvSpPr>
      <dsp:spPr>
        <a:xfrm>
          <a:off x="1294124" y="-110303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17365" y="2130884"/>
              </a:moveTo>
              <a:arcTo wR="2420295" hR="2420295" stAng="11212060" swAng="30115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9299-633E-40FD-B595-01FD179E7086}">
      <dsp:nvSpPr>
        <dsp:cNvPr id="0" name=""/>
        <dsp:cNvSpPr/>
      </dsp:nvSpPr>
      <dsp:spPr>
        <a:xfrm>
          <a:off x="576058" y="732429"/>
          <a:ext cx="2029101" cy="1010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625371" y="781742"/>
        <a:ext cx="1930475" cy="911564"/>
      </dsp:txXfrm>
    </dsp:sp>
    <dsp:sp modelId="{367142AF-B6D6-42C9-ADA2-32725D52473D}">
      <dsp:nvSpPr>
        <dsp:cNvPr id="0" name=""/>
        <dsp:cNvSpPr/>
      </dsp:nvSpPr>
      <dsp:spPr>
        <a:xfrm>
          <a:off x="359551" y="583204"/>
          <a:ext cx="4840590" cy="4840590"/>
        </a:xfrm>
        <a:custGeom>
          <a:avLst/>
          <a:gdLst/>
          <a:ahLst/>
          <a:cxnLst/>
          <a:rect l="0" t="0" r="0" b="0"/>
          <a:pathLst>
            <a:path>
              <a:moveTo>
                <a:pt x="1845930" y="69139"/>
              </a:moveTo>
              <a:arcTo wR="2420295" hR="2420295" stAng="15376324" swAng="119649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C9BE-90EE-495D-ABC8-967952382608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FEA2-5A5C-4044-AD9B-0DE30E94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7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4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2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0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46F933-2B79-4499-AFD0-2583D771677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59832" y="764704"/>
            <a:ext cx="3034031" cy="8932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Путеводитель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696744" cy="108012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/>
              <a:t>к</a:t>
            </a:r>
            <a:r>
              <a:rPr lang="ru-RU" sz="9600" b="1" i="1" dirty="0" smtClean="0"/>
              <a:t> проекту решения о бюджете</a:t>
            </a:r>
          </a:p>
          <a:p>
            <a:r>
              <a:rPr lang="ru-RU" sz="9600" b="1" i="1" dirty="0" smtClean="0"/>
              <a:t>муниципального </a:t>
            </a:r>
            <a:r>
              <a:rPr lang="ru-RU" sz="9600" b="1" i="1" dirty="0"/>
              <a:t>образования </a:t>
            </a:r>
            <a:endParaRPr lang="ru-RU" sz="9600" b="1" i="1" dirty="0" smtClean="0"/>
          </a:p>
          <a:p>
            <a:r>
              <a:rPr lang="ru-RU" sz="9600" b="1" i="1" dirty="0" smtClean="0"/>
              <a:t>«</a:t>
            </a:r>
            <a:r>
              <a:rPr lang="ru-RU" sz="9600" b="1" i="1" dirty="0"/>
              <a:t>Гиагинский район» </a:t>
            </a:r>
            <a:r>
              <a:rPr lang="ru-RU" sz="9600" b="1" i="1" dirty="0" smtClean="0"/>
              <a:t>на </a:t>
            </a:r>
            <a:r>
              <a:rPr lang="ru-RU" sz="9600" b="1" i="1" dirty="0" smtClean="0"/>
              <a:t>2024 </a:t>
            </a:r>
            <a:r>
              <a:rPr lang="ru-RU" sz="9600" b="1" i="1" dirty="0"/>
              <a:t>год </a:t>
            </a:r>
            <a:endParaRPr lang="ru-RU" sz="9600" b="1" i="1" dirty="0" smtClean="0"/>
          </a:p>
          <a:p>
            <a:r>
              <a:rPr lang="ru-RU" sz="9600" b="1" i="1" dirty="0" smtClean="0"/>
              <a:t>и </a:t>
            </a:r>
            <a:r>
              <a:rPr lang="ru-RU" sz="9600" b="1" i="1" dirty="0"/>
              <a:t>плановый период </a:t>
            </a:r>
            <a:r>
              <a:rPr lang="ru-RU" sz="9600" b="1" i="1" dirty="0" smtClean="0"/>
              <a:t>2025-2026 </a:t>
            </a:r>
            <a:r>
              <a:rPr lang="ru-RU" sz="9600" b="1" i="1" dirty="0" smtClean="0"/>
              <a:t>годов»</a:t>
            </a:r>
            <a:endParaRPr lang="ru-RU" sz="9600" b="1" i="1" dirty="0"/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4"/>
            <a:ext cx="4968552" cy="27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324377"/>
              </p:ext>
            </p:extLst>
          </p:nvPr>
        </p:nvGraphicFramePr>
        <p:xfrm>
          <a:off x="827584" y="2145416"/>
          <a:ext cx="7488832" cy="4307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0089"/>
                <a:gridCol w="6008743"/>
              </a:tblGrid>
              <a:tr h="181056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Налоговые поступления</a:t>
                      </a:r>
                    </a:p>
                    <a:p>
                      <a:pPr algn="l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r>
                        <a:rPr lang="ru-RU" sz="1200" b="0" i="1" dirty="0" smtClean="0"/>
                        <a:t>- Налог на доходы физических лиц;</a:t>
                      </a:r>
                    </a:p>
                    <a:p>
                      <a:r>
                        <a:rPr lang="ru-RU" sz="1200" b="0" i="1" dirty="0" smtClean="0"/>
                        <a:t>- Налог на совокупный доход;</a:t>
                      </a:r>
                    </a:p>
                    <a:p>
                      <a:r>
                        <a:rPr lang="ru-RU" sz="1200" b="0" i="1" dirty="0" smtClean="0"/>
                        <a:t>- Налог на имущество организаций ;</a:t>
                      </a:r>
                    </a:p>
                    <a:p>
                      <a:r>
                        <a:rPr lang="ru-RU" sz="1200" b="0" i="1" dirty="0" smtClean="0"/>
                        <a:t>- Государственная пошлина;</a:t>
                      </a:r>
                    </a:p>
                    <a:p>
                      <a:r>
                        <a:rPr lang="ru-RU" sz="1200" b="0" i="1" dirty="0" smtClean="0"/>
                        <a:t>- Налог на товары (работы, услуги), реализуемые на территории РФ;</a:t>
                      </a:r>
                    </a:p>
                    <a:p>
                      <a:r>
                        <a:rPr lang="ru-RU" sz="1200" b="0" i="1" dirty="0" smtClean="0"/>
                        <a:t>- другие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3972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Неналоговые поступления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r>
                        <a:rPr lang="ru-RU" sz="1200" i="1" dirty="0" smtClean="0"/>
                        <a:t>- 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r>
                        <a:rPr lang="ru-RU" sz="1200" i="1" dirty="0" smtClean="0"/>
                        <a:t>- Штрафы, санкции и возмещение ущерба;</a:t>
                      </a:r>
                    </a:p>
                    <a:p>
                      <a:r>
                        <a:rPr lang="ru-RU" sz="1200" i="1" dirty="0" smtClean="0"/>
                        <a:t>- Платежи при пользовании природными ресурсами;</a:t>
                      </a:r>
                    </a:p>
                    <a:p>
                      <a:r>
                        <a:rPr lang="ru-RU" sz="1200" i="1" dirty="0" smtClean="0"/>
                        <a:t>- Доходы от продажи материальных и нематериальных активов;</a:t>
                      </a:r>
                    </a:p>
                    <a:p>
                      <a:r>
                        <a:rPr lang="ru-RU" sz="1200" i="1" dirty="0" smtClean="0"/>
                        <a:t>- другие</a:t>
                      </a:r>
                    </a:p>
                  </a:txBody>
                  <a:tcPr/>
                </a:tc>
              </a:tr>
              <a:tr h="8576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27449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</a:t>
            </a:r>
            <a:r>
              <a:rPr lang="ru-RU" sz="2800" dirty="0" smtClean="0"/>
              <a:t>характеристики </a:t>
            </a:r>
            <a:r>
              <a:rPr lang="ru-RU" sz="2800" dirty="0"/>
              <a:t>бюджета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 </a:t>
            </a:r>
            <a:r>
              <a:rPr lang="ru-RU" sz="2800" dirty="0"/>
              <a:t>«</a:t>
            </a:r>
            <a:r>
              <a:rPr lang="ru-RU" sz="2800" dirty="0" err="1"/>
              <a:t>Гиагинский</a:t>
            </a:r>
            <a:r>
              <a:rPr lang="ru-RU" sz="2800" dirty="0"/>
              <a:t> район»</a:t>
            </a:r>
          </a:p>
        </p:txBody>
      </p:sp>
    </p:spTree>
    <p:extLst>
      <p:ext uri="{BB962C8B-B14F-4D97-AF65-F5344CB8AC3E}">
        <p14:creationId xmlns:p14="http://schemas.microsoft.com/office/powerpoint/2010/main" val="371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316117"/>
              </p:ext>
            </p:extLst>
          </p:nvPr>
        </p:nvGraphicFramePr>
        <p:xfrm>
          <a:off x="899592" y="2348880"/>
          <a:ext cx="7416824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688"/>
                <a:gridCol w="963368"/>
                <a:gridCol w="963368"/>
                <a:gridCol w="952184"/>
                <a:gridCol w="936104"/>
                <a:gridCol w="1008112"/>
              </a:tblGrid>
              <a:tr h="4720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42424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 на доходы физических лиц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85709,1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91537,9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99442,7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107597,0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116635,1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770755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Акцизы по подакцизным товарам (продукции), производимым</a:t>
                      </a:r>
                      <a:r>
                        <a:rPr lang="ru-RU" sz="1200" i="1" baseline="0" dirty="0" smtClean="0"/>
                        <a:t>  на территории Российской Федерации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39331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Налоги на совокупный доход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71648,9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68587,2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78064,6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83307,4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89096,0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39331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 на имущество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24476,0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62669,0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39331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Государственная пошлина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39331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185740,9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187144,1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256239,5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272482,5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Объем и структура </a:t>
            </a:r>
            <a:br>
              <a:rPr lang="ru-RU" sz="2800" dirty="0" smtClean="0"/>
            </a:br>
            <a:r>
              <a:rPr lang="ru-RU" sz="2800" dirty="0" smtClean="0"/>
              <a:t>налоговых доходов бюджета </a:t>
            </a:r>
            <a:br>
              <a:rPr lang="ru-RU" sz="2800" dirty="0" smtClean="0"/>
            </a:br>
            <a:r>
              <a:rPr lang="ru-RU" sz="2800" dirty="0" smtClean="0"/>
              <a:t>МО «</a:t>
            </a:r>
            <a:r>
              <a:rPr lang="ru-RU" sz="2800" dirty="0" err="1" smtClean="0"/>
              <a:t>Гиагинский</a:t>
            </a:r>
            <a:r>
              <a:rPr lang="ru-RU" sz="2800" dirty="0" smtClean="0"/>
              <a:t> район», тыс.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01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514917"/>
              </p:ext>
            </p:extLst>
          </p:nvPr>
        </p:nvGraphicFramePr>
        <p:xfrm>
          <a:off x="827584" y="2204864"/>
          <a:ext cx="7488834" cy="415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197"/>
                <a:gridCol w="846901"/>
                <a:gridCol w="958937"/>
                <a:gridCol w="958937"/>
                <a:gridCol w="958937"/>
                <a:gridCol w="1095925"/>
              </a:tblGrid>
              <a:tr h="5435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699131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83453,8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80059,7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937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Платежи при пользовании природными ресурсами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4057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latin typeface="+mn-lt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937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Доходы от продажи материальных и нематериальных активов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937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Штрафы, санкции, возмещение ущерба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1720,7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7197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Прочие неналоговые доходы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0396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92506,0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82021,7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84962,0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84987,0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85006,0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cs typeface="Times New Roman" pitchFamily="18" charset="0"/>
              </a:rPr>
              <a:t>Объем и структура </a:t>
            </a:r>
            <a:r>
              <a:rPr lang="ru-RU" sz="2800" dirty="0" smtClean="0">
                <a:cs typeface="Times New Roman" pitchFamily="18" charset="0"/>
              </a:rPr>
              <a:t>неналоговых </a:t>
            </a:r>
            <a:r>
              <a:rPr lang="ru-RU" sz="2800" dirty="0">
                <a:cs typeface="Times New Roman" pitchFamily="18" charset="0"/>
              </a:rPr>
              <a:t>доходов бюджета </a:t>
            </a: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>МО </a:t>
            </a:r>
            <a:r>
              <a:rPr lang="ru-RU" sz="2800" dirty="0">
                <a:cs typeface="Times New Roman" pitchFamily="18" charset="0"/>
              </a:rPr>
              <a:t>«</a:t>
            </a:r>
            <a:r>
              <a:rPr lang="ru-RU" sz="2800" dirty="0" err="1">
                <a:cs typeface="Times New Roman" pitchFamily="18" charset="0"/>
              </a:rPr>
              <a:t>Гиагинский</a:t>
            </a:r>
            <a:r>
              <a:rPr lang="ru-RU" sz="2800" dirty="0">
                <a:cs typeface="Times New Roman" pitchFamily="18" charset="0"/>
              </a:rPr>
              <a:t> район</a:t>
            </a:r>
            <a:r>
              <a:rPr lang="ru-RU" sz="2800" dirty="0" smtClean="0">
                <a:cs typeface="Times New Roman" pitchFamily="18" charset="0"/>
              </a:rPr>
              <a:t>» , тыс.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70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67848"/>
              </p:ext>
            </p:extLst>
          </p:nvPr>
        </p:nvGraphicFramePr>
        <p:xfrm>
          <a:off x="899591" y="2276872"/>
          <a:ext cx="7344817" cy="386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110"/>
                <a:gridCol w="1073587"/>
                <a:gridCol w="1030851"/>
                <a:gridCol w="901995"/>
                <a:gridCol w="973452"/>
                <a:gridCol w="1023822"/>
              </a:tblGrid>
              <a:tr h="4565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2023 год</a:t>
                      </a:r>
                    </a:p>
                    <a:p>
                      <a:pPr algn="ctr"/>
                      <a:r>
                        <a:rPr lang="ru-RU" sz="1100" smtClean="0"/>
                        <a:t> </a:t>
                      </a:r>
                      <a:r>
                        <a:rPr lang="ru-RU" sz="1100" dirty="0" smtClean="0"/>
                        <a:t>(</a:t>
                      </a:r>
                    </a:p>
                    <a:p>
                      <a:pPr algn="ctr"/>
                      <a:r>
                        <a:rPr lang="ru-RU" sz="1100" dirty="0" smtClean="0"/>
                        <a:t>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291237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Дотации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203720,5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130435,0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123581,0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98865,0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98865,0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482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Субсидии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80573,1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45808,1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26567,2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26657,5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727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Субвенции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305297,6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345939,8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369103,2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369441,9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394936,7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14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Иные межбюджетные трансферты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16871,2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17522,3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18011,9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18169,6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18251,9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40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Доходы от возврата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остатков субсидий и иных межбюджетных трансфертов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5816,0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082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Возврат остатков субсидий и субвенций и иных межбюджетных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трансфертов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-4122,3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325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599529,1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582470,2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556504,2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513043,7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538711,1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9493" cy="8206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Безвозмездные поступления в бюджет </a:t>
            </a:r>
            <a:br>
              <a:rPr lang="ru-RU" sz="2800" dirty="0" smtClean="0"/>
            </a:br>
            <a:r>
              <a:rPr lang="ru-RU" sz="2800" dirty="0" smtClean="0"/>
              <a:t>МО «Гиагинский район», тыс.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3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12834"/>
              </p:ext>
            </p:extLst>
          </p:nvPr>
        </p:nvGraphicFramePr>
        <p:xfrm>
          <a:off x="467544" y="2204864"/>
          <a:ext cx="8208913" cy="432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959"/>
                <a:gridCol w="990731"/>
                <a:gridCol w="990731"/>
                <a:gridCol w="990731"/>
                <a:gridCol w="1061498"/>
                <a:gridCol w="1132263"/>
              </a:tblGrid>
              <a:tr h="4832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год 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33759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Общегосударственные вопросы 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64109,7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73208,0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85466,4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5172,0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99759,3</a:t>
                      </a:r>
                      <a:endParaRPr lang="ru-RU" sz="1400" dirty="0"/>
                    </a:p>
                  </a:txBody>
                  <a:tcPr anchor="ctr"/>
                </a:tc>
              </a:tr>
              <a:tr h="54771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Национальная безопасность и правоохранительная деятельность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3781,2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5653,2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5450,3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5374,8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3427,0</a:t>
                      </a:r>
                      <a:endParaRPr lang="ru-RU" sz="1400" dirty="0"/>
                    </a:p>
                  </a:txBody>
                  <a:tcPr anchor="ctr"/>
                </a:tc>
              </a:tr>
              <a:tr h="322185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Национальная экономика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3439,7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57902,3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114,3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5231,9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5392,9</a:t>
                      </a:r>
                      <a:endParaRPr lang="ru-RU" sz="1400" dirty="0"/>
                    </a:p>
                  </a:txBody>
                  <a:tcPr anchor="ctr"/>
                </a:tc>
              </a:tr>
              <a:tr h="322185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Жилищно-коммунальное хозяйство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15013,0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24916,2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3408,0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1000,0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322185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Образование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631695,4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606600,5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r>
                        <a:rPr lang="ru-RU" sz="1400" dirty="0" smtClean="0"/>
                        <a:t>4638,4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600298,4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</a:t>
                      </a:r>
                      <a:r>
                        <a:rPr lang="ru-RU" sz="1400" dirty="0" smtClean="0"/>
                        <a:t>7320,4</a:t>
                      </a:r>
                      <a:endParaRPr lang="ru-RU" sz="1400" dirty="0"/>
                    </a:p>
                  </a:txBody>
                  <a:tcPr anchor="ctr"/>
                </a:tc>
              </a:tr>
              <a:tr h="322185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Культура, кинематография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116182,3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112241,5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117182,9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109531,6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115574,0</a:t>
                      </a:r>
                      <a:endParaRPr lang="ru-RU" sz="1400" dirty="0"/>
                    </a:p>
                  </a:txBody>
                  <a:tcPr anchor="ctr"/>
                </a:tc>
              </a:tr>
              <a:tr h="322185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Социальная политика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39741,0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52338,6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48424,5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45436,9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46174,6</a:t>
                      </a:r>
                      <a:endParaRPr lang="ru-RU" sz="1400" dirty="0"/>
                    </a:p>
                  </a:txBody>
                  <a:tcPr anchor="ctr"/>
                </a:tc>
              </a:tr>
              <a:tr h="339719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Физическая культура и спорт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378,9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</a:tr>
              <a:tr h="356887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Средства массовой информации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3436,7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4680,0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4900,0</a:t>
                      </a:r>
                      <a:endParaRPr lang="ru-RU" sz="1400" dirty="0"/>
                    </a:p>
                  </a:txBody>
                  <a:tcPr anchor="ctr"/>
                </a:tc>
              </a:tr>
              <a:tr h="322185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Межбюджетные трансферты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11560,4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14239,4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6951,4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6951,4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6951,4</a:t>
                      </a:r>
                    </a:p>
                  </a:txBody>
                  <a:tcPr anchor="ctr"/>
                </a:tc>
              </a:tr>
              <a:tr h="322185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ВСЕГО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889338,5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952460,8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882966,2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864507,0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910499,6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Расходы бюджета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МО «Гиагинский район</a:t>
            </a:r>
            <a:r>
              <a:rPr lang="ru-RU" sz="2800" dirty="0" smtClean="0"/>
              <a:t>», тыс</a:t>
            </a:r>
            <a:r>
              <a:rPr lang="ru-RU" sz="2800" dirty="0"/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19304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792088"/>
          </a:xfrm>
        </p:spPr>
        <p:txBody>
          <a:bodyPr>
            <a:normAutofit/>
          </a:bodyPr>
          <a:lstStyle/>
          <a:p>
            <a:r>
              <a:rPr lang="en-US" sz="1200" dirty="0"/>
              <a:t> </a:t>
            </a:r>
            <a:r>
              <a:rPr lang="ru-RU" sz="1300" dirty="0" smtClean="0"/>
              <a:t>В </a:t>
            </a:r>
            <a:r>
              <a:rPr lang="ru-RU" sz="1300" dirty="0"/>
              <a:t>рамках раздела «Общегосударственные вопросы» </a:t>
            </a:r>
            <a:r>
              <a:rPr lang="ru-RU" sz="1300" dirty="0" smtClean="0"/>
              <a:t>исполняются </a:t>
            </a:r>
            <a:r>
              <a:rPr lang="ru-RU" sz="1300" dirty="0"/>
              <a:t>обязательства на функционирование Главы МО «Гиагинский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Расходы по разделу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Общегосударственные вопросы», тыс.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40687"/>
              </p:ext>
            </p:extLst>
          </p:nvPr>
        </p:nvGraphicFramePr>
        <p:xfrm>
          <a:off x="467544" y="2204864"/>
          <a:ext cx="8136904" cy="451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55"/>
                <a:gridCol w="820528"/>
                <a:gridCol w="888905"/>
                <a:gridCol w="888905"/>
                <a:gridCol w="888905"/>
                <a:gridCol w="888906"/>
              </a:tblGrid>
              <a:tr h="5415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baseline="0" dirty="0" smtClean="0"/>
                        <a:t> год 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  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62226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1998,5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2309,1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1750,3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1820,3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1893,1</a:t>
                      </a:r>
                      <a:endParaRPr lang="ru-RU" sz="1400" dirty="0"/>
                    </a:p>
                  </a:txBody>
                  <a:tcPr anchor="ctr"/>
                </a:tc>
              </a:tr>
              <a:tr h="76165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3492,5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4288,8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4499,2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4558,3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4718,0</a:t>
                      </a:r>
                      <a:endParaRPr lang="ru-RU" sz="1400" dirty="0"/>
                    </a:p>
                  </a:txBody>
                  <a:tcPr anchor="ctr"/>
                </a:tc>
              </a:tr>
              <a:tr h="60174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Функционирование Правительства</a:t>
                      </a:r>
                      <a:r>
                        <a:rPr lang="ru-RU" sz="1200" i="1" baseline="0" dirty="0" smtClean="0"/>
                        <a:t> РФ, высших исполнительных органов </a:t>
                      </a:r>
                      <a:r>
                        <a:rPr lang="ru-RU" sz="1200" i="1" baseline="0" dirty="0" err="1" smtClean="0"/>
                        <a:t>госвласти</a:t>
                      </a:r>
                      <a:r>
                        <a:rPr lang="ru-RU" sz="1200" i="1" baseline="0" dirty="0" smtClean="0"/>
                        <a:t> субъектов РФ, местных администраций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33624,6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36029,4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37754,7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38942,0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40574,0</a:t>
                      </a:r>
                      <a:endParaRPr lang="ru-RU" sz="1400" dirty="0"/>
                    </a:p>
                  </a:txBody>
                  <a:tcPr anchor="ctr"/>
                </a:tc>
              </a:tr>
              <a:tr h="60174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i="1" baseline="0" dirty="0" smtClean="0"/>
                        <a:t> органов и органов финансового (финансово-бюджетного) надзора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9522,9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10902,1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10388,2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10526,9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10915,3</a:t>
                      </a:r>
                      <a:endParaRPr lang="ru-RU" sz="1400" dirty="0"/>
                    </a:p>
                  </a:txBody>
                  <a:tcPr anchor="ctr"/>
                </a:tc>
              </a:tr>
              <a:tr h="31147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Обеспечение проведения выборов, референдумов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4415,9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1584,6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1643,3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1704,1</a:t>
                      </a:r>
                      <a:endParaRPr lang="ru-RU" sz="1400" dirty="0"/>
                    </a:p>
                  </a:txBody>
                  <a:tcPr anchor="ctr"/>
                </a:tc>
              </a:tr>
              <a:tr h="29631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Резервные фонды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660,8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300,0</a:t>
                      </a:r>
                      <a:endParaRPr lang="ru-RU" sz="1400" dirty="0"/>
                    </a:p>
                  </a:txBody>
                  <a:tcPr anchor="ctr"/>
                </a:tc>
              </a:tr>
              <a:tr h="29631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Другие общегосударственные вопросы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11022,8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19007,8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26489,4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27196,2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39654,8</a:t>
                      </a:r>
                      <a:endParaRPr lang="ru-RU" sz="1400" dirty="0"/>
                    </a:p>
                  </a:txBody>
                  <a:tcPr anchor="ctr"/>
                </a:tc>
              </a:tr>
              <a:tr h="28740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Всего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64109,7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73208,0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85466,4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5172,0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99759,3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010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Расходы </a:t>
            </a:r>
            <a:r>
              <a:rPr lang="ru-RU" sz="2800" dirty="0"/>
              <a:t>по разделу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«Национальная безопасность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и правоохранительная деятельность </a:t>
            </a:r>
            <a:r>
              <a:rPr lang="ru-RU" sz="2800" dirty="0" smtClean="0"/>
              <a:t>», </a:t>
            </a:r>
            <a:r>
              <a:rPr lang="ru-RU" sz="2800" dirty="0"/>
              <a:t>тыс. </a:t>
            </a:r>
            <a:r>
              <a:rPr lang="ru-RU" sz="2800" dirty="0" smtClean="0"/>
              <a:t>руб.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95956"/>
              </p:ext>
            </p:extLst>
          </p:nvPr>
        </p:nvGraphicFramePr>
        <p:xfrm>
          <a:off x="827584" y="2420888"/>
          <a:ext cx="7560841" cy="2348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255"/>
                <a:gridCol w="1012614"/>
                <a:gridCol w="1012614"/>
                <a:gridCol w="1080119"/>
                <a:gridCol w="1085803"/>
                <a:gridCol w="1074436"/>
              </a:tblGrid>
              <a:tr h="4311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4814">
                <a:tc>
                  <a:txBody>
                    <a:bodyPr/>
                    <a:lstStyle/>
                    <a:p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Защита  населения  и территории от чрезвычайных ситуаций природного и техногенного характера, пожарная безопасность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5653,2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5450,3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5374,8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3427,0</a:t>
                      </a:r>
                      <a:endParaRPr lang="ru-RU" sz="1400" dirty="0"/>
                    </a:p>
                  </a:txBody>
                  <a:tcPr anchor="ctr"/>
                </a:tc>
              </a:tr>
              <a:tr h="30623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5653,2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5450,3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5374,8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3427,0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301208"/>
            <a:ext cx="3816424" cy="11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43" y="3593467"/>
            <a:ext cx="1800200" cy="130031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072799"/>
              </p:ext>
            </p:extLst>
          </p:nvPr>
        </p:nvGraphicFramePr>
        <p:xfrm>
          <a:off x="30729" y="1340768"/>
          <a:ext cx="9113270" cy="223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404"/>
                <a:gridCol w="1119173"/>
                <a:gridCol w="1199114"/>
                <a:gridCol w="1119173"/>
                <a:gridCol w="1119173"/>
                <a:gridCol w="1039233"/>
              </a:tblGrid>
              <a:tr h="5167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95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Georgia" pitchFamily="18" charset="0"/>
                        </a:rPr>
                        <a:t>Сельское хозяйство</a:t>
                      </a:r>
                      <a:r>
                        <a:rPr lang="ru-RU" sz="1200" i="1" baseline="0" dirty="0" smtClean="0">
                          <a:latin typeface="Georgia" pitchFamily="18" charset="0"/>
                        </a:rPr>
                        <a:t> и рыболовство</a:t>
                      </a:r>
                      <a:endParaRPr lang="ru-RU" sz="120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1847,0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1817,4</a:t>
                      </a:r>
                      <a:endParaRPr lang="ru-RU" sz="1200" dirty="0"/>
                    </a:p>
                  </a:txBody>
                  <a:tcPr/>
                </a:tc>
              </a:tr>
              <a:tr h="28836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Georgia" pitchFamily="18" charset="0"/>
                        </a:rPr>
                        <a:t>Транспорт</a:t>
                      </a:r>
                      <a:endParaRPr lang="ru-RU" sz="120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2442,9</a:t>
                      </a:r>
                      <a:endParaRPr lang="ru-RU" sz="1200" dirty="0"/>
                    </a:p>
                  </a:txBody>
                  <a:tcPr/>
                </a:tc>
              </a:tr>
              <a:tr h="376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Дорожное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33518,9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821,8</a:t>
                      </a:r>
                      <a:endParaRPr lang="ru-RU" sz="1200" dirty="0"/>
                    </a:p>
                  </a:txBody>
                  <a:tcPr/>
                </a:tc>
              </a:tr>
              <a:tr h="472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19943,9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310,8</a:t>
                      </a:r>
                      <a:endParaRPr lang="ru-RU" sz="1200" dirty="0"/>
                    </a:p>
                  </a:txBody>
                  <a:tcPr/>
                </a:tc>
              </a:tr>
              <a:tr h="283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57902,3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6114,3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5231,9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5392,9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3818"/>
            <a:ext cx="7632848" cy="7200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Расходы по разделу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Н</a:t>
            </a:r>
            <a:r>
              <a:rPr lang="ru-RU" sz="2400" dirty="0" smtClean="0"/>
              <a:t>ациональная экономика», </a:t>
            </a:r>
            <a:r>
              <a:rPr lang="ru-RU" sz="2400" dirty="0" err="1" smtClean="0"/>
              <a:t>тыс.руб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62923"/>
              </p:ext>
            </p:extLst>
          </p:nvPr>
        </p:nvGraphicFramePr>
        <p:xfrm>
          <a:off x="30729" y="4941168"/>
          <a:ext cx="9113270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404"/>
                <a:gridCol w="1119173"/>
                <a:gridCol w="1199115"/>
                <a:gridCol w="1119173"/>
                <a:gridCol w="1119173"/>
                <a:gridCol w="1039232"/>
              </a:tblGrid>
              <a:tr h="5606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309890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Жилищное хозяйство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</a:tr>
              <a:tr h="309890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Коммунальное хозяйство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09890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Благоустройство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9503,6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4699,4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09890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Всего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24916,2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88640"/>
            <a:ext cx="1838935" cy="10081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39330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895D1D"/>
                </a:solidFill>
                <a:ea typeface="+mj-ea"/>
                <a:cs typeface="+mj-cs"/>
              </a:rPr>
              <a:t>Расходы по разделу </a:t>
            </a:r>
            <a:br>
              <a:rPr lang="ru-RU" sz="2400" dirty="0">
                <a:solidFill>
                  <a:srgbClr val="895D1D"/>
                </a:solidFill>
                <a:ea typeface="+mj-ea"/>
                <a:cs typeface="+mj-cs"/>
              </a:rPr>
            </a:br>
            <a:r>
              <a:rPr lang="ru-RU" sz="2400" dirty="0" smtClean="0">
                <a:solidFill>
                  <a:srgbClr val="895D1D"/>
                </a:solidFill>
                <a:ea typeface="+mj-ea"/>
                <a:cs typeface="+mj-cs"/>
              </a:rPr>
              <a:t>«Жилищно-коммунальное хозяйство», </a:t>
            </a:r>
            <a:r>
              <a:rPr lang="ru-RU" sz="2400" dirty="0" err="1">
                <a:solidFill>
                  <a:srgbClr val="895D1D"/>
                </a:solidFill>
                <a:ea typeface="+mj-ea"/>
                <a:cs typeface="+mj-cs"/>
              </a:rPr>
              <a:t>тыс.руб</a:t>
            </a:r>
            <a:r>
              <a:rPr lang="ru-RU" sz="2400" dirty="0">
                <a:solidFill>
                  <a:srgbClr val="895D1D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9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128356"/>
              </p:ext>
            </p:extLst>
          </p:nvPr>
        </p:nvGraphicFramePr>
        <p:xfrm>
          <a:off x="755576" y="2348880"/>
          <a:ext cx="7704857" cy="325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581"/>
                <a:gridCol w="1074520"/>
                <a:gridCol w="1074520"/>
                <a:gridCol w="1164062"/>
                <a:gridCol w="1074520"/>
                <a:gridCol w="1078654"/>
              </a:tblGrid>
              <a:tr h="4635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544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224513,1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189154,9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200481,5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200139,2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202789,0</a:t>
                      </a:r>
                      <a:endParaRPr lang="ru-RU" sz="1200" dirty="0"/>
                    </a:p>
                  </a:txBody>
                  <a:tcPr anchor="ctr"/>
                </a:tc>
              </a:tr>
              <a:tr h="389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333825,8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361654,4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340699,5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351253,4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</a:t>
                      </a:r>
                      <a:r>
                        <a:rPr lang="ru-RU" sz="1200" dirty="0" smtClean="0"/>
                        <a:t>3353,5</a:t>
                      </a:r>
                      <a:endParaRPr lang="ru-RU" sz="1200" dirty="0"/>
                    </a:p>
                  </a:txBody>
                  <a:tcPr anchor="ctr"/>
                </a:tc>
              </a:tr>
              <a:tr h="55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53464,8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32326,9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36687,2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21402,8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32678,7</a:t>
                      </a:r>
                      <a:endParaRPr lang="ru-RU" sz="1200" dirty="0"/>
                    </a:p>
                  </a:txBody>
                  <a:tcPr anchor="ctr"/>
                </a:tc>
              </a:tr>
              <a:tr h="37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Молодежная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1436,8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55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18454,8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23394,4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26700,2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27503,0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28499,2</a:t>
                      </a:r>
                      <a:endParaRPr lang="ru-RU" sz="1200" dirty="0"/>
                    </a:p>
                  </a:txBody>
                  <a:tcPr anchor="ctr"/>
                </a:tc>
              </a:tr>
              <a:tr h="367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631695,4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606600,5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604638,4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600298,4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</a:t>
                      </a:r>
                      <a:r>
                        <a:rPr lang="ru-RU" sz="1200" dirty="0" smtClean="0"/>
                        <a:t>7320,4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54402"/>
            <a:ext cx="7776864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Расходы по разделу </a:t>
            </a:r>
            <a:br>
              <a:rPr lang="ru-RU" sz="2800" dirty="0" smtClean="0"/>
            </a:br>
            <a:r>
              <a:rPr lang="ru-RU" sz="2800" dirty="0" smtClean="0"/>
              <a:t>«Образование», тыс. руб.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7547"/>
            <a:ext cx="1510316" cy="17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341281"/>
              </p:ext>
            </p:extLst>
          </p:nvPr>
        </p:nvGraphicFramePr>
        <p:xfrm>
          <a:off x="179512" y="1556792"/>
          <a:ext cx="864096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395"/>
                <a:gridCol w="1007466"/>
                <a:gridCol w="1132399"/>
                <a:gridCol w="1097857"/>
                <a:gridCol w="1097857"/>
                <a:gridCol w="1127986"/>
              </a:tblGrid>
              <a:tr h="5521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35267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+mn-lt"/>
                        </a:rPr>
                        <a:t>Культура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91739,4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85607,1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78734,0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74851,9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79558,0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469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24442,9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26634,5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38448,9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34679,7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36016,0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281771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+mn-lt"/>
                        </a:rPr>
                        <a:t>Всего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116182,3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112241,5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117182,9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109531,6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115574,0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064896" cy="79208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Расходы по разделу </a:t>
            </a:r>
            <a:br>
              <a:rPr lang="ru-RU" sz="2800" dirty="0" smtClean="0"/>
            </a:br>
            <a:r>
              <a:rPr lang="ru-RU" sz="2800" dirty="0" smtClean="0"/>
              <a:t>«Культура, кинематография», тыс. руб.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42679"/>
              </p:ext>
            </p:extLst>
          </p:nvPr>
        </p:nvGraphicFramePr>
        <p:xfrm>
          <a:off x="179512" y="4653136"/>
          <a:ext cx="871296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072475"/>
                <a:gridCol w="1087765"/>
                <a:gridCol w="1134018"/>
                <a:gridCol w="1087961"/>
                <a:gridCol w="1162398"/>
              </a:tblGrid>
              <a:tr h="4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7661,9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8373,2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9339,5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9713,1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10101,6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1858,1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5305,2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2271,9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2152,3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2144,9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29643,8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38055,2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36161,9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32894,5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33224,3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4186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+mn-lt"/>
                        </a:rPr>
                        <a:t>Другие вопросы в области социальной политики </a:t>
                      </a:r>
                      <a:endParaRPr lang="ru-RU" sz="12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577,2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605,1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651,2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677,0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Всего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39741,0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52338,6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48424,5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45436,9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46174,6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350100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895D1D"/>
                </a:solidFill>
                <a:ea typeface="+mj-ea"/>
                <a:cs typeface="+mj-cs"/>
              </a:rPr>
              <a:t>Расходы по разделу </a:t>
            </a:r>
            <a:br>
              <a:rPr lang="ru-RU" sz="2800" dirty="0">
                <a:solidFill>
                  <a:srgbClr val="895D1D"/>
                </a:solidFill>
                <a:ea typeface="+mj-ea"/>
                <a:cs typeface="+mj-cs"/>
              </a:rPr>
            </a:br>
            <a:r>
              <a:rPr lang="ru-RU" sz="2800" dirty="0" smtClean="0">
                <a:solidFill>
                  <a:srgbClr val="895D1D"/>
                </a:solidFill>
                <a:ea typeface="+mj-ea"/>
                <a:cs typeface="+mj-cs"/>
              </a:rPr>
              <a:t>«Социальная политика», </a:t>
            </a:r>
            <a:r>
              <a:rPr lang="ru-RU" sz="2800" dirty="0">
                <a:solidFill>
                  <a:srgbClr val="895D1D"/>
                </a:solidFill>
                <a:ea typeface="+mj-ea"/>
                <a:cs typeface="+mj-cs"/>
              </a:rPr>
              <a:t>тыс. руб.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25" y="422187"/>
            <a:ext cx="2016224" cy="1003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50" y="3216610"/>
            <a:ext cx="1788774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5869006" cy="1008112"/>
          </a:xfrm>
        </p:spPr>
        <p:txBody>
          <a:bodyPr>
            <a:normAutofit/>
          </a:bodyPr>
          <a:lstStyle/>
          <a:p>
            <a:r>
              <a:rPr lang="ru-RU" sz="1800" i="1" dirty="0"/>
              <a:t>Население –31 </a:t>
            </a:r>
            <a:r>
              <a:rPr lang="ru-RU" sz="1800" i="1" dirty="0" smtClean="0"/>
              <a:t>933 </a:t>
            </a:r>
            <a:r>
              <a:rPr lang="ru-RU" sz="1800" i="1" dirty="0"/>
              <a:t>чел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81" y="620688"/>
            <a:ext cx="8424936" cy="1028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Территория составляет 756,5 </a:t>
            </a:r>
            <a:r>
              <a:rPr lang="ru-RU" sz="3100" dirty="0" err="1"/>
              <a:t>кв.км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В состав Гиагинского района </a:t>
            </a:r>
            <a:r>
              <a:rPr lang="ru-RU" sz="3100" dirty="0" smtClean="0"/>
              <a:t>входят </a:t>
            </a:r>
            <a:r>
              <a:rPr lang="ru-RU" sz="3100" dirty="0"/>
              <a:t>5 </a:t>
            </a:r>
            <a:r>
              <a:rPr lang="ru-RU" sz="3100" dirty="0" smtClean="0"/>
              <a:t>поселений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916832"/>
            <a:ext cx="9144000" cy="4948271"/>
            <a:chOff x="-736" y="-37"/>
            <a:chExt cx="16873" cy="1108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1695082" cy="7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03779"/>
            <a:ext cx="1510225" cy="740765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390696"/>
              </p:ext>
            </p:extLst>
          </p:nvPr>
        </p:nvGraphicFramePr>
        <p:xfrm>
          <a:off x="107503" y="1615509"/>
          <a:ext cx="8880664" cy="130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420"/>
                <a:gridCol w="1324309"/>
                <a:gridCol w="1168509"/>
                <a:gridCol w="1168509"/>
                <a:gridCol w="1168509"/>
                <a:gridCol w="1246408"/>
              </a:tblGrid>
              <a:tr h="705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322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28207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Всего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920880" cy="8112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Расходы по разделу </a:t>
            </a:r>
            <a:br>
              <a:rPr lang="ru-RU" sz="2800" dirty="0" smtClean="0"/>
            </a:br>
            <a:r>
              <a:rPr lang="ru-RU" sz="2800" dirty="0" smtClean="0"/>
              <a:t>«Физическая культура и спорт», тыс. руб.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08422"/>
              </p:ext>
            </p:extLst>
          </p:nvPr>
        </p:nvGraphicFramePr>
        <p:xfrm>
          <a:off x="107504" y="4941168"/>
          <a:ext cx="8871993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684"/>
                <a:gridCol w="1323016"/>
                <a:gridCol w="1167367"/>
                <a:gridCol w="1167367"/>
                <a:gridCol w="1167367"/>
                <a:gridCol w="1245192"/>
              </a:tblGrid>
              <a:tr h="6228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385289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Периодическая</a:t>
                      </a:r>
                      <a:r>
                        <a:rPr lang="ru-RU" sz="1200" b="0" i="1" baseline="0" dirty="0" smtClean="0"/>
                        <a:t> печать и издательства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4900,0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Всего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681344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895D1D"/>
                </a:solidFill>
                <a:ea typeface="+mj-ea"/>
                <a:cs typeface="+mj-cs"/>
              </a:rPr>
              <a:t>Расходы по разделу </a:t>
            </a:r>
            <a:br>
              <a:rPr lang="ru-RU" sz="2800" dirty="0">
                <a:solidFill>
                  <a:srgbClr val="895D1D"/>
                </a:solidFill>
                <a:ea typeface="+mj-ea"/>
                <a:cs typeface="+mj-cs"/>
              </a:rPr>
            </a:br>
            <a:r>
              <a:rPr lang="ru-RU" sz="2800" dirty="0" smtClean="0">
                <a:solidFill>
                  <a:srgbClr val="895D1D"/>
                </a:solidFill>
                <a:ea typeface="+mj-ea"/>
                <a:cs typeface="+mj-cs"/>
              </a:rPr>
              <a:t>«Средства массовой информации», </a:t>
            </a:r>
            <a:r>
              <a:rPr lang="ru-RU" sz="2800" dirty="0">
                <a:solidFill>
                  <a:srgbClr val="895D1D"/>
                </a:solidFill>
                <a:ea typeface="+mj-ea"/>
                <a:cs typeface="+mj-cs"/>
              </a:rPr>
              <a:t>тыс. руб.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26" y="548680"/>
            <a:ext cx="214904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85184"/>
            <a:ext cx="2304256" cy="157742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04185"/>
              </p:ext>
            </p:extLst>
          </p:nvPr>
        </p:nvGraphicFramePr>
        <p:xfrm>
          <a:off x="611559" y="2204864"/>
          <a:ext cx="7848873" cy="269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991"/>
                <a:gridCol w="963897"/>
                <a:gridCol w="963897"/>
                <a:gridCol w="1032746"/>
                <a:gridCol w="1032746"/>
                <a:gridCol w="1101596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833824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6973,9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</a:tr>
              <a:tr h="30506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Иные</a:t>
                      </a:r>
                      <a:r>
                        <a:rPr lang="ru-RU" sz="1200" i="1" baseline="0" dirty="0" smtClean="0"/>
                        <a:t> дотации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487667">
                <a:tc>
                  <a:txBody>
                    <a:bodyPr/>
                    <a:lstStyle/>
                    <a:p>
                      <a:pPr algn="l"/>
                      <a:r>
                        <a:rPr lang="ru-RU" sz="1200" i="1" baseline="0" dirty="0" smtClean="0"/>
                        <a:t>Иные межбюджетные трансферты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487667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11560,4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14239,4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8280920" cy="1202485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Расходы по разделу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М</a:t>
            </a:r>
            <a:r>
              <a:rPr lang="ru-RU" sz="2800" dirty="0" smtClean="0"/>
              <a:t>ежбюджетные трансферты</a:t>
            </a:r>
            <a:br>
              <a:rPr lang="ru-RU" sz="2800" dirty="0" smtClean="0"/>
            </a:br>
            <a:r>
              <a:rPr lang="ru-RU" sz="2800" dirty="0" smtClean="0"/>
              <a:t> общего характера» , тыс.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9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724401"/>
              </p:ext>
            </p:extLst>
          </p:nvPr>
        </p:nvGraphicFramePr>
        <p:xfrm>
          <a:off x="683568" y="2307971"/>
          <a:ext cx="7704856" cy="3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37"/>
                <a:gridCol w="4185883"/>
                <a:gridCol w="954584"/>
                <a:gridCol w="1022769"/>
                <a:gridCol w="954583"/>
              </a:tblGrid>
              <a:tr h="5524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</a:t>
                      </a:r>
                      <a:r>
                        <a:rPr lang="ru-RU" sz="1200" dirty="0" err="1" smtClean="0"/>
                        <a:t>расх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 прогноз)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(прогноз)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4058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100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114513,2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119079,1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1238417</a:t>
                      </a:r>
                      <a:endParaRPr lang="ru-RU" sz="1200" dirty="0"/>
                    </a:p>
                  </a:txBody>
                  <a:tcPr anchor="ctr"/>
                </a:tc>
              </a:tr>
              <a:tr h="38409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200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Закупка товаров, работ и услуг для государственных нужд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25302,6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18842,3</a:t>
                      </a:r>
                      <a:endParaRPr lang="ru-RU" sz="1200" dirty="0"/>
                    </a:p>
                  </a:txBody>
                  <a:tcPr anchor="ctr"/>
                </a:tc>
              </a:tr>
              <a:tr h="33604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300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Социальное обеспечение и иные выплаты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41373,6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36880,0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37000,0</a:t>
                      </a:r>
                      <a:endParaRPr lang="ru-RU" sz="1200" dirty="0"/>
                    </a:p>
                  </a:txBody>
                  <a:tcPr anchor="ctr"/>
                </a:tc>
              </a:tr>
              <a:tr h="55245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400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8728,2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7984,9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8575,8</a:t>
                      </a:r>
                      <a:endParaRPr lang="ru-RU" sz="1200" dirty="0"/>
                    </a:p>
                  </a:txBody>
                  <a:tcPr anchor="ctr"/>
                </a:tc>
              </a:tr>
              <a:tr h="33147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500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8524,4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7116,4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7116,4</a:t>
                      </a:r>
                      <a:endParaRPr lang="ru-RU" sz="1200" dirty="0"/>
                    </a:p>
                  </a:txBody>
                  <a:tcPr anchor="ctr"/>
                </a:tc>
              </a:tr>
              <a:tr h="48416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600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664268,0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650316,8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681101,8</a:t>
                      </a:r>
                      <a:endParaRPr lang="ru-RU" sz="1200" dirty="0"/>
                    </a:p>
                  </a:txBody>
                  <a:tcPr anchor="ctr"/>
                </a:tc>
              </a:tr>
              <a:tr h="33147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800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Иные бюджетные ассигнования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20256,2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21336,4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34020,6</a:t>
                      </a:r>
                      <a:endParaRPr lang="ru-RU" sz="1200" dirty="0"/>
                    </a:p>
                  </a:txBody>
                  <a:tcPr anchor="ctr"/>
                </a:tc>
              </a:tr>
              <a:tr h="331474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Итого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882966,2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864507,0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910499,6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Расходы бюджета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 </a:t>
            </a:r>
            <a:r>
              <a:rPr lang="ru-RU" sz="2800" dirty="0"/>
              <a:t>«Гиагинский район</a:t>
            </a:r>
            <a:r>
              <a:rPr lang="ru-RU" sz="2800" dirty="0" smtClean="0"/>
              <a:t>» по </a:t>
            </a:r>
            <a:r>
              <a:rPr lang="ru-RU" sz="2800" dirty="0"/>
              <a:t>видам </a:t>
            </a:r>
            <a:r>
              <a:rPr lang="ru-RU" sz="2800" dirty="0" smtClean="0"/>
              <a:t>расходов</a:t>
            </a:r>
            <a:br>
              <a:rPr lang="ru-RU" sz="2800" dirty="0" smtClean="0"/>
            </a:br>
            <a:r>
              <a:rPr lang="ru-RU" sz="2800" dirty="0" smtClean="0"/>
              <a:t>классификации </a:t>
            </a:r>
            <a:r>
              <a:rPr lang="ru-RU" sz="2800" dirty="0"/>
              <a:t>расходов,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11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772816"/>
            <a:ext cx="7930128" cy="533968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Семьи с детьми: 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388424" cy="9087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Меры социальной поддержки</a:t>
            </a:r>
            <a:br>
              <a:rPr lang="ru-RU" sz="2800" dirty="0" smtClean="0"/>
            </a:br>
            <a:r>
              <a:rPr lang="ru-RU" sz="2800" dirty="0" smtClean="0"/>
              <a:t> отдельных категорий граждан </a:t>
            </a:r>
            <a:br>
              <a:rPr lang="ru-RU" sz="2800" dirty="0" smtClean="0"/>
            </a:br>
            <a:r>
              <a:rPr lang="ru-RU" sz="2800" dirty="0" smtClean="0"/>
              <a:t>в бюджете МО «</a:t>
            </a:r>
            <a:r>
              <a:rPr lang="ru-RU" sz="2800" dirty="0" err="1" smtClean="0"/>
              <a:t>Гиагинский</a:t>
            </a:r>
            <a:r>
              <a:rPr lang="ru-RU" sz="2800" dirty="0" smtClean="0"/>
              <a:t> район»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61428"/>
              </p:ext>
            </p:extLst>
          </p:nvPr>
        </p:nvGraphicFramePr>
        <p:xfrm>
          <a:off x="15711" y="2492896"/>
          <a:ext cx="892899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180"/>
                <a:gridCol w="632833"/>
                <a:gridCol w="632833"/>
                <a:gridCol w="1394678"/>
                <a:gridCol w="3597676"/>
                <a:gridCol w="745510"/>
                <a:gridCol w="664141"/>
                <a:gridCol w="664141"/>
              </a:tblGrid>
              <a:tr h="2246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</a:tr>
              <a:tr h="10361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Компенсации</a:t>
                      </a:r>
                      <a:r>
                        <a:rPr lang="ru-RU" sz="1200" i="1" baseline="0" dirty="0" smtClean="0"/>
                        <a:t> за присмотр и уход в ДОУ(республиканский бюджет)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Постановление</a:t>
                      </a:r>
                      <a:r>
                        <a:rPr lang="ru-RU" sz="1200" i="1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79625"/>
              </p:ext>
            </p:extLst>
          </p:nvPr>
        </p:nvGraphicFramePr>
        <p:xfrm>
          <a:off x="107503" y="4653136"/>
          <a:ext cx="8928992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60"/>
                <a:gridCol w="632834"/>
                <a:gridCol w="632834"/>
                <a:gridCol w="2536779"/>
                <a:gridCol w="2516027"/>
                <a:gridCol w="673886"/>
                <a:gridCol w="689077"/>
                <a:gridCol w="658695"/>
              </a:tblGrid>
              <a:tr h="4320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0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(план)</a:t>
                      </a:r>
                      <a:endParaRPr lang="ru-RU" sz="1100" dirty="0"/>
                    </a:p>
                  </a:txBody>
                  <a:tcPr/>
                </a:tc>
              </a:tr>
              <a:tr h="108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Обеспечение питанием детей</a:t>
                      </a:r>
                      <a:r>
                        <a:rPr lang="ru-RU" sz="1200" i="1" baseline="0" dirty="0" smtClean="0"/>
                        <a:t> в оздоровительных лагерях с дневным пребыванием детей на базе образовательных учреждений бюджета МО «</a:t>
                      </a:r>
                      <a:r>
                        <a:rPr lang="ru-RU" sz="1200" i="1" baseline="0" dirty="0" err="1" smtClean="0"/>
                        <a:t>Гиагинский</a:t>
                      </a:r>
                      <a:r>
                        <a:rPr lang="ru-RU" sz="1200" i="1" baseline="0" dirty="0" smtClean="0"/>
                        <a:t> район»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Постановление КМ от</a:t>
                      </a:r>
                      <a:r>
                        <a:rPr lang="ru-RU" sz="1200" i="1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1387,4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24744"/>
            <a:ext cx="2160240" cy="1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02" y="260648"/>
            <a:ext cx="8605529" cy="4896544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Дети-сироты и дети, оставшиеся без попечения родителей :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600" i="1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92795"/>
              </p:ext>
            </p:extLst>
          </p:nvPr>
        </p:nvGraphicFramePr>
        <p:xfrm>
          <a:off x="179511" y="620689"/>
          <a:ext cx="8856985" cy="376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6"/>
                <a:gridCol w="585586"/>
                <a:gridCol w="658784"/>
                <a:gridCol w="2738032"/>
                <a:gridCol w="2022686"/>
                <a:gridCol w="767226"/>
                <a:gridCol w="767226"/>
                <a:gridCol w="731859"/>
              </a:tblGrid>
              <a:tr h="2808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Численность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Вид</a:t>
                      </a:r>
                      <a:r>
                        <a:rPr lang="ru-RU" sz="1050" baseline="0" dirty="0" smtClean="0"/>
                        <a:t> поддержки</a:t>
                      </a:r>
                      <a:endParaRPr lang="ru-RU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Правовое основание (НПА)</a:t>
                      </a:r>
                      <a:endParaRPr lang="ru-RU" sz="105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расходов, тыс. руб.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342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2026</a:t>
                      </a:r>
                    </a:p>
                    <a:p>
                      <a:pPr algn="ctr"/>
                      <a:r>
                        <a:rPr lang="ru-RU" sz="1050" dirty="0" smtClean="0"/>
                        <a:t>(факт)</a:t>
                      </a:r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2026</a:t>
                      </a:r>
                    </a:p>
                    <a:p>
                      <a:pPr algn="ctr"/>
                      <a:r>
                        <a:rPr lang="ru-RU" sz="1050" dirty="0" smtClean="0"/>
                        <a:t>(факт)</a:t>
                      </a:r>
                      <a:endParaRPr lang="ru-RU" sz="1050" dirty="0"/>
                    </a:p>
                  </a:txBody>
                  <a:tcPr/>
                </a:tc>
              </a:tr>
              <a:tr h="143929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семей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</a:t>
                      </a:r>
                    </a:p>
                    <a:p>
                      <a:pPr algn="ctr"/>
                      <a:r>
                        <a:rPr lang="ru-RU" sz="1050" dirty="0" smtClean="0"/>
                        <a:t>семей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семей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i="1" dirty="0" smtClean="0"/>
                        <a:t>Ежемесячное вознаграждение</a:t>
                      </a:r>
                      <a:r>
                        <a:rPr lang="ru-RU" sz="1050" i="1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Закон РА от 12 ноября 1997 г №56 «О ежемесячном</a:t>
                      </a:r>
                      <a:r>
                        <a:rPr lang="ru-RU" sz="1050" i="1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6525,8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6525,8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6525,8</a:t>
                      </a:r>
                      <a:endParaRPr lang="ru-RU" sz="1050" dirty="0"/>
                    </a:p>
                  </a:txBody>
                  <a:tcPr/>
                </a:tc>
              </a:tr>
              <a:tr h="153884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86  чел.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87</a:t>
                      </a:r>
                    </a:p>
                    <a:p>
                      <a:pPr algn="ctr"/>
                      <a:r>
                        <a:rPr lang="ru-RU" sz="1050" dirty="0" smtClean="0"/>
                        <a:t> чел.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87</a:t>
                      </a:r>
                    </a:p>
                    <a:p>
                      <a:pPr algn="ctr"/>
                      <a:r>
                        <a:rPr lang="ru-RU" sz="1050" dirty="0" smtClean="0"/>
                        <a:t> чел.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Ежемесячная</a:t>
                      </a:r>
                      <a:r>
                        <a:rPr lang="ru-RU" sz="1050" i="1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050" i="1" baseline="0" dirty="0" smtClean="0"/>
                        <a:t> </a:t>
                      </a:r>
                      <a:r>
                        <a:rPr lang="ru-RU" sz="1050" i="1" dirty="0" smtClean="0"/>
                        <a:t>денежных средств на содержание детей, находящихся</a:t>
                      </a:r>
                      <a:r>
                        <a:rPr lang="ru-RU" sz="1050" i="1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14302,1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14302,1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14302,1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73948"/>
              </p:ext>
            </p:extLst>
          </p:nvPr>
        </p:nvGraphicFramePr>
        <p:xfrm>
          <a:off x="107503" y="5013176"/>
          <a:ext cx="8928993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995"/>
                <a:gridCol w="663995"/>
                <a:gridCol w="671189"/>
                <a:gridCol w="2324688"/>
                <a:gridCol w="2465118"/>
                <a:gridCol w="664139"/>
                <a:gridCol w="737934"/>
                <a:gridCol w="737935"/>
              </a:tblGrid>
              <a:tr h="34923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Численность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Вид</a:t>
                      </a:r>
                      <a:r>
                        <a:rPr lang="ru-RU" sz="1050" baseline="0" dirty="0" smtClean="0"/>
                        <a:t> поддержки</a:t>
                      </a:r>
                      <a:endParaRPr lang="ru-RU" sz="105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Правовое основание (НПА)</a:t>
                      </a:r>
                      <a:endParaRPr lang="ru-RU" sz="1050" dirty="0"/>
                    </a:p>
                  </a:txBody>
                  <a:tcPr anchor="ctr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расходов, тыс. руб.</a:t>
                      </a:r>
                      <a:endParaRPr lang="ru-RU" sz="105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</a:p>
                    <a:p>
                      <a:pPr algn="ctr"/>
                      <a:r>
                        <a:rPr lang="ru-RU" sz="1050" dirty="0" smtClean="0"/>
                        <a:t>(факт)</a:t>
                      </a:r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19"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</a:tr>
              <a:tr h="89635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1099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1035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1035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1" dirty="0" smtClean="0"/>
                        <a:t>Обеспечение питанием обучающихся , находящихся в трудной жизненной ситуации (бюджет МО «</a:t>
                      </a:r>
                      <a:r>
                        <a:rPr lang="ru-RU" sz="1050" b="0" i="1" dirty="0" err="1" smtClean="0"/>
                        <a:t>Гиагинский</a:t>
                      </a:r>
                      <a:r>
                        <a:rPr lang="ru-RU" sz="1050" b="0" i="1" dirty="0" smtClean="0"/>
                        <a:t> район»)</a:t>
                      </a:r>
                      <a:endParaRPr lang="ru-RU" sz="105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1" dirty="0" smtClean="0"/>
                        <a:t>Постановление КМ РА от 18</a:t>
                      </a:r>
                      <a:r>
                        <a:rPr lang="ru-RU" sz="1050" b="0" i="1" baseline="0" dirty="0" smtClean="0"/>
                        <a:t> апреля </a:t>
                      </a:r>
                      <a:r>
                        <a:rPr lang="ru-RU" sz="1050" b="0" i="1" dirty="0" smtClean="0"/>
                        <a:t>2014</a:t>
                      </a:r>
                      <a:r>
                        <a:rPr lang="ru-RU" sz="1050" b="0" i="1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05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8020,8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10136"/>
            <a:ext cx="2592288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622"/>
              </p:ext>
            </p:extLst>
          </p:nvPr>
        </p:nvGraphicFramePr>
        <p:xfrm>
          <a:off x="0" y="404665"/>
          <a:ext cx="9144000" cy="642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200"/>
                <a:gridCol w="720075"/>
                <a:gridCol w="752456"/>
                <a:gridCol w="731102"/>
                <a:gridCol w="784167"/>
              </a:tblGrid>
              <a:tr h="37071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Наименование</a:t>
                      </a:r>
                      <a:r>
                        <a:rPr lang="ru-RU" sz="1050" baseline="0" dirty="0" smtClean="0"/>
                        <a:t> программы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год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год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 </a:t>
                      </a:r>
                    </a:p>
                    <a:p>
                      <a:pPr algn="ctr"/>
                      <a:r>
                        <a:rPr lang="ru-RU" sz="900" dirty="0" smtClean="0"/>
                        <a:t>(прогноз)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2025 год</a:t>
                      </a:r>
                    </a:p>
                    <a:p>
                      <a:pPr algn="ctr"/>
                      <a:r>
                        <a:rPr lang="ru-RU" sz="900" dirty="0" smtClean="0"/>
                        <a:t>(прогноз)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541713,9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602948,0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600943,9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598989,4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культуры и искусства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140014,4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111959,8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117182,9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109531,6</a:t>
                      </a:r>
                      <a:endParaRPr lang="ru-RU" sz="900" dirty="0"/>
                    </a:p>
                  </a:txBody>
                  <a:tcPr anchor="ctr"/>
                </a:tc>
              </a:tr>
              <a:tr h="251310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«Развитие малого и среднего предпринимательства МО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60,8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«Управление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17325,0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18767,1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14168,3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27949,1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«Энергосбережение и повышение энергетической эффективности»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5658,3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2409,5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1535,4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60,0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молодежной политики»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96,0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физической культуры и спорта»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253,7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790,0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«Развитие сельского хозяйства на</a:t>
                      </a:r>
                      <a:r>
                        <a:rPr lang="ru-RU" sz="1000" i="1" baseline="0" dirty="0" smtClean="0"/>
                        <a:t> территории МО «Гиагинский район»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183,1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276,0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 anchor="ctr"/>
                </a:tc>
              </a:tr>
              <a:tr h="389084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</a:t>
                      </a:r>
                      <a:r>
                        <a:rPr lang="ru-RU" sz="1000" i="1" baseline="0" dirty="0" smtClean="0"/>
                        <a:t>  МО «</a:t>
                      </a:r>
                      <a:r>
                        <a:rPr lang="ru-RU" sz="1000" i="1" dirty="0" smtClean="0"/>
                        <a:t>Гиагинский район» «Реализация обеспечения информирования граждан о деятельности муниципальных органов муниципального образования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888,1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763,0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769,6</a:t>
                      </a:r>
                      <a:endParaRPr lang="ru-RU" sz="900" dirty="0"/>
                    </a:p>
                  </a:txBody>
                  <a:tcPr anchor="ctr"/>
                </a:tc>
              </a:tr>
              <a:tr h="371203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3706,5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5653,2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5450,3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5374,8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 «Комплексное развитие сельских территорий»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67667,5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38543,5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171,9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52,3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«Обеспечение безопасности дорожного движения»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130,0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 «Доступная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306,0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594,1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896,3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информатизации»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2229,8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1749,4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1470,2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anchor="ctr"/>
                </a:tc>
              </a:tr>
              <a:tr h="23943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</a:t>
                      </a:r>
                      <a:r>
                        <a:rPr lang="ru-RU" sz="1000" i="1" baseline="0" dirty="0" smtClean="0"/>
                        <a:t> МО «</a:t>
                      </a:r>
                      <a:r>
                        <a:rPr lang="ru-RU" sz="1000" i="1" dirty="0" smtClean="0"/>
                        <a:t>Гиагинский район» «Переселение граждан из аварийного жилищного фонда»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19216,8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anchor="ctr"/>
                </a:tc>
              </a:tr>
              <a:tr h="267931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«Обеспечение доступным и комфортным жильем и коммунальными услугами»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15494,5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19524,6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16011,2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12743,8</a:t>
                      </a:r>
                      <a:endParaRPr lang="ru-RU" sz="900" dirty="0"/>
                    </a:p>
                  </a:txBody>
                  <a:tcPr anchor="ctr"/>
                </a:tc>
              </a:tr>
              <a:tr h="389084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«Укрепление общественного здоровья среди населения МО</a:t>
                      </a:r>
                      <a:r>
                        <a:rPr lang="ru-RU" sz="1000" i="1" baseline="0" dirty="0" smtClean="0"/>
                        <a:t> «Гиагинский район» МО «Гиагинский район»</a:t>
                      </a:r>
                      <a:endParaRPr lang="ru-RU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92,1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109,2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155,0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155,0</a:t>
                      </a:r>
                      <a:endParaRPr lang="ru-RU" sz="900" dirty="0"/>
                    </a:p>
                  </a:txBody>
                  <a:tcPr anchor="ctr"/>
                </a:tc>
              </a:tr>
              <a:tr h="291567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 «Улучшение демографической ситуации на территории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225,0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225,0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230,0</a:t>
                      </a:r>
                      <a:endParaRPr lang="ru-RU" sz="900" dirty="0"/>
                    </a:p>
                  </a:txBody>
                  <a:tcPr anchor="ctr"/>
                </a:tc>
              </a:tr>
              <a:tr h="389084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 «Социальная помощь ветеранам</a:t>
                      </a:r>
                      <a:r>
                        <a:rPr lang="ru-RU" sz="1000" i="1" baseline="0" dirty="0" smtClean="0"/>
                        <a:t> ВОВ 1941-1945 годов</a:t>
                      </a:r>
                      <a:r>
                        <a:rPr lang="ru-RU" sz="1000" i="1" dirty="0" smtClean="0"/>
                        <a:t>», и</a:t>
                      </a:r>
                      <a:r>
                        <a:rPr lang="ru-RU" sz="1000" i="1" baseline="0" dirty="0" smtClean="0"/>
                        <a:t> гражданам участвующим в специальной военной операции , и (или) членам их семей»</a:t>
                      </a:r>
                      <a:endParaRPr lang="ru-RU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795,4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3112,2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2100,0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2100,0</a:t>
                      </a:r>
                      <a:endParaRPr lang="ru-RU" sz="900" dirty="0"/>
                    </a:p>
                  </a:txBody>
                  <a:tcPr anchor="ctr"/>
                </a:tc>
              </a:tr>
              <a:tr h="389084">
                <a:tc>
                  <a:txBody>
                    <a:bodyPr/>
                    <a:lstStyle/>
                    <a:p>
                      <a:r>
                        <a:rPr lang="ru-RU" sz="1000" b="0" i="1" dirty="0" smtClean="0"/>
                        <a:t>МП</a:t>
                      </a:r>
                      <a:r>
                        <a:rPr lang="ru-RU" sz="1000" b="0" i="1" baseline="0" dirty="0" smtClean="0"/>
                        <a:t> МО</a:t>
                      </a:r>
                      <a:r>
                        <a:rPr lang="ru-RU" sz="1000" b="0" i="1" dirty="0" smtClean="0"/>
                        <a:t> «Гиагинский район»</a:t>
                      </a:r>
                      <a:r>
                        <a:rPr lang="ru-RU" sz="1000" b="0" i="1" baseline="0" dirty="0" smtClean="0"/>
                        <a:t> «</a:t>
                      </a:r>
                      <a:r>
                        <a:rPr lang="ru-RU" sz="1000" b="0" i="1" dirty="0" smtClean="0"/>
                        <a:t>Управление муниципальным имуществом и земельными ресурсами муниципального образования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-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-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1855,6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1884,5</a:t>
                      </a:r>
                      <a:endParaRPr lang="ru-RU" sz="900" b="0" dirty="0"/>
                    </a:p>
                  </a:txBody>
                  <a:tcPr anchor="ctr"/>
                </a:tc>
              </a:tr>
              <a:tr h="22447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795866,4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826793,5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765249,8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761160,9</a:t>
                      </a:r>
                      <a:endParaRPr lang="ru-RU" sz="9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433048" cy="694928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Расходы бюджета МО «</a:t>
            </a:r>
            <a:r>
              <a:rPr lang="ru-RU" sz="1400" dirty="0" err="1"/>
              <a:t>Гиагинский</a:t>
            </a:r>
            <a:r>
              <a:rPr lang="ru-RU" sz="1400" dirty="0"/>
              <a:t> район</a:t>
            </a:r>
            <a:r>
              <a:rPr lang="ru-RU" sz="1400" dirty="0" smtClean="0"/>
              <a:t>» </a:t>
            </a:r>
            <a:r>
              <a:rPr lang="ru-RU" sz="1400" dirty="0"/>
              <a:t>на реализацию муниципальных программ </a:t>
            </a:r>
            <a:r>
              <a:rPr lang="ru-RU" sz="1400" dirty="0" smtClean="0"/>
              <a:t>МО </a:t>
            </a:r>
            <a:r>
              <a:rPr lang="ru-RU" sz="1400" dirty="0"/>
              <a:t>«</a:t>
            </a:r>
            <a:r>
              <a:rPr lang="ru-RU" sz="1400" dirty="0" err="1"/>
              <a:t>Гиагинский</a:t>
            </a:r>
            <a:r>
              <a:rPr lang="ru-RU" sz="1400" dirty="0"/>
              <a:t> район», </a:t>
            </a:r>
            <a:r>
              <a:rPr lang="ru-RU" sz="1100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155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1391574" cy="17394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5" cy="86409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  </a:t>
            </a:r>
            <a:br>
              <a:rPr lang="ru-RU" sz="2800" dirty="0" smtClean="0"/>
            </a:br>
            <a:r>
              <a:rPr lang="ru-RU" sz="2800" dirty="0" smtClean="0"/>
              <a:t>МО «Гиагинский район»</a:t>
            </a:r>
            <a:br>
              <a:rPr lang="ru-RU" sz="2800" dirty="0" smtClean="0"/>
            </a:br>
            <a:r>
              <a:rPr lang="ru-RU" sz="2800" dirty="0" smtClean="0"/>
              <a:t> «Развитие образования», тыс. руб.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051720" y="1979458"/>
            <a:ext cx="7632848" cy="8232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900" i="1" u="sng" dirty="0" smtClean="0"/>
              <a:t>Цель:</a:t>
            </a:r>
            <a:r>
              <a:rPr lang="ru-RU" sz="1900" i="1" dirty="0" smtClean="0"/>
              <a:t> </a:t>
            </a:r>
          </a:p>
          <a:p>
            <a:r>
              <a:rPr lang="ru-RU" sz="1900" b="0" i="1" dirty="0" smtClean="0"/>
              <a:t>Повышение </a:t>
            </a:r>
            <a:r>
              <a:rPr lang="ru-RU" sz="1900" b="0" i="1" dirty="0"/>
              <a:t>эффективности и </a:t>
            </a:r>
            <a:r>
              <a:rPr lang="ru-RU" sz="1900" b="0" i="1" dirty="0" smtClean="0"/>
              <a:t>качества услуг </a:t>
            </a:r>
            <a:r>
              <a:rPr lang="ru-RU" sz="1900" b="0" i="1" dirty="0"/>
              <a:t>в сфере образования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19440"/>
              </p:ext>
            </p:extLst>
          </p:nvPr>
        </p:nvGraphicFramePr>
        <p:xfrm>
          <a:off x="35495" y="4077072"/>
          <a:ext cx="9073009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14"/>
                <a:gridCol w="1021370"/>
                <a:gridCol w="1178503"/>
                <a:gridCol w="1257071"/>
                <a:gridCol w="1192151"/>
              </a:tblGrid>
              <a:tr h="5093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57471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Уровень доступности дошкол</a:t>
                      </a:r>
                      <a:r>
                        <a:rPr lang="ru-RU" sz="1200" i="1" baseline="0" dirty="0" smtClean="0"/>
                        <a:t>ьного образования для детей в возрасте от полутора до трех лет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</a:tr>
              <a:tr h="86722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Удельный</a:t>
                      </a:r>
                      <a:r>
                        <a:rPr lang="ru-RU" sz="1200" i="1" baseline="0" dirty="0" smtClean="0"/>
                        <a:t> вес численности обучающихся общеобразовательных  учреждений, которые  обучаются по новым федеральным государственным образовательным стандартам,%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71303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Удельный</a:t>
                      </a:r>
                      <a:r>
                        <a:rPr lang="ru-RU" sz="1200" i="1" baseline="0" dirty="0" smtClean="0"/>
                        <a:t> вес численности</a:t>
                      </a:r>
                      <a:r>
                        <a:rPr lang="ru-RU" sz="1200" i="1" dirty="0" smtClean="0"/>
                        <a:t> детей в</a:t>
                      </a:r>
                      <a:r>
                        <a:rPr lang="ru-RU" sz="1200" i="1" baseline="0" dirty="0" smtClean="0"/>
                        <a:t> возрасте 5-18 лет программами дополнительного образования, в общей численности детей этого возраста), 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78216"/>
              </p:ext>
            </p:extLst>
          </p:nvPr>
        </p:nvGraphicFramePr>
        <p:xfrm>
          <a:off x="2125754" y="2996952"/>
          <a:ext cx="6984777" cy="79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186"/>
                <a:gridCol w="1080120"/>
                <a:gridCol w="1152128"/>
                <a:gridCol w="1224136"/>
                <a:gridCol w="1229207"/>
              </a:tblGrid>
              <a:tr h="496578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97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602948,0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600943,9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598989,4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625953,0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9512" y="2060848"/>
            <a:ext cx="774035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i="1" u="sng" dirty="0" smtClean="0"/>
              <a:t>Цель:</a:t>
            </a:r>
            <a:r>
              <a:rPr lang="ru-RU" sz="1200" i="1" dirty="0" smtClean="0"/>
              <a:t> </a:t>
            </a:r>
            <a:endParaRPr lang="ru-RU" sz="1200" i="1" dirty="0"/>
          </a:p>
          <a:p>
            <a:r>
              <a:rPr lang="ru-RU" sz="1200" i="1" dirty="0" smtClean="0"/>
              <a:t> </a:t>
            </a:r>
            <a:r>
              <a:rPr lang="ru-RU" sz="1200" b="0" i="1" dirty="0" smtClean="0"/>
              <a:t>обеспечение </a:t>
            </a:r>
            <a:r>
              <a:rPr lang="ru-RU" sz="1200" b="0" i="1" dirty="0"/>
              <a:t>свободы творчества и прав граждан на участие в культурной жизни;</a:t>
            </a:r>
          </a:p>
          <a:p>
            <a:r>
              <a:rPr lang="ru-RU" sz="1200" b="0" i="1" dirty="0" smtClean="0"/>
              <a:t>создание </a:t>
            </a:r>
            <a:r>
              <a:rPr lang="ru-RU" sz="1200" b="0" i="1" dirty="0"/>
              <a:t>необходимых условий для доступного и качественного предоставления муниципальных услуг в сфере «Культура», сохранение и увеличение количества потребителей муниципальных услуг;</a:t>
            </a:r>
          </a:p>
          <a:p>
            <a:r>
              <a:rPr lang="ru-RU" sz="1200" b="0" i="1" dirty="0" smtClean="0"/>
              <a:t>обеспечение </a:t>
            </a:r>
            <a:r>
              <a:rPr lang="ru-RU" sz="1200" b="0" i="1" dirty="0"/>
              <a:t>безопасности потребителей услуг сферы культуры, работников учреждений культуры всех типов;</a:t>
            </a:r>
          </a:p>
          <a:p>
            <a:r>
              <a:rPr lang="ru-RU" sz="1200" b="0" i="1" dirty="0" smtClean="0"/>
              <a:t>улучшение </a:t>
            </a:r>
            <a:r>
              <a:rPr lang="ru-RU" sz="1200" b="0" i="1" dirty="0"/>
              <a:t>условий и охраны труда в муниципальных учреждениях культуры и </a:t>
            </a:r>
            <a:r>
              <a:rPr lang="ru-RU" sz="1200" b="0" i="1" dirty="0" smtClean="0"/>
              <a:t>учреждениях дополнительного </a:t>
            </a:r>
            <a:r>
              <a:rPr lang="ru-RU" sz="1200" b="0" i="1" dirty="0"/>
              <a:t>образования в сфере «Культура» муниципального образования «Гиагинский район».</a:t>
            </a:r>
          </a:p>
          <a:p>
            <a:endParaRPr lang="ru-RU" sz="1200" b="0" i="1" dirty="0" smtClean="0"/>
          </a:p>
          <a:p>
            <a:pPr indent="0">
              <a:buNone/>
            </a:pPr>
            <a:endParaRPr lang="ru-RU" sz="14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</a:t>
            </a:r>
            <a:br>
              <a:rPr lang="ru-RU" sz="2800" dirty="0" smtClean="0"/>
            </a:br>
            <a:r>
              <a:rPr lang="ru-RU" sz="2800" dirty="0" smtClean="0"/>
              <a:t> МО «Гиагинский район» </a:t>
            </a:r>
            <a:br>
              <a:rPr lang="ru-RU" sz="2800" dirty="0" smtClean="0"/>
            </a:br>
            <a:r>
              <a:rPr lang="ru-RU" sz="2800" dirty="0" smtClean="0"/>
              <a:t>«Развитие культуры и искусства», тыс. руб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59420"/>
              </p:ext>
            </p:extLst>
          </p:nvPr>
        </p:nvGraphicFramePr>
        <p:xfrm>
          <a:off x="107503" y="3861049"/>
          <a:ext cx="8979161" cy="79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746"/>
                <a:gridCol w="1103372"/>
                <a:gridCol w="1162537"/>
                <a:gridCol w="1135768"/>
                <a:gridCol w="1277738"/>
              </a:tblGrid>
              <a:tr h="4555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3364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111959,8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117182,9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109531,6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115574,0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81123"/>
              </p:ext>
            </p:extLst>
          </p:nvPr>
        </p:nvGraphicFramePr>
        <p:xfrm>
          <a:off x="107503" y="4793219"/>
          <a:ext cx="8968884" cy="202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296"/>
                <a:gridCol w="1077394"/>
                <a:gridCol w="1175338"/>
                <a:gridCol w="1163852"/>
                <a:gridCol w="1258004"/>
              </a:tblGrid>
              <a:tr h="4535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7215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 участников</a:t>
                      </a:r>
                      <a:r>
                        <a:rPr lang="ru-RU" sz="1200" i="1" baseline="0" dirty="0" smtClean="0"/>
                        <a:t> клубных формирований (чел.)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2423</a:t>
                      </a:r>
                      <a:endParaRPr lang="ru-RU" sz="1200" dirty="0"/>
                    </a:p>
                  </a:txBody>
                  <a:tcPr/>
                </a:tc>
              </a:tr>
              <a:tr h="27215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 посетителей мероприятий (чел)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246759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303005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303005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303005</a:t>
                      </a:r>
                      <a:endParaRPr lang="ru-RU" sz="1200" dirty="0"/>
                    </a:p>
                  </a:txBody>
                  <a:tcPr/>
                </a:tc>
              </a:tr>
              <a:tr h="28801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 посещений библиотек</a:t>
                      </a:r>
                      <a:r>
                        <a:rPr lang="ru-RU" sz="1200" i="1" baseline="0" dirty="0" smtClean="0"/>
                        <a:t> (чел)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112579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147943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147943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147943</a:t>
                      </a:r>
                      <a:endParaRPr lang="ru-RU" sz="1200" dirty="0"/>
                    </a:p>
                  </a:txBody>
                  <a:tcPr/>
                </a:tc>
              </a:tr>
              <a:tr h="43827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</a:t>
                      </a:r>
                      <a:r>
                        <a:rPr lang="ru-RU" sz="1200" i="1" baseline="0" dirty="0" smtClean="0"/>
                        <a:t> посещений публичного показа музыкальных предметов, коллекций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14591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17552</a:t>
                      </a:r>
                      <a:endParaRPr lang="ru-RU" sz="1200" dirty="0"/>
                    </a:p>
                  </a:txBody>
                  <a:tcPr/>
                </a:tc>
              </a:tr>
              <a:tr h="27215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 учащихся детских школ  искусств (чел.)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2060848"/>
            <a:ext cx="1674459" cy="16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98" y="2492896"/>
            <a:ext cx="1343850" cy="159401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36812"/>
            <a:ext cx="7274091" cy="1512168"/>
          </a:xfrm>
        </p:spPr>
        <p:txBody>
          <a:bodyPr/>
          <a:lstStyle/>
          <a:p>
            <a:pPr marL="0" indent="0">
              <a:buNone/>
            </a:pPr>
            <a:endParaRPr lang="ru-RU" sz="1400" i="1" u="sng" dirty="0" smtClean="0"/>
          </a:p>
          <a:p>
            <a:pPr marL="0" indent="0">
              <a:buNone/>
            </a:pPr>
            <a:endParaRPr lang="ru-RU" sz="1400" i="1" u="sng" dirty="0"/>
          </a:p>
          <a:p>
            <a:pPr marL="0" indent="0">
              <a:buNone/>
            </a:pPr>
            <a:r>
              <a:rPr lang="ru-RU" sz="1400" i="1" u="sng" dirty="0" smtClean="0"/>
              <a:t>Цель</a:t>
            </a:r>
            <a:r>
              <a:rPr lang="ru-RU" sz="1400" i="1" u="sng" dirty="0"/>
              <a:t>: </a:t>
            </a:r>
          </a:p>
          <a:p>
            <a:pPr indent="0"/>
            <a:r>
              <a:rPr lang="ru-RU" sz="1400" b="0" i="1" dirty="0" smtClean="0"/>
              <a:t>  Развитие </a:t>
            </a:r>
            <a:r>
              <a:rPr lang="ru-RU" sz="1400" b="0" i="1" dirty="0"/>
              <a:t>сферы малого и среднего предпринимательства на территории муниципального образования  «Гиагинский район</a:t>
            </a:r>
            <a:r>
              <a:rPr lang="ru-RU" sz="1400" b="0" i="1" dirty="0" smtClean="0"/>
              <a:t>»</a:t>
            </a:r>
          </a:p>
          <a:p>
            <a:pPr marL="0" indent="0">
              <a:buNone/>
            </a:pPr>
            <a:endParaRPr lang="ru-RU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127490"/>
            <a:ext cx="8928992" cy="1963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Муниципальная </a:t>
            </a:r>
            <a:r>
              <a:rPr lang="ru-RU" sz="3100" dirty="0" smtClean="0"/>
              <a:t>программа </a:t>
            </a:r>
            <a:r>
              <a:rPr lang="ru-RU" sz="3100" dirty="0"/>
              <a:t>МО «Гиагинский район» «Развитие малого и среднего </a:t>
            </a:r>
            <a:r>
              <a:rPr lang="ru-RU" sz="3100" dirty="0" smtClean="0"/>
              <a:t>предпринимательства </a:t>
            </a:r>
            <a:r>
              <a:rPr lang="ru-RU" sz="3100" dirty="0"/>
              <a:t>муниципального образования «Гиагинский район</a:t>
            </a:r>
            <a:r>
              <a:rPr lang="ru-RU" sz="3100" dirty="0" smtClean="0"/>
              <a:t>», </a:t>
            </a:r>
            <a:r>
              <a:rPr lang="ru-RU" sz="1800" dirty="0" smtClean="0"/>
              <a:t>тыс. руб.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30887"/>
              </p:ext>
            </p:extLst>
          </p:nvPr>
        </p:nvGraphicFramePr>
        <p:xfrm>
          <a:off x="395537" y="3224750"/>
          <a:ext cx="6768751" cy="85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87"/>
                <a:gridCol w="1105103"/>
                <a:gridCol w="1036033"/>
                <a:gridCol w="966964"/>
                <a:gridCol w="966964"/>
              </a:tblGrid>
              <a:tr h="5611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9119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373868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/>
              <a:t>Целевые показатели</a:t>
            </a:r>
          </a:p>
          <a:p>
            <a:r>
              <a:rPr lang="ru-RU" sz="1400" i="1" dirty="0" smtClean="0"/>
              <a:t>- </a:t>
            </a:r>
            <a:r>
              <a:rPr lang="ru-RU" sz="1400" i="1" dirty="0"/>
              <a:t>количество СМСП (включая индивидуальных предпринимателей) в расчете на 10 тыс. человек населения муниципального образования «Гиагинский район»;</a:t>
            </a:r>
          </a:p>
          <a:p>
            <a:r>
              <a:rPr lang="ru-RU" sz="1400" i="1" dirty="0"/>
              <a:t>- количество вновь созданных субъектов МСП (включая вновь зарегистрированных индивидуальных предпринимателей) в секторе малого и среднего предпринимательства при реализации программы;</a:t>
            </a:r>
          </a:p>
          <a:p>
            <a:r>
              <a:rPr lang="ru-RU" sz="1400" i="1" dirty="0"/>
              <a:t>- количество организованных и проведенных мероприятий для СМСП;</a:t>
            </a:r>
          </a:p>
          <a:p>
            <a:r>
              <a:rPr lang="ru-RU" sz="1400" i="1" dirty="0"/>
              <a:t>- количество СМСП, получивших имущественную поддержку </a:t>
            </a:r>
          </a:p>
        </p:txBody>
      </p:sp>
    </p:spTree>
    <p:extLst>
      <p:ext uri="{BB962C8B-B14F-4D97-AF65-F5344CB8AC3E}">
        <p14:creationId xmlns:p14="http://schemas.microsoft.com/office/powerpoint/2010/main" val="1402110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1872208" cy="146032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28543" y="2132856"/>
            <a:ext cx="7123977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pPr indent="0"/>
            <a:r>
              <a:rPr lang="ru-RU" sz="1400" i="1" dirty="0" smtClean="0"/>
              <a:t>  </a:t>
            </a:r>
            <a:r>
              <a:rPr lang="ru-RU" sz="1400" i="1" dirty="0"/>
              <a:t>О</a:t>
            </a:r>
            <a:r>
              <a:rPr lang="ru-RU" sz="1400" b="0" i="1" dirty="0" smtClean="0"/>
              <a:t>беспечение долгосрочной сбалансированности и финансовой  устойчивости </a:t>
            </a:r>
            <a:endParaRPr lang="ru-RU" sz="1400" i="1" dirty="0"/>
          </a:p>
          <a:p>
            <a:pPr indent="0">
              <a:buNone/>
            </a:pPr>
            <a:r>
              <a:rPr lang="ru-RU" sz="1400" b="0" i="1" dirty="0" smtClean="0"/>
              <a:t>бюджетной системы в муниципальном образовании «Гиагинский район»</a:t>
            </a:r>
            <a:endParaRPr lang="ru-RU" sz="1400" b="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60432" cy="98512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</a:t>
            </a:r>
            <a:r>
              <a:rPr lang="ru-RU" sz="2800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МО «Гиагинский район» </a:t>
            </a:r>
            <a:br>
              <a:rPr lang="ru-RU" sz="2800" dirty="0" smtClean="0"/>
            </a:br>
            <a:r>
              <a:rPr lang="ru-RU" sz="2800" dirty="0" smtClean="0"/>
              <a:t>«Управление муниципальными финансами»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4027"/>
              </p:ext>
            </p:extLst>
          </p:nvPr>
        </p:nvGraphicFramePr>
        <p:xfrm>
          <a:off x="2411760" y="3144775"/>
          <a:ext cx="6732240" cy="73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001"/>
                <a:gridCol w="1040391"/>
                <a:gridCol w="1080120"/>
                <a:gridCol w="1080120"/>
                <a:gridCol w="1043608"/>
              </a:tblGrid>
              <a:tr h="44176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 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 anchor="ctr"/>
                </a:tc>
              </a:tr>
              <a:tr h="278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18767,1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14168,3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27949,1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40595,3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38617"/>
              </p:ext>
            </p:extLst>
          </p:nvPr>
        </p:nvGraphicFramePr>
        <p:xfrm>
          <a:off x="0" y="4149080"/>
          <a:ext cx="9124730" cy="240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742"/>
                <a:gridCol w="1090666"/>
                <a:gridCol w="1017955"/>
                <a:gridCol w="1090666"/>
                <a:gridCol w="1032701"/>
              </a:tblGrid>
              <a:tr h="4606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547465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Темп роста налоговых и неналоговых доходов консолидированного бюджета МО «</a:t>
                      </a:r>
                      <a:r>
                        <a:rPr lang="ru-RU" sz="1200" b="0" i="1" dirty="0" err="1" smtClean="0"/>
                        <a:t>Гиагинский</a:t>
                      </a:r>
                      <a:r>
                        <a:rPr lang="ru-RU" sz="1200" b="0" i="1" dirty="0" smtClean="0"/>
                        <a:t> район (к предыдущему году),%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445087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Объем налоговых и неналоговых доходов консолидированного бюджета МО «</a:t>
                      </a:r>
                      <a:r>
                        <a:rPr lang="ru-RU" sz="1200" b="0" i="1" dirty="0" err="1" smtClean="0"/>
                        <a:t>Гиагинский</a:t>
                      </a:r>
                      <a:r>
                        <a:rPr lang="ru-RU" sz="1200" b="0" i="1" dirty="0" smtClean="0"/>
                        <a:t> район» на 1 жителя, руб.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8429,34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9926,05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10308,4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10308,4</a:t>
                      </a:r>
                      <a:endParaRPr lang="ru-RU" sz="1200" dirty="0"/>
                    </a:p>
                  </a:txBody>
                  <a:tcPr anchor="ctr"/>
                </a:tc>
              </a:tr>
              <a:tr h="483915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Расходы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консолидированного бюджета МО «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Гиагинский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на 1 жителя, руб. 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26949,9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25934,0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26727,3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26727,3</a:t>
                      </a:r>
                      <a:endParaRPr lang="ru-RU" sz="1200" dirty="0"/>
                    </a:p>
                  </a:txBody>
                  <a:tcPr anchor="ctr"/>
                </a:tc>
              </a:tr>
              <a:tr h="460647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Муниципальный долг МО «Гиагинский район» в расчете</a:t>
                      </a:r>
                      <a:r>
                        <a:rPr lang="ru-RU" sz="1200" b="0" i="1" baseline="0" dirty="0" smtClean="0"/>
                        <a:t> на 1 жителя, руб.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84155"/>
              </p:ext>
            </p:extLst>
          </p:nvPr>
        </p:nvGraphicFramePr>
        <p:xfrm>
          <a:off x="179512" y="2348880"/>
          <a:ext cx="8712968" cy="364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035"/>
                <a:gridCol w="1146443"/>
                <a:gridCol w="1299303"/>
                <a:gridCol w="1222872"/>
                <a:gridCol w="1146443"/>
                <a:gridCol w="1222872"/>
              </a:tblGrid>
              <a:tr h="61627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(оценка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(прогноз)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</a:p>
                    <a:p>
                      <a:pPr algn="ctr"/>
                      <a:r>
                        <a:rPr lang="ru-RU" sz="1400" dirty="0" smtClean="0"/>
                        <a:t>(прогноз)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(прогноз)</a:t>
                      </a:r>
                      <a:endParaRPr lang="ru-RU" sz="1400" dirty="0"/>
                    </a:p>
                  </a:txBody>
                  <a:tcPr anchor="ctr"/>
                </a:tc>
              </a:tr>
              <a:tr h="5649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населения, </a:t>
                      </a:r>
                    </a:p>
                    <a:p>
                      <a:r>
                        <a:rPr lang="ru-RU" sz="1400" dirty="0" smtClean="0"/>
                        <a:t>тыс. чел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32,0</a:t>
                      </a:r>
                      <a:endParaRPr lang="ru-RU" sz="1400" dirty="0"/>
                    </a:p>
                  </a:txBody>
                  <a:tcPr anchor="ctr"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Инвестиции в основной</a:t>
                      </a:r>
                      <a:r>
                        <a:rPr lang="ru-RU" sz="1400" baseline="0" dirty="0" smtClean="0"/>
                        <a:t> капитал, 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1530,6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1316,07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1331,84</a:t>
                      </a:r>
                      <a:endParaRPr lang="ru-RU" sz="1400" dirty="0"/>
                    </a:p>
                  </a:txBody>
                  <a:tcPr anchor="ctr"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</a:t>
                      </a:r>
                      <a:r>
                        <a:rPr lang="ru-RU" sz="1400" baseline="0" dirty="0" smtClean="0"/>
                        <a:t> начисленной з/п всех работников, 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2675631,4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3121001,00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3367560,11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3643700,0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3949770,80</a:t>
                      </a:r>
                      <a:endParaRPr lang="ru-RU" sz="1400" dirty="0"/>
                    </a:p>
                  </a:txBody>
                  <a:tcPr anchor="ctr"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Прибыль предприятий (организаций),тыс.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1106763,0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1164314,7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1213215,9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1261744,5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1312214,3</a:t>
                      </a:r>
                      <a:endParaRPr lang="ru-RU" sz="1400" dirty="0"/>
                    </a:p>
                  </a:txBody>
                  <a:tcPr anchor="ctr"/>
                </a:tc>
              </a:tr>
              <a:tr h="616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регистрируемой</a:t>
                      </a:r>
                      <a:r>
                        <a:rPr lang="ru-RU" sz="1400" baseline="0" dirty="0" smtClean="0"/>
                        <a:t> безработицы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показатели </a:t>
            </a:r>
            <a:br>
              <a:rPr lang="ru-RU" sz="2800" dirty="0" smtClean="0"/>
            </a:br>
            <a:r>
              <a:rPr lang="ru-RU" sz="2800" dirty="0" smtClean="0"/>
              <a:t>социально-экономического развития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5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6786" y="2214080"/>
            <a:ext cx="1456512" cy="10435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916832"/>
            <a:ext cx="7920880" cy="1655886"/>
          </a:xfrm>
        </p:spPr>
        <p:txBody>
          <a:bodyPr>
            <a:normAutofit fontScale="55000" lnSpcReduction="20000"/>
          </a:bodyPr>
          <a:lstStyle/>
          <a:p>
            <a:pPr marL="982662" indent="0">
              <a:buNone/>
              <a:tabLst>
                <a:tab pos="1343025" algn="l"/>
              </a:tabLst>
            </a:pPr>
            <a:r>
              <a:rPr lang="ru-RU" sz="2200" i="1" u="sng" dirty="0" smtClean="0"/>
              <a:t>Цель: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200" b="0" i="1" dirty="0" smtClean="0"/>
              <a:t>обеспечение устойчивого функционирования и развития экономики Гиагинского района за счет эффективного использования энергетических ресурсов; снижение финансовой нагрузки на бюджет МО «Гиагинский район» за счет сокращения расходов на энергоресурсы.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200" b="0" i="1" dirty="0" smtClean="0"/>
              <a:t>снижение </a:t>
            </a:r>
            <a:r>
              <a:rPr lang="ru-RU" sz="2200" b="0" i="1" dirty="0"/>
              <a:t>финансовой нагрузки на бюджет МО «Гиагинский район» за счет сокращения расходов на энергоресурсы;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200" b="0" i="1" dirty="0" smtClean="0"/>
              <a:t>снижение </a:t>
            </a:r>
            <a:r>
              <a:rPr lang="ru-RU" sz="2200" b="0" i="1" dirty="0"/>
              <a:t>платежей за энергетические ресурсы бюджетных </a:t>
            </a:r>
            <a:r>
              <a:rPr lang="ru-RU" sz="2200" b="0" i="1" dirty="0" smtClean="0"/>
              <a:t>учреждений</a:t>
            </a:r>
          </a:p>
          <a:p>
            <a:pPr marL="982662" indent="0">
              <a:buNone/>
              <a:tabLst>
                <a:tab pos="1343025" algn="l"/>
              </a:tabLst>
            </a:pPr>
            <a:r>
              <a:rPr lang="ru-RU" sz="2200" b="0" i="1" dirty="0" smtClean="0"/>
              <a:t> </a:t>
            </a:r>
            <a:r>
              <a:rPr lang="ru-RU" sz="2200" b="0" i="1" dirty="0"/>
              <a:t>и организаций  МО  «Гиагинский район» и сельских поселений МО «Гиагинский район»</a:t>
            </a:r>
          </a:p>
          <a:p>
            <a:pPr marL="1168400" indent="-185738">
              <a:tabLst>
                <a:tab pos="1343025" algn="l"/>
              </a:tabLst>
            </a:pPr>
            <a:endParaRPr lang="ru-RU" sz="1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989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 МО «</a:t>
            </a:r>
            <a:r>
              <a:rPr lang="ru-RU" sz="2800" dirty="0" err="1" smtClean="0"/>
              <a:t>Гиагинский</a:t>
            </a:r>
            <a:r>
              <a:rPr lang="ru-RU" sz="2800" dirty="0" smtClean="0"/>
              <a:t> район»</a:t>
            </a:r>
            <a:br>
              <a:rPr lang="ru-RU" sz="2800" dirty="0" smtClean="0"/>
            </a:br>
            <a:r>
              <a:rPr lang="ru-RU" sz="2800" dirty="0" smtClean="0"/>
              <a:t> «Энергосбережение и повышение</a:t>
            </a:r>
            <a:br>
              <a:rPr lang="ru-RU" sz="2800" dirty="0" smtClean="0"/>
            </a:br>
            <a:r>
              <a:rPr lang="ru-RU" sz="2800" dirty="0" smtClean="0"/>
              <a:t> энергетической эффективности», тыс. руб.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65314"/>
              </p:ext>
            </p:extLst>
          </p:nvPr>
        </p:nvGraphicFramePr>
        <p:xfrm>
          <a:off x="323528" y="3356992"/>
          <a:ext cx="835292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080120"/>
                <a:gridCol w="1080120"/>
                <a:gridCol w="1152128"/>
                <a:gridCol w="1224136"/>
              </a:tblGrid>
              <a:tr h="495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00608"/>
              </p:ext>
            </p:extLst>
          </p:nvPr>
        </p:nvGraphicFramePr>
        <p:xfrm>
          <a:off x="323528" y="4158953"/>
          <a:ext cx="835293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97"/>
                <a:gridCol w="1280743"/>
                <a:gridCol w="122559"/>
                <a:gridCol w="1076487"/>
                <a:gridCol w="1076487"/>
                <a:gridCol w="1076487"/>
                <a:gridCol w="1148252"/>
                <a:gridCol w="1220018"/>
              </a:tblGrid>
              <a:tr h="45408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72451"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2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813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Электроэнергия</a:t>
                      </a:r>
                      <a:endParaRPr lang="ru-RU" sz="11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кВт*ч</a:t>
                      </a:r>
                      <a:r>
                        <a:rPr lang="ru-RU" sz="1100" i="1" baseline="0" dirty="0" smtClean="0"/>
                        <a:t> на одного человека</a:t>
                      </a:r>
                      <a:endParaRPr lang="ru-RU" sz="11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  <a:tr h="4238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Тепловая энергия</a:t>
                      </a:r>
                      <a:endParaRPr lang="ru-RU" sz="11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Гкал на 1 </a:t>
                      </a:r>
                      <a:r>
                        <a:rPr lang="ru-RU" sz="1100" i="1" dirty="0" err="1" smtClean="0"/>
                        <a:t>кв.м</a:t>
                      </a:r>
                      <a:r>
                        <a:rPr lang="ru-RU" sz="1100" i="1" baseline="0" dirty="0" smtClean="0"/>
                        <a:t> </a:t>
                      </a:r>
                      <a:r>
                        <a:rPr lang="ru-RU" sz="1100" i="1" dirty="0" smtClean="0"/>
                        <a:t>общей площади</a:t>
                      </a:r>
                      <a:endParaRPr lang="ru-RU" sz="11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  <a:tr h="4238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baseline="0" dirty="0" smtClean="0"/>
                        <a:t>Вода</a:t>
                      </a:r>
                      <a:endParaRPr lang="ru-RU" sz="11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Куб м на одного чел.</a:t>
                      </a:r>
                      <a:endParaRPr lang="ru-RU" sz="11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  <a:tr h="3645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Природный газ</a:t>
                      </a:r>
                      <a:endParaRPr lang="ru-RU" sz="11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Куб м на одного чел.</a:t>
                      </a:r>
                      <a:endParaRPr lang="ru-RU" sz="11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2088232" cy="885787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689281"/>
              </p:ext>
            </p:extLst>
          </p:nvPr>
        </p:nvGraphicFramePr>
        <p:xfrm>
          <a:off x="18365" y="3573016"/>
          <a:ext cx="9073008" cy="318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720080"/>
                <a:gridCol w="720080"/>
                <a:gridCol w="720080"/>
                <a:gridCol w="720080"/>
              </a:tblGrid>
              <a:tr h="43236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</a:t>
                      </a:r>
                      <a:endParaRPr lang="ru-RU" sz="1000" dirty="0"/>
                    </a:p>
                  </a:txBody>
                  <a:tcPr marL="108133" marR="1081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 год (прогноз)</a:t>
                      </a:r>
                      <a:endParaRPr lang="ru-RU" sz="1000" dirty="0"/>
                    </a:p>
                  </a:txBody>
                  <a:tcPr/>
                </a:tc>
              </a:tr>
              <a:tr h="253577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количество молодёжи, участвующей в реализации районных мероприятий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740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760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780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185876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количество молодёжи, участвующей в реализации мероприятий по допризывной подготовке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170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190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222448"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/>
                        <a:t>количество детей и молодежи, вовлеченных в военно-патриотические мероприятия, в возрасте до 25 лет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256661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количество молодых семей, участвующих в районных мероприятиях в возрасте от 18 до 35 лет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388668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количество молодых людей, охваченных мероприятиями по формированию здорового образа жизни, профилактике наркомании, </a:t>
                      </a:r>
                      <a:r>
                        <a:rPr lang="ru-RU" sz="1000" i="1" dirty="0" err="1" smtClean="0"/>
                        <a:t>табакокурения</a:t>
                      </a:r>
                      <a:r>
                        <a:rPr lang="ru-RU" sz="1000" i="1" dirty="0" smtClean="0"/>
                        <a:t> и алкоголизма в молодежной среде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290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310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330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541313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увеличение вовлечения детей и подростков, состоящих на учете в комиссии по делам несовершеннолетних и защите их прав администрации МО «Гиагинский район» (далее КДН) и отделе по профилактике правонарушений (далее ПДН) в различные мероприятия спортивной направленности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75%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85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352713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количество вовлеченной молодежи в мероприятия, направленные на укрепление межнациональных отношений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300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330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350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388521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количество тематических материалов в средствах массовой информации, направленных на сохранение межнационального согласия</a:t>
                      </a:r>
                      <a:endParaRPr lang="ru-RU" sz="10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</a:t>
                      </a:r>
                      <a:endParaRPr lang="ru-RU" sz="105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 marL="108133" marR="108133"/>
                </a:tc>
              </a:tr>
            </a:tbl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510417" cy="87784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  МО «Гиагинский район» </a:t>
            </a:r>
            <a:br>
              <a:rPr lang="ru-RU" sz="2800" dirty="0" smtClean="0"/>
            </a:br>
            <a:r>
              <a:rPr lang="ru-RU" sz="2800" dirty="0" smtClean="0"/>
              <a:t>«Развитие молодежной политики», тыс. руб.</a:t>
            </a:r>
            <a:endParaRPr lang="ru-RU" sz="28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0" y="1844824"/>
            <a:ext cx="5148064" cy="1225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i="1" u="sng" dirty="0" smtClean="0"/>
              <a:t>  </a:t>
            </a:r>
            <a:r>
              <a:rPr lang="ru-RU" sz="1000" i="1" u="sng" dirty="0" smtClean="0"/>
              <a:t>Цели: </a:t>
            </a:r>
          </a:p>
          <a:p>
            <a:pPr marL="0" indent="0">
              <a:buNone/>
            </a:pPr>
            <a:r>
              <a:rPr lang="ru-RU" sz="1050" b="0" i="1" dirty="0" smtClean="0"/>
              <a:t>-</a:t>
            </a:r>
            <a:r>
              <a:rPr lang="ru-RU" sz="1100" b="0" i="1" dirty="0" smtClean="0"/>
              <a:t>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pPr marL="0" indent="0">
              <a:buNone/>
            </a:pPr>
            <a:r>
              <a:rPr lang="ru-RU" sz="1100" b="0" i="1" dirty="0" smtClean="0"/>
              <a:t>-Формирование у молодежи активной жизненной позиции, готовности к участию в общественно-политической жизни страны</a:t>
            </a:r>
          </a:p>
          <a:p>
            <a:pPr marL="0" indent="0">
              <a:buNone/>
            </a:pPr>
            <a:r>
              <a:rPr lang="ru-RU" sz="1100" b="0" i="1" dirty="0" smtClean="0"/>
              <a:t>-Профилактика правонарушений, связанных с незаконным оборотов наркотиков;</a:t>
            </a:r>
          </a:p>
          <a:p>
            <a:pPr marL="0" indent="0">
              <a:buNone/>
            </a:pPr>
            <a:r>
              <a:rPr lang="ru-RU" sz="1100" b="0" i="1" dirty="0" smtClean="0"/>
              <a:t>-Проведение мониторинга детской безнадзорности, беспризорности, выявление детей, длительное время не посещающих учебные заведения без уважительных причин</a:t>
            </a:r>
            <a:endParaRPr lang="ru-RU" sz="1100" b="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46456"/>
              </p:ext>
            </p:extLst>
          </p:nvPr>
        </p:nvGraphicFramePr>
        <p:xfrm>
          <a:off x="5004048" y="2852936"/>
          <a:ext cx="4115439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720080"/>
                <a:gridCol w="720080"/>
                <a:gridCol w="720080"/>
                <a:gridCol w="731064"/>
              </a:tblGrid>
              <a:tr h="324232">
                <a:tc rowSpan="2">
                  <a:txBody>
                    <a:bodyPr/>
                    <a:lstStyle/>
                    <a:p>
                      <a:r>
                        <a:rPr lang="ru-RU" sz="1050" dirty="0" smtClean="0"/>
                        <a:t>Объем</a:t>
                      </a:r>
                    </a:p>
                    <a:p>
                      <a:r>
                        <a:rPr lang="ru-RU" sz="1050" dirty="0" smtClean="0"/>
                        <a:t>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год</a:t>
                      </a:r>
                      <a:r>
                        <a:rPr lang="ru-RU" sz="1000" baseline="0" dirty="0" smtClean="0"/>
                        <a:t>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 год (прогноз)</a:t>
                      </a:r>
                      <a:endParaRPr lang="ru-RU" sz="10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137,1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97" y="404664"/>
            <a:ext cx="8712968" cy="85434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 </a:t>
            </a:r>
            <a:br>
              <a:rPr lang="ru-RU" sz="2800" dirty="0" smtClean="0"/>
            </a:br>
            <a:r>
              <a:rPr lang="ru-RU" sz="2800" dirty="0" smtClean="0"/>
              <a:t>МО «Гиагинский район»</a:t>
            </a:r>
            <a:br>
              <a:rPr lang="ru-RU" sz="2800" dirty="0" smtClean="0"/>
            </a:br>
            <a:r>
              <a:rPr lang="ru-RU" sz="2800" dirty="0" smtClean="0"/>
              <a:t> «Развитие физической культуры и спорта»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sz="quarter" idx="13"/>
          </p:nvPr>
        </p:nvSpPr>
        <p:spPr>
          <a:xfrm>
            <a:off x="107504" y="2060848"/>
            <a:ext cx="6696744" cy="7037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i="1" u="sng" dirty="0"/>
              <a:t>Цель</a:t>
            </a:r>
            <a:r>
              <a:rPr lang="ru-RU" sz="1400" i="1" u="sng" dirty="0" smtClean="0"/>
              <a:t>:</a:t>
            </a:r>
          </a:p>
          <a:p>
            <a:pPr marL="45720" indent="0">
              <a:buNone/>
            </a:pPr>
            <a:r>
              <a:rPr lang="ru-RU" sz="1400" b="0" i="1" dirty="0" smtClean="0"/>
              <a:t>Укрепление </a:t>
            </a:r>
            <a:r>
              <a:rPr lang="ru-RU" sz="1400" b="0" i="1" dirty="0"/>
              <a:t>здоровья населения, борьба с негативными явлениями современного общества, формирование здорового образа жизни, проведение спортивных мероприятий, организация пропаганды физической культуры и спорта, увеличение доли населения, занимающихся физической культурой и спортом. Повышение конкурентоспособности спортсменов Гиагинского района на </a:t>
            </a:r>
            <a:r>
              <a:rPr lang="ru-RU" sz="1400" b="0" i="1" dirty="0" smtClean="0"/>
              <a:t>Республиканском и всероссийском уровне, а также проведение спортивно-массовых мероприятий.</a:t>
            </a:r>
          </a:p>
          <a:p>
            <a:endParaRPr lang="ru-RU" sz="3200" i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69953104"/>
              </p:ext>
            </p:extLst>
          </p:nvPr>
        </p:nvGraphicFramePr>
        <p:xfrm>
          <a:off x="99403" y="3933056"/>
          <a:ext cx="9033250" cy="84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747"/>
                <a:gridCol w="1117381"/>
                <a:gridCol w="1148882"/>
                <a:gridCol w="1080120"/>
                <a:gridCol w="1080120"/>
              </a:tblGrid>
              <a:tr h="5479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98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30395"/>
              </p:ext>
            </p:extLst>
          </p:nvPr>
        </p:nvGraphicFramePr>
        <p:xfrm>
          <a:off x="28324" y="4869160"/>
          <a:ext cx="9108504" cy="18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410"/>
                <a:gridCol w="1148707"/>
                <a:gridCol w="1072126"/>
                <a:gridCol w="1072126"/>
                <a:gridCol w="1144135"/>
              </a:tblGrid>
              <a:tr h="4789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 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 anchor="ctr"/>
                </a:tc>
              </a:tr>
              <a:tr h="45718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доля граждан Гиагинского района, занимающихся физической культурой и спортом от общего количества жителей района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57604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охват детей и подростков, занимающихся физической культурой и спортом от общего количества детей и подростков Гиагинского района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22400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 плоскостных спортивных сооружений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76872"/>
            <a:ext cx="2004378" cy="14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132856"/>
            <a:ext cx="9252520" cy="82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pPr indent="0"/>
            <a:r>
              <a:rPr lang="ru-RU" sz="1500" b="0" i="1" dirty="0" smtClean="0"/>
              <a:t>  Обеспечение </a:t>
            </a:r>
            <a:r>
              <a:rPr lang="ru-RU" sz="1500" b="0" i="1" dirty="0"/>
              <a:t>рационального, </a:t>
            </a:r>
            <a:r>
              <a:rPr lang="ru-RU" sz="1500" b="0" i="1" dirty="0" smtClean="0"/>
              <a:t>конкурентоспособного агропромышленного </a:t>
            </a:r>
            <a:r>
              <a:rPr lang="ru-RU" sz="1500" b="0" i="1" dirty="0"/>
              <a:t>производства</a:t>
            </a:r>
            <a:endParaRPr lang="ru-RU" sz="1500" b="0" i="1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cs typeface="FreesiaUPC" pitchFamily="34" charset="-34"/>
              </a:rPr>
              <a:t>Муниципальная программа МО «Гиагинский район» </a:t>
            </a:r>
            <a:br>
              <a:rPr lang="ru-RU" sz="2800" dirty="0" smtClean="0">
                <a:cs typeface="FreesiaUPC" pitchFamily="34" charset="-34"/>
              </a:rPr>
            </a:br>
            <a:r>
              <a:rPr lang="ru-RU" sz="2800" dirty="0" smtClean="0">
                <a:cs typeface="FreesiaUPC" pitchFamily="34" charset="-34"/>
              </a:rPr>
              <a:t>«Развитие сельского хозяйства на территории</a:t>
            </a:r>
            <a:br>
              <a:rPr lang="ru-RU" sz="2800" dirty="0" smtClean="0">
                <a:cs typeface="FreesiaUPC" pitchFamily="34" charset="-34"/>
              </a:rPr>
            </a:br>
            <a:r>
              <a:rPr lang="ru-RU" sz="2800" dirty="0" smtClean="0">
                <a:cs typeface="FreesiaUPC" pitchFamily="34" charset="-34"/>
              </a:rPr>
              <a:t> МО «Гиагинский район»</a:t>
            </a:r>
            <a:r>
              <a:rPr lang="ru-RU" sz="2800" b="1" dirty="0" smtClean="0">
                <a:cs typeface="FreesiaUPC" pitchFamily="34" charset="-34"/>
              </a:rPr>
              <a:t>»</a:t>
            </a:r>
            <a:endParaRPr lang="ru-RU" sz="2800" b="1" dirty="0">
              <a:cs typeface="FreesiaUPC" pitchFamily="34" charset="-34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34802"/>
              </p:ext>
            </p:extLst>
          </p:nvPr>
        </p:nvGraphicFramePr>
        <p:xfrm>
          <a:off x="179512" y="3140968"/>
          <a:ext cx="5810499" cy="81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109"/>
                <a:gridCol w="1034746"/>
                <a:gridCol w="1034746"/>
                <a:gridCol w="1034746"/>
                <a:gridCol w="955152"/>
              </a:tblGrid>
              <a:tr h="4572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</a:t>
                      </a:r>
                    </a:p>
                    <a:p>
                      <a:pPr algn="ctr"/>
                      <a:r>
                        <a:rPr lang="ru-RU" sz="1200" dirty="0" smtClean="0"/>
                        <a:t>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2023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541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52984"/>
              </p:ext>
            </p:extLst>
          </p:nvPr>
        </p:nvGraphicFramePr>
        <p:xfrm>
          <a:off x="107503" y="4293095"/>
          <a:ext cx="8856985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076"/>
                <a:gridCol w="927876"/>
                <a:gridCol w="1101020"/>
                <a:gridCol w="1007788"/>
                <a:gridCol w="1012225"/>
              </a:tblGrid>
              <a:tr h="5326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46603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Индекс производства продукции с/х</a:t>
                      </a:r>
                      <a:r>
                        <a:rPr lang="ru-RU" sz="1200" i="1" baseline="0" dirty="0" smtClean="0"/>
                        <a:t> в хозяйствах всех категорий(в сопоставимых ценах), (% к предыдущему году)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108,0</a:t>
                      </a:r>
                    </a:p>
                  </a:txBody>
                  <a:tcPr anchor="ctr"/>
                </a:tc>
              </a:tr>
              <a:tr h="48318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Индекс производства продукции растениеводства</a:t>
                      </a:r>
                      <a:r>
                        <a:rPr lang="ru-RU" sz="1200" i="1" baseline="0" dirty="0" smtClean="0"/>
                        <a:t> (в сопоставимых ценах), (% к предыдущему году)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 anchor="ctr"/>
                </a:tc>
              </a:tr>
              <a:tr h="483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Индекс производства продукции животноводства </a:t>
                      </a:r>
                      <a:r>
                        <a:rPr lang="ru-RU" sz="1200" i="1" baseline="0" dirty="0" smtClean="0"/>
                        <a:t>(в сопоставимых ценах), (% к предыдущему году)</a:t>
                      </a:r>
                      <a:endParaRPr lang="ru-RU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115,9</a:t>
                      </a:r>
                      <a:endParaRPr lang="ru-RU" sz="1200" dirty="0"/>
                    </a:p>
                  </a:txBody>
                  <a:tcPr anchor="ctr"/>
                </a:tc>
              </a:tr>
              <a:tr h="483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Индекс производства пищевых</a:t>
                      </a:r>
                      <a:r>
                        <a:rPr lang="ru-RU" sz="1200" i="1" baseline="0" dirty="0" smtClean="0"/>
                        <a:t> продуктов, включая напитки</a:t>
                      </a:r>
                      <a:r>
                        <a:rPr lang="ru-RU" sz="1200" i="1" dirty="0" smtClean="0"/>
                        <a:t> </a:t>
                      </a:r>
                      <a:r>
                        <a:rPr lang="ru-RU" sz="1200" i="1" baseline="0" dirty="0" smtClean="0"/>
                        <a:t>(в сопоставимых ценах), (% к предыдущему году)</a:t>
                      </a:r>
                      <a:endParaRPr lang="ru-RU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103,7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133927" cy="13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820472" cy="1440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300" i="1" u="sng" dirty="0"/>
              <a:t>Цель:</a:t>
            </a:r>
          </a:p>
          <a:p>
            <a:pPr indent="0"/>
            <a:r>
              <a:rPr lang="ru-RU" sz="1300" i="1" dirty="0" smtClean="0"/>
              <a:t> </a:t>
            </a:r>
            <a:r>
              <a:rPr lang="ru-RU" sz="1300" i="1" dirty="0"/>
              <a:t> </a:t>
            </a:r>
            <a:r>
              <a:rPr lang="ru-RU" sz="1300" b="0" i="1" dirty="0" smtClean="0"/>
              <a:t>своевременное</a:t>
            </a:r>
            <a:r>
              <a:rPr lang="ru-RU" sz="1300" b="0" i="1" dirty="0"/>
              <a:t>, качественное и объективное </a:t>
            </a:r>
            <a:r>
              <a:rPr lang="ru-RU" sz="1300" b="0" i="1" dirty="0" smtClean="0"/>
              <a:t>информирование </a:t>
            </a:r>
            <a:r>
              <a:rPr lang="ru-RU" sz="1300" b="0" i="1" dirty="0"/>
              <a:t>населения о деятельности органов местного самоуправления</a:t>
            </a:r>
            <a:r>
              <a:rPr lang="ru-RU" sz="1300" b="0" i="1" dirty="0" smtClean="0"/>
              <a:t>;</a:t>
            </a:r>
          </a:p>
          <a:p>
            <a:pPr indent="0"/>
            <a:r>
              <a:rPr lang="ru-RU" sz="1300" i="1" dirty="0"/>
              <a:t> </a:t>
            </a:r>
            <a:r>
              <a:rPr lang="ru-RU" sz="1300" i="1" dirty="0" smtClean="0"/>
              <a:t> </a:t>
            </a:r>
            <a:r>
              <a:rPr lang="ru-RU" sz="1300" b="0" i="1" dirty="0" smtClean="0"/>
              <a:t>обеспечение </a:t>
            </a:r>
            <a:r>
              <a:rPr lang="ru-RU" sz="1300" b="0" i="1" dirty="0"/>
              <a:t>конституционного права жителей МО «Гиагинский район» на свободный доступ к </a:t>
            </a:r>
            <a:r>
              <a:rPr lang="ru-RU" sz="1300" b="0" i="1" dirty="0" smtClean="0"/>
              <a:t>информации </a:t>
            </a:r>
            <a:r>
              <a:rPr lang="ru-RU" sz="1300" b="0" i="1" dirty="0"/>
              <a:t>о социально-экономической, общественно-политической, культурной и спортивной жизни </a:t>
            </a:r>
            <a:r>
              <a:rPr lang="ru-RU" sz="1300" b="0" i="1" dirty="0" smtClean="0"/>
              <a:t>муниципального </a:t>
            </a:r>
            <a:r>
              <a:rPr lang="ru-RU" sz="1300" b="0" i="1" dirty="0"/>
              <a:t>образования;</a:t>
            </a:r>
          </a:p>
          <a:p>
            <a:pPr indent="0"/>
            <a:r>
              <a:rPr lang="ru-RU" sz="1300" i="1" dirty="0"/>
              <a:t> </a:t>
            </a:r>
            <a:r>
              <a:rPr lang="ru-RU" sz="1300" i="1" dirty="0" smtClean="0"/>
              <a:t> </a:t>
            </a:r>
            <a:r>
              <a:rPr lang="ru-RU" sz="1300" b="0" i="1" dirty="0" smtClean="0"/>
              <a:t>формирование </a:t>
            </a:r>
            <a:r>
              <a:rPr lang="ru-RU" sz="1300" b="0" i="1" dirty="0"/>
              <a:t>благоприятного имиджа </a:t>
            </a:r>
            <a:r>
              <a:rPr lang="ru-RU" sz="1300" b="0" i="1" dirty="0" smtClean="0"/>
              <a:t>муниципального </a:t>
            </a:r>
            <a:r>
              <a:rPr lang="ru-RU" sz="1300" b="0" i="1" dirty="0"/>
              <a:t>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12967" cy="1872208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Муниципальная программа </a:t>
            </a:r>
            <a:r>
              <a:rPr lang="ru-RU" sz="2600" dirty="0" smtClean="0"/>
              <a:t>МО «Гиагинский район» «Реализация </a:t>
            </a:r>
            <a:r>
              <a:rPr lang="ru-RU" sz="2600" dirty="0"/>
              <a:t>обеспечения информирования граждан о деятельности муниципальных </a:t>
            </a:r>
            <a:r>
              <a:rPr lang="ru-RU" sz="2600" dirty="0" smtClean="0"/>
              <a:t>органов </a:t>
            </a:r>
            <a:br>
              <a:rPr lang="ru-RU" sz="2600" dirty="0" smtClean="0"/>
            </a:br>
            <a:r>
              <a:rPr lang="ru-RU" sz="2600" dirty="0" smtClean="0"/>
              <a:t>МО «Гиагинский район»»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97151"/>
            <a:ext cx="8097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/>
              <a:t>Целевые показатели: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аккаунтах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подписчиков (друзей) в официальных группах/сообществах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группах/сообществах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подписчиков (друзей) в официальных аккаунтах Главы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аккаунтах Главы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3904"/>
              </p:ext>
            </p:extLst>
          </p:nvPr>
        </p:nvGraphicFramePr>
        <p:xfrm>
          <a:off x="755577" y="3501009"/>
          <a:ext cx="5688631" cy="84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943"/>
                <a:gridCol w="1146566"/>
                <a:gridCol w="959528"/>
                <a:gridCol w="955060"/>
                <a:gridCol w="1032534"/>
              </a:tblGrid>
              <a:tr h="504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</a:t>
                      </a:r>
                    </a:p>
                    <a:p>
                      <a:pPr algn="ctr"/>
                      <a:r>
                        <a:rPr lang="ru-RU" sz="1100" dirty="0" smtClean="0"/>
                        <a:t>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r>
                        <a:rPr lang="ru-RU" sz="1100" baseline="0" dirty="0" smtClean="0"/>
                        <a:t> 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3429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888,1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763,0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769,6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769,6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992"/>
            <a:ext cx="1926148" cy="12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3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0" i="1" u="sng" dirty="0" smtClean="0">
                <a:latin typeface="+mj-lt"/>
              </a:rPr>
              <a:t>Цель :</a:t>
            </a:r>
          </a:p>
          <a:p>
            <a:pPr marL="176213" indent="0"/>
            <a:r>
              <a:rPr lang="ru-RU" sz="1200" b="0" i="1" dirty="0" smtClean="0"/>
              <a:t>  минимизация социального и экономического ущерба наносимого населению и экономике </a:t>
            </a:r>
            <a:r>
              <a:rPr lang="ru-RU" sz="1200" i="1" dirty="0" smtClean="0"/>
              <a:t>муниципального образования</a:t>
            </a:r>
            <a:r>
              <a:rPr lang="ru-RU" sz="1200" b="0" i="1" dirty="0" smtClean="0"/>
              <a:t> «Гиагинский район» при возникновении ЧС природного и техногенного характера, происшествий на водных объектах, при совершении террористических актов.</a:t>
            </a:r>
            <a:endParaRPr lang="ru-RU" sz="1200" b="0" dirty="0" smtClean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200" b="0" i="1" dirty="0" smtClean="0"/>
          </a:p>
          <a:p>
            <a:pPr marL="0" indent="0">
              <a:buNone/>
            </a:pPr>
            <a:endParaRPr lang="ru-RU" sz="1200" i="1" dirty="0"/>
          </a:p>
          <a:p>
            <a:pPr marL="0" indent="0">
              <a:buNone/>
            </a:pPr>
            <a:r>
              <a:rPr lang="ru-RU" sz="1200" b="0" i="1" dirty="0" smtClean="0"/>
              <a:t>Целевые показатели:</a:t>
            </a:r>
          </a:p>
          <a:p>
            <a:pPr>
              <a:buFontTx/>
              <a:buChar char="-"/>
            </a:pPr>
            <a:r>
              <a:rPr lang="ru-RU" sz="1200" b="0" i="1" dirty="0" smtClean="0"/>
              <a:t>уровень </a:t>
            </a:r>
            <a:r>
              <a:rPr lang="ru-RU" sz="1200" b="0" i="1" dirty="0" err="1"/>
              <a:t>сформированности</a:t>
            </a:r>
            <a:r>
              <a:rPr lang="ru-RU" sz="1200" b="0" i="1" dirty="0"/>
              <a:t> </a:t>
            </a:r>
            <a:r>
              <a:rPr lang="ru-RU" sz="1200" b="0" i="1" dirty="0" smtClean="0"/>
              <a:t>резерва;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аварий на гидротехнических </a:t>
            </a:r>
            <a:r>
              <a:rPr lang="ru-RU" sz="1200" b="0" i="1" dirty="0" smtClean="0"/>
              <a:t>сооружениях;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должностные </a:t>
            </a:r>
            <a:r>
              <a:rPr lang="ru-RU" sz="1200" b="0" i="1" dirty="0"/>
              <a:t>лица прошедшие обучения;</a:t>
            </a:r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защитных сооружений снятых с </a:t>
            </a:r>
            <a:r>
              <a:rPr lang="ru-RU" sz="1200" b="0" i="1" dirty="0" smtClean="0"/>
              <a:t>учета;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снижение </a:t>
            </a:r>
            <a:r>
              <a:rPr lang="ru-RU" sz="1200" b="0" i="1" dirty="0"/>
              <a:t>ущерба от пожаров в границах муниципального района за границами населенных </a:t>
            </a:r>
            <a:r>
              <a:rPr lang="ru-RU" sz="1200" b="0" i="1" dirty="0" smtClean="0"/>
              <a:t>пунктов;</a:t>
            </a:r>
            <a:endParaRPr lang="en-US" sz="1200" b="0" i="1" dirty="0"/>
          </a:p>
          <a:p>
            <a:pPr>
              <a:buFontTx/>
              <a:buChar char="-"/>
            </a:pPr>
            <a:r>
              <a:rPr lang="ru-RU" sz="1200" b="0" i="1" dirty="0" smtClean="0"/>
              <a:t>динамика </a:t>
            </a:r>
            <a:r>
              <a:rPr lang="ru-RU" sz="1200" b="0" i="1" dirty="0"/>
              <a:t>уровня межнациональной и межконфессиональной </a:t>
            </a:r>
            <a:r>
              <a:rPr lang="ru-RU" sz="1200" b="0" i="1" dirty="0" smtClean="0"/>
              <a:t>напряженности;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установленных камер уличного </a:t>
            </a:r>
            <a:r>
              <a:rPr lang="ru-RU" sz="1200" b="0" i="1" dirty="0" smtClean="0"/>
              <a:t>видеонаблюдения.</a:t>
            </a:r>
            <a:endParaRPr lang="ru-RU" sz="1200" b="0" i="1" dirty="0"/>
          </a:p>
          <a:p>
            <a:pPr>
              <a:buFontTx/>
              <a:buChar char="-"/>
            </a:pPr>
            <a:endParaRPr lang="ru-RU" sz="1400" i="1" dirty="0"/>
          </a:p>
          <a:p>
            <a:pPr marL="44450" indent="-44450">
              <a:buNone/>
            </a:pPr>
            <a:endParaRPr lang="ru-RU" sz="1600" dirty="0" smtClean="0"/>
          </a:p>
          <a:p>
            <a:pPr marL="44450" indent="-4445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8560" y="116632"/>
            <a:ext cx="9361041" cy="1512168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2000" dirty="0" smtClean="0"/>
              <a:t>Муниципальная программа МО «Гиагинский район»</a:t>
            </a:r>
            <a:br>
              <a:rPr lang="ru-RU" sz="2000" dirty="0" smtClean="0"/>
            </a:br>
            <a:r>
              <a:rPr lang="ru-RU" sz="2000" dirty="0" smtClean="0"/>
              <a:t>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«Гиагинский район», тыс. руб.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43553"/>
              </p:ext>
            </p:extLst>
          </p:nvPr>
        </p:nvGraphicFramePr>
        <p:xfrm>
          <a:off x="611560" y="3152580"/>
          <a:ext cx="5652120" cy="78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34"/>
                <a:gridCol w="970878"/>
                <a:gridCol w="1229778"/>
                <a:gridCol w="970878"/>
                <a:gridCol w="906152"/>
              </a:tblGrid>
              <a:tr h="33061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3573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5653,2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5450,3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5374,8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3427,0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96952"/>
            <a:ext cx="14401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7632847" cy="259101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9806" y="2132856"/>
            <a:ext cx="885698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r>
              <a:rPr lang="ru-RU" sz="1400" b="0" i="1" dirty="0" smtClean="0"/>
              <a:t>Повышение </a:t>
            </a:r>
            <a:r>
              <a:rPr lang="ru-RU" sz="1400" b="0" i="1" dirty="0"/>
              <a:t>качества жизни сельского населения Гиагинского района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505072" y="260648"/>
            <a:ext cx="9649072" cy="145963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2800" dirty="0" smtClean="0"/>
              <a:t>Муниципальная программа</a:t>
            </a:r>
            <a:r>
              <a:rPr lang="ru-RU" sz="2800" dirty="0"/>
              <a:t> </a:t>
            </a:r>
            <a:r>
              <a:rPr lang="ru-RU" sz="2800" dirty="0" smtClean="0"/>
              <a:t>МО «Гиагинский район»</a:t>
            </a:r>
            <a:br>
              <a:rPr lang="ru-RU" sz="2800" dirty="0" smtClean="0"/>
            </a:br>
            <a:r>
              <a:rPr lang="ru-RU" sz="2800" dirty="0" smtClean="0"/>
              <a:t>«Комплексное </a:t>
            </a:r>
            <a:r>
              <a:rPr lang="ru-RU" sz="2800" dirty="0"/>
              <a:t>развитие сельских </a:t>
            </a:r>
            <a:r>
              <a:rPr lang="ru-RU" sz="2800" dirty="0" smtClean="0"/>
              <a:t>территорий», тыс. руб.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7847"/>
              </p:ext>
            </p:extLst>
          </p:nvPr>
        </p:nvGraphicFramePr>
        <p:xfrm>
          <a:off x="755576" y="2898742"/>
          <a:ext cx="7632848" cy="674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471"/>
                <a:gridCol w="1381809"/>
                <a:gridCol w="1497192"/>
                <a:gridCol w="1529628"/>
                <a:gridCol w="1449748"/>
              </a:tblGrid>
              <a:tr h="4151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2328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38543,5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44,9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6039" y="5425365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/>
              <a:t>Целевые показатели</a:t>
            </a:r>
            <a:r>
              <a:rPr lang="ru-RU" sz="1400" i="1" dirty="0" smtClean="0"/>
              <a:t>:</a:t>
            </a:r>
          </a:p>
          <a:p>
            <a:r>
              <a:rPr lang="ru-RU" sz="1400" i="1" dirty="0" smtClean="0"/>
              <a:t>1</a:t>
            </a:r>
            <a:r>
              <a:rPr lang="ru-RU" sz="1400" i="1" dirty="0"/>
              <a:t>. Доведение уровня обеспеченности инженерной инфраструктурой  </a:t>
            </a:r>
            <a:r>
              <a:rPr lang="ru-RU" sz="1400" i="1" dirty="0" smtClean="0"/>
              <a:t>на </a:t>
            </a:r>
            <a:r>
              <a:rPr lang="ru-RU" sz="1400" i="1" dirty="0"/>
              <a:t>сельских </a:t>
            </a:r>
            <a:r>
              <a:rPr lang="ru-RU" sz="1400" i="1" dirty="0" smtClean="0"/>
              <a:t>территориях</a:t>
            </a:r>
            <a:r>
              <a:rPr lang="ru-RU" sz="1400" i="1" dirty="0"/>
              <a:t>;</a:t>
            </a:r>
          </a:p>
          <a:p>
            <a:r>
              <a:rPr lang="ru-RU" sz="1400" i="1" dirty="0"/>
              <a:t>2. Улучшение жилищных условий граждан, проживающих на сельских </a:t>
            </a:r>
            <a:r>
              <a:rPr lang="ru-RU" sz="1400" i="1" dirty="0" smtClean="0"/>
              <a:t>территориях.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4913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8424936" cy="175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  <a:r>
              <a:rPr lang="ru-RU" sz="1400" i="1" dirty="0" smtClean="0"/>
              <a:t> </a:t>
            </a:r>
          </a:p>
          <a:p>
            <a:r>
              <a:rPr lang="ru-RU" sz="1400" b="0" i="1" dirty="0"/>
              <a:t>Повышение безопасности дорожного движения на территории </a:t>
            </a:r>
            <a:r>
              <a:rPr lang="ru-RU" sz="1400" b="0" i="1" dirty="0" smtClean="0"/>
              <a:t>МО «Гиагинский </a:t>
            </a:r>
            <a:r>
              <a:rPr lang="ru-RU" sz="1400" b="0" i="1" dirty="0"/>
              <a:t>район».</a:t>
            </a:r>
            <a:endParaRPr lang="ru-RU" sz="1400" b="0" i="1" dirty="0" smtClean="0"/>
          </a:p>
          <a:p>
            <a:pPr marL="0" indent="0">
              <a:buNone/>
            </a:pPr>
            <a:endParaRPr lang="ru-RU" sz="1200" b="0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649072" cy="1224136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 МО «Гиагинский район» </a:t>
            </a:r>
            <a:br>
              <a:rPr lang="ru-RU" sz="2800" dirty="0" smtClean="0"/>
            </a:br>
            <a:r>
              <a:rPr lang="ru-RU" sz="2800" dirty="0" smtClean="0"/>
              <a:t>«Обеспечение безопасности дорожного движения</a:t>
            </a:r>
            <a:br>
              <a:rPr lang="ru-RU" sz="2800" dirty="0" smtClean="0"/>
            </a:br>
            <a:r>
              <a:rPr lang="ru-RU" sz="2800" dirty="0" smtClean="0"/>
              <a:t> в </a:t>
            </a:r>
            <a:r>
              <a:rPr lang="ru-RU" sz="2800" dirty="0" err="1" smtClean="0"/>
              <a:t>Гиагинском</a:t>
            </a:r>
            <a:r>
              <a:rPr lang="ru-RU" sz="2800" dirty="0" smtClean="0"/>
              <a:t> районе», тыс. руб.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3369"/>
              </p:ext>
            </p:extLst>
          </p:nvPr>
        </p:nvGraphicFramePr>
        <p:xfrm>
          <a:off x="1187624" y="2636912"/>
          <a:ext cx="7776866" cy="79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411"/>
                <a:gridCol w="1117135"/>
                <a:gridCol w="990614"/>
                <a:gridCol w="1017534"/>
                <a:gridCol w="872172"/>
              </a:tblGrid>
              <a:tr h="4257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3663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64986"/>
              </p:ext>
            </p:extLst>
          </p:nvPr>
        </p:nvGraphicFramePr>
        <p:xfrm>
          <a:off x="1187624" y="3573016"/>
          <a:ext cx="7776863" cy="193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192"/>
                <a:gridCol w="1152128"/>
                <a:gridCol w="1008112"/>
                <a:gridCol w="1008112"/>
                <a:gridCol w="866319"/>
              </a:tblGrid>
              <a:tr h="5782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66918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Уменьшение</a:t>
                      </a:r>
                      <a:r>
                        <a:rPr lang="ru-RU" sz="1200" i="1" baseline="0" dirty="0" smtClean="0"/>
                        <a:t> к</a:t>
                      </a:r>
                      <a:r>
                        <a:rPr lang="ru-RU" sz="1200" i="1" dirty="0" smtClean="0"/>
                        <a:t>оличества пострадавших в результате ДТП в период с 2021 по 2025 год (взросл./дети);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48/2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47/2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47/2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47/2</a:t>
                      </a:r>
                      <a:endParaRPr lang="ru-RU" sz="1200" dirty="0"/>
                    </a:p>
                  </a:txBody>
                  <a:tcPr anchor="ctr"/>
                </a:tc>
              </a:tr>
              <a:tr h="68306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количество проведенных мероприятий, направленных на профилактику безопасности дорожного движения.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9"/>
            <a:ext cx="3995935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73016"/>
            <a:ext cx="1444293" cy="101410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>
              <a:latin typeface="+mj-lt"/>
            </a:endParaRPr>
          </a:p>
          <a:p>
            <a:pPr marL="0" indent="0">
              <a:buNone/>
            </a:pPr>
            <a:r>
              <a:rPr lang="ru-RU" sz="1200" i="1" u="sng" dirty="0" smtClean="0">
                <a:latin typeface="+mj-lt"/>
              </a:rPr>
              <a:t>Целевые показатели:</a:t>
            </a:r>
            <a:endParaRPr lang="ru-RU" sz="1200" i="1" dirty="0">
              <a:latin typeface="+mj-lt"/>
            </a:endParaRPr>
          </a:p>
          <a:p>
            <a:pPr marL="0" indent="0">
              <a:buNone/>
            </a:pPr>
            <a:r>
              <a:rPr lang="ru-RU" sz="1200" b="0" i="1" dirty="0" smtClean="0">
                <a:latin typeface="+mj-lt"/>
              </a:rPr>
              <a:t>- </a:t>
            </a:r>
            <a:r>
              <a:rPr lang="ru-RU" sz="1200" b="0" i="1" dirty="0">
                <a:latin typeface="+mj-lt"/>
              </a:rPr>
              <a:t>увеличение доли общеобразовательных организаций, в которых созданы условия для инклюзивного обучения детей - инвалидов по сравнению с базовым </a:t>
            </a:r>
            <a:r>
              <a:rPr lang="ru-RU" sz="1200" b="0" i="1" dirty="0" smtClean="0">
                <a:latin typeface="+mj-lt"/>
              </a:rPr>
              <a:t>2022 годом</a:t>
            </a:r>
            <a:r>
              <a:rPr lang="ru-RU" sz="1200" b="0" i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доли объектов социальной направленности (образование, культура), доступных для инвалидов и других маломобильных групп населения по сравнению с базовым </a:t>
            </a:r>
            <a:r>
              <a:rPr lang="ru-RU" sz="1200" b="0" i="1" dirty="0" smtClean="0">
                <a:latin typeface="+mj-lt"/>
              </a:rPr>
              <a:t>2022 </a:t>
            </a:r>
            <a:r>
              <a:rPr lang="ru-RU" sz="1200" b="0" i="1" dirty="0">
                <a:latin typeface="+mj-lt"/>
              </a:rPr>
              <a:t>годом;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количества проводимых в муниципальном образовании «Гиагинский район» общественных акций и мероприятий на 10% ежегодно; 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 числа  социально ориентированных некоммерческих организаций до конца </a:t>
            </a:r>
            <a:r>
              <a:rPr lang="ru-RU" sz="1200" b="0" i="1" dirty="0" smtClean="0">
                <a:latin typeface="+mj-lt"/>
              </a:rPr>
              <a:t>2026 </a:t>
            </a:r>
            <a:r>
              <a:rPr lang="ru-RU" sz="1200" b="0" i="1" dirty="0">
                <a:latin typeface="+mj-lt"/>
              </a:rPr>
              <a:t>года - 2 ед.</a:t>
            </a:r>
          </a:p>
          <a:p>
            <a:pPr marL="0" indent="0">
              <a:buNone/>
            </a:pPr>
            <a:endParaRPr lang="ru-RU" sz="1200" i="1" dirty="0" smtClean="0"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</a:t>
            </a:r>
            <a:br>
              <a:rPr lang="ru-RU" sz="2800" dirty="0" smtClean="0"/>
            </a:br>
            <a:r>
              <a:rPr lang="ru-RU" sz="2800" dirty="0" smtClean="0"/>
              <a:t> МО «Гиагинский район»</a:t>
            </a:r>
            <a:br>
              <a:rPr lang="ru-RU" sz="2800" dirty="0" smtClean="0"/>
            </a:br>
            <a:r>
              <a:rPr lang="ru-RU" sz="2800" dirty="0" smtClean="0"/>
              <a:t> «Доступная среда», тыс. руб.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395536" y="1988840"/>
            <a:ext cx="8496944" cy="172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 :</a:t>
            </a:r>
          </a:p>
          <a:p>
            <a:pPr indent="0"/>
            <a:r>
              <a:rPr lang="ru-RU" sz="1300" b="0" i="1" dirty="0"/>
              <a:t> </a:t>
            </a:r>
            <a:r>
              <a:rPr lang="ru-RU" sz="1300" i="1" dirty="0"/>
              <a:t> </a:t>
            </a:r>
            <a:r>
              <a:rPr lang="ru-RU" sz="1300" b="0" i="1" dirty="0" smtClean="0"/>
              <a:t>развитие </a:t>
            </a:r>
            <a:r>
              <a:rPr lang="ru-RU" sz="1300" b="0" i="1" dirty="0"/>
              <a:t>доступной среды для инвалидов и других маломобильных групп населения, а также поддержка общественных организаций инвалидов и ветеранов;</a:t>
            </a:r>
          </a:p>
          <a:p>
            <a:pPr indent="0"/>
            <a:r>
              <a:rPr lang="ru-RU" sz="1300" i="1" dirty="0"/>
              <a:t> </a:t>
            </a:r>
            <a:r>
              <a:rPr lang="ru-RU" sz="1300" i="1" dirty="0" smtClean="0"/>
              <a:t> </a:t>
            </a:r>
            <a:r>
              <a:rPr lang="ru-RU" sz="1300" b="0" i="1" dirty="0" smtClean="0"/>
              <a:t>стимулирование </a:t>
            </a:r>
            <a:r>
              <a:rPr lang="ru-RU" sz="1300" b="0" i="1" dirty="0"/>
              <a:t>СОНКО и их участия в социально-экономическом развитии Гиагинского района, сохранении общественно - политической стабильности и </a:t>
            </a:r>
            <a:r>
              <a:rPr lang="ru-RU" sz="1300" b="0" i="1" dirty="0" err="1"/>
              <a:t>этноконфессионального</a:t>
            </a:r>
            <a:r>
              <a:rPr lang="ru-RU" sz="1300" b="0" i="1" dirty="0"/>
              <a:t> согласия, повышение эффективности социальной политики и качества предоставляемых населению социальных услуг, обеспечение общественного согласия на основе сбалансированности государственных и общественных интересов</a:t>
            </a:r>
          </a:p>
          <a:p>
            <a:endParaRPr lang="ru-RU" sz="14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69377"/>
              </p:ext>
            </p:extLst>
          </p:nvPr>
        </p:nvGraphicFramePr>
        <p:xfrm>
          <a:off x="755577" y="3717032"/>
          <a:ext cx="6048671" cy="81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631"/>
                <a:gridCol w="988216"/>
                <a:gridCol w="1104477"/>
                <a:gridCol w="1220739"/>
                <a:gridCol w="1162608"/>
              </a:tblGrid>
              <a:tr h="4036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3884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896,3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4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24" y="2780928"/>
            <a:ext cx="3317776" cy="4032448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83568" y="2060848"/>
            <a:ext cx="792088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 </a:t>
            </a:r>
          </a:p>
          <a:p>
            <a:pPr indent="0"/>
            <a:r>
              <a:rPr lang="ru-RU" sz="1400" b="0" i="1" dirty="0" smtClean="0"/>
              <a:t> 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</a:t>
            </a:r>
            <a:br>
              <a:rPr lang="ru-RU" sz="2800" dirty="0" smtClean="0"/>
            </a:br>
            <a:r>
              <a:rPr lang="ru-RU" sz="2800" dirty="0" smtClean="0"/>
              <a:t> МО «Гиагинский район» </a:t>
            </a:r>
            <a:br>
              <a:rPr lang="ru-RU" sz="2800" dirty="0" smtClean="0"/>
            </a:br>
            <a:r>
              <a:rPr lang="ru-RU" sz="2800" dirty="0" smtClean="0"/>
              <a:t>«Развитие информатизации», тыс. руб.</a:t>
            </a:r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83192"/>
              </p:ext>
            </p:extLst>
          </p:nvPr>
        </p:nvGraphicFramePr>
        <p:xfrm>
          <a:off x="683568" y="3356992"/>
          <a:ext cx="5544616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008112"/>
                <a:gridCol w="936104"/>
                <a:gridCol w="1008112"/>
                <a:gridCol w="936104"/>
              </a:tblGrid>
              <a:tr h="3815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ctr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1749,4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1470,2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8901"/>
              </p:ext>
            </p:extLst>
          </p:nvPr>
        </p:nvGraphicFramePr>
        <p:xfrm>
          <a:off x="683568" y="4437112"/>
          <a:ext cx="6408712" cy="228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654"/>
                <a:gridCol w="620344"/>
                <a:gridCol w="775703"/>
                <a:gridCol w="797490"/>
                <a:gridCol w="770324"/>
                <a:gridCol w="758197"/>
              </a:tblGrid>
              <a:tr h="2961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целевых</a:t>
                      </a:r>
                    </a:p>
                    <a:p>
                      <a:pPr algn="ctr"/>
                      <a:r>
                        <a:rPr lang="ru-RU" sz="1200" dirty="0" smtClean="0"/>
                        <a:t>показателей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</a:t>
                      </a:r>
                    </a:p>
                    <a:p>
                      <a:pPr algn="ctr"/>
                      <a:r>
                        <a:rPr lang="ru-RU" sz="1200" dirty="0" smtClean="0"/>
                        <a:t>изм.</a:t>
                      </a:r>
                      <a:endParaRPr lang="ru-RU" sz="12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Значение показателей эффективности 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7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</a:t>
                      </a:r>
                      <a:endParaRPr lang="ru-RU" sz="1100" dirty="0"/>
                    </a:p>
                  </a:txBody>
                  <a:tcPr anchor="ctr"/>
                </a:tc>
              </a:tr>
              <a:tr h="4606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рабочих</a:t>
                      </a:r>
                      <a:r>
                        <a:rPr lang="ru-RU" sz="1100" baseline="0" dirty="0" smtClean="0"/>
                        <a:t> мест с доступом СМЭВ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Шт.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3730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Доля подключённых</a:t>
                      </a:r>
                      <a:r>
                        <a:rPr lang="ru-RU" sz="1100" baseline="0" dirty="0" smtClean="0"/>
                        <a:t> пользователей к ЛВС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5429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посетителей сайта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Тысяч</a:t>
                      </a:r>
                    </a:p>
                    <a:p>
                      <a:pPr algn="ctr"/>
                      <a:r>
                        <a:rPr lang="ru-RU" sz="900" dirty="0" smtClean="0"/>
                        <a:t>посетит.</a:t>
                      </a:r>
                      <a:r>
                        <a:rPr lang="ru-RU" sz="900" baseline="0" dirty="0" smtClean="0"/>
                        <a:t> в год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2797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аттестованных АРМ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Шт.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99221"/>
              </p:ext>
            </p:extLst>
          </p:nvPr>
        </p:nvGraphicFramePr>
        <p:xfrm>
          <a:off x="179512" y="1124744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Бюджетный процесс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2791597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060848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r>
              <a:rPr lang="ru-RU" sz="1400" i="1" dirty="0" smtClean="0"/>
              <a:t>Улучшение жилищных условий граждан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1054250"/>
          </a:xfrm>
        </p:spPr>
        <p:txBody>
          <a:bodyPr/>
          <a:lstStyle/>
          <a:p>
            <a:r>
              <a:rPr lang="ru-RU" sz="2400" dirty="0"/>
              <a:t>Муниципальная </a:t>
            </a:r>
            <a:r>
              <a:rPr lang="ru-RU" sz="2400" dirty="0" smtClean="0"/>
              <a:t>программа </a:t>
            </a:r>
            <a:br>
              <a:rPr lang="ru-RU" sz="2400" dirty="0" smtClean="0"/>
            </a:br>
            <a:r>
              <a:rPr lang="ru-RU" sz="2400" dirty="0" smtClean="0"/>
              <a:t>МО </a:t>
            </a:r>
            <a:r>
              <a:rPr lang="ru-RU" sz="2400" dirty="0"/>
              <a:t>«Гиагинский район»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«Переселение </a:t>
            </a:r>
            <a:r>
              <a:rPr lang="ru-RU" sz="2400" dirty="0"/>
              <a:t>граждан из аварийного жилищного </a:t>
            </a:r>
            <a:r>
              <a:rPr lang="ru-RU" sz="2400" dirty="0" smtClean="0"/>
              <a:t>фонда»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17578"/>
              </p:ext>
            </p:extLst>
          </p:nvPr>
        </p:nvGraphicFramePr>
        <p:xfrm>
          <a:off x="1115616" y="2852936"/>
          <a:ext cx="691276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98"/>
                <a:gridCol w="997719"/>
                <a:gridCol w="1211516"/>
                <a:gridCol w="1140251"/>
                <a:gridCol w="1068984"/>
              </a:tblGrid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 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год (прогноз)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 год (прогноз)</a:t>
                      </a:r>
                    </a:p>
                  </a:txBody>
                  <a:tcPr anchor="ctr"/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76255"/>
            <a:ext cx="6984776" cy="265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0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836461"/>
            <a:ext cx="867645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 smtClean="0"/>
              <a:t>Цель: </a:t>
            </a:r>
          </a:p>
          <a:p>
            <a:pPr marL="0" indent="0">
              <a:buNone/>
            </a:pPr>
            <a:r>
              <a:rPr lang="ru-RU" sz="1200" b="0" i="1" dirty="0" smtClean="0"/>
              <a:t>1.Поддержка </a:t>
            </a:r>
            <a:r>
              <a:rPr lang="ru-RU" sz="1200" b="0" i="1" dirty="0"/>
              <a:t>молодых семей, проживающих на территории Гиагинского района, признанных в установленном порядке нуждающимися в улучшении жилищных условий, в решении данной проблемы.</a:t>
            </a:r>
          </a:p>
          <a:p>
            <a:pPr marL="0" indent="0">
              <a:buNone/>
            </a:pPr>
            <a:r>
              <a:rPr lang="ru-RU" sz="1200" b="0" i="1" dirty="0"/>
              <a:t>2.Обеспечение жилыми помещениями детей-сирот, детей, оставшихся без попечения родителей, лиц из числа детей-сирот и детей, оставшихся без попечения родителей.</a:t>
            </a:r>
          </a:p>
          <a:p>
            <a:pPr marL="0" indent="0">
              <a:buNone/>
            </a:pPr>
            <a:r>
              <a:rPr lang="ru-RU" sz="1200" b="0" i="1" dirty="0"/>
              <a:t>3.Планирование и организация проведения собственниками помещений в многоквартирных домах и (или) региональным оператором капитального ремонта, в соответствии с «Республиканской программой капитального ремонта общего имущества в многоквартирных домах на 2015-2043 годы», утвержденной постановлением Кабинета Министров Республики Адыгея от 31 декабря 2013 года № 331, планирование предоставления муниципальной поддержки капитального </a:t>
            </a:r>
            <a:r>
              <a:rPr lang="ru-RU" sz="1200" b="0" i="1" dirty="0" smtClean="0"/>
              <a:t>ремонта.</a:t>
            </a:r>
            <a:endParaRPr lang="ru-RU" sz="1200" b="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548680"/>
            <a:ext cx="10729192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«Обеспечение доступным и комфортным жильем </a:t>
            </a:r>
            <a:br>
              <a:rPr lang="ru-RU" sz="2400" dirty="0" smtClean="0"/>
            </a:br>
            <a:r>
              <a:rPr lang="ru-RU" sz="2400" dirty="0" smtClean="0"/>
              <a:t>и коммунальными услугами», тыс. руб.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08637"/>
              </p:ext>
            </p:extLst>
          </p:nvPr>
        </p:nvGraphicFramePr>
        <p:xfrm>
          <a:off x="3275856" y="3789040"/>
          <a:ext cx="5724128" cy="73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936104"/>
                <a:gridCol w="864096"/>
                <a:gridCol w="792088"/>
                <a:gridCol w="827584"/>
              </a:tblGrid>
              <a:tr h="432048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3049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19524,6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16011,2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12743,8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13073,6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8420"/>
            <a:ext cx="1872208" cy="119541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12841"/>
              </p:ext>
            </p:extLst>
          </p:nvPr>
        </p:nvGraphicFramePr>
        <p:xfrm>
          <a:off x="241447" y="4642440"/>
          <a:ext cx="879504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336"/>
                <a:gridCol w="924800"/>
                <a:gridCol w="853661"/>
                <a:gridCol w="853661"/>
                <a:gridCol w="817590"/>
              </a:tblGrid>
              <a:tr h="37690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Целевые показатели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2023 год</a:t>
                      </a:r>
                    </a:p>
                    <a:p>
                      <a:pPr algn="ctr"/>
                      <a:r>
                        <a:rPr lang="ru-RU" sz="1050" dirty="0" smtClean="0"/>
                        <a:t> 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год</a:t>
                      </a:r>
                      <a:r>
                        <a:rPr lang="ru-RU" sz="105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/>
                        <a:t>(прогноз)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 год</a:t>
                      </a:r>
                    </a:p>
                    <a:p>
                      <a:pPr algn="ctr"/>
                      <a:r>
                        <a:rPr lang="ru-RU" sz="1050" dirty="0" smtClean="0"/>
                        <a:t>(прогноз)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2026 год</a:t>
                      </a:r>
                    </a:p>
                    <a:p>
                      <a:pPr algn="ctr"/>
                      <a:r>
                        <a:rPr lang="ru-RU" sz="1050" dirty="0" smtClean="0"/>
                        <a:t>(прогноз)</a:t>
                      </a:r>
                    </a:p>
                  </a:txBody>
                  <a:tcPr/>
                </a:tc>
              </a:tr>
              <a:tr h="39086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улучшение жилищных условий</a:t>
                      </a:r>
                      <a:r>
                        <a:rPr lang="ru-RU" sz="1100" i="1" baseline="0" dirty="0" smtClean="0"/>
                        <a:t> </a:t>
                      </a:r>
                      <a:r>
                        <a:rPr lang="ru-RU" sz="1100" i="1" dirty="0" smtClean="0"/>
                        <a:t>молодым семьям, </a:t>
                      </a:r>
                    </a:p>
                    <a:p>
                      <a:r>
                        <a:rPr lang="ru-RU" sz="1100" i="1" dirty="0" smtClean="0"/>
                        <a:t>кол-во семей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</a:tr>
              <a:tr h="544423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детей-сирот, детей, оставшихся без попечения родителей, лица из числа детей-сирот и детей, оставшиеся без попечения родителей, которым предоставлены благоустроенные жилые помещения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</a:tr>
              <a:tr h="573360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Доля детей-сирот,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фонд, %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66" y="3193745"/>
            <a:ext cx="1650366" cy="855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1328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u="sng" dirty="0" smtClean="0"/>
              <a:t>Цель:</a:t>
            </a:r>
          </a:p>
          <a:p>
            <a:endParaRPr lang="ru-RU" sz="1400" b="1" i="1" u="sng" dirty="0" smtClean="0"/>
          </a:p>
          <a:p>
            <a:r>
              <a:rPr lang="ru-RU" sz="1400" i="1" dirty="0" smtClean="0"/>
              <a:t>Улучшение </a:t>
            </a:r>
            <a:r>
              <a:rPr lang="ru-RU" sz="1400" i="1" dirty="0"/>
              <a:t>здоровья населения, качества жизни граждан, формирование культуры общественного здоровья, ответственного отношения к здоровью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96249"/>
              </p:ext>
            </p:extLst>
          </p:nvPr>
        </p:nvGraphicFramePr>
        <p:xfrm>
          <a:off x="720552" y="3321141"/>
          <a:ext cx="60836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208"/>
                <a:gridCol w="1152128"/>
                <a:gridCol w="1152128"/>
                <a:gridCol w="1152128"/>
                <a:gridCol w="936104"/>
              </a:tblGrid>
              <a:tr h="4134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02363" y="4509120"/>
            <a:ext cx="7566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Целевые показатели</a:t>
            </a:r>
          </a:p>
          <a:p>
            <a:r>
              <a:rPr lang="ru-RU" i="1" dirty="0" smtClean="0"/>
              <a:t>- </a:t>
            </a:r>
            <a:r>
              <a:rPr lang="ru-RU" sz="1400" i="1" dirty="0"/>
              <a:t>увеличение числа проведенных пропагандистских мероприятий;</a:t>
            </a:r>
          </a:p>
          <a:p>
            <a:r>
              <a:rPr lang="ru-RU" sz="1400" i="1" dirty="0"/>
              <a:t>- увеличение количества участников мероприятий различных социальных и возрастных групп;</a:t>
            </a:r>
          </a:p>
          <a:p>
            <a:r>
              <a:rPr lang="ru-RU" sz="1400" i="1" dirty="0"/>
              <a:t>- увеличение охвата населения диспансеризацией</a:t>
            </a:r>
            <a:r>
              <a:rPr lang="ru-RU" i="1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5557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95D1D"/>
                </a:solidFill>
                <a:ea typeface="+mj-ea"/>
                <a:cs typeface="+mj-cs"/>
              </a:rPr>
              <a:t>Муниципальная программа МО «Гиагинский район»</a:t>
            </a:r>
            <a:br>
              <a:rPr lang="ru-RU" sz="2400" dirty="0">
                <a:solidFill>
                  <a:srgbClr val="895D1D"/>
                </a:solidFill>
                <a:ea typeface="+mj-ea"/>
                <a:cs typeface="+mj-cs"/>
              </a:rPr>
            </a:br>
            <a:r>
              <a:rPr lang="ru-RU" sz="2400" dirty="0">
                <a:solidFill>
                  <a:srgbClr val="895D1D"/>
                </a:solidFill>
                <a:ea typeface="+mj-ea"/>
                <a:cs typeface="+mj-cs"/>
              </a:rPr>
              <a:t> «Укрепление общественного здоровья среди населения муниципального образования </a:t>
            </a:r>
            <a:r>
              <a:rPr lang="ru-RU" sz="2400" dirty="0" smtClean="0">
                <a:solidFill>
                  <a:srgbClr val="895D1D"/>
                </a:solidFill>
                <a:ea typeface="+mj-ea"/>
                <a:cs typeface="+mj-cs"/>
              </a:rPr>
              <a:t>«Гиагинский район»», </a:t>
            </a:r>
            <a:r>
              <a:rPr lang="ru-RU" sz="2400" dirty="0">
                <a:solidFill>
                  <a:srgbClr val="895D1D"/>
                </a:solidFill>
                <a:ea typeface="+mj-ea"/>
                <a:cs typeface="+mj-cs"/>
              </a:rPr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32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5" y="476672"/>
            <a:ext cx="9145016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Муниципальная программа МО «Гиагинский район» </a:t>
            </a:r>
            <a:br>
              <a:rPr lang="ru-RU" sz="2800" dirty="0" smtClean="0"/>
            </a:br>
            <a:r>
              <a:rPr lang="ru-RU" sz="2800" dirty="0" smtClean="0"/>
              <a:t>«Улучшение демографической ситуации на территории МО «Гиагинский район», тыс. руб.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925452"/>
            <a:ext cx="8461448" cy="496855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r>
              <a:rPr lang="ru-RU" sz="1400" i="1" u="sng" dirty="0" smtClean="0"/>
              <a:t>Цель</a:t>
            </a:r>
            <a:r>
              <a:rPr lang="ru-RU" sz="1400" i="1" dirty="0" smtClean="0"/>
              <a:t>: </a:t>
            </a:r>
          </a:p>
          <a:p>
            <a:pPr marL="18288" indent="0">
              <a:buNone/>
            </a:pPr>
            <a:r>
              <a:rPr lang="ru-RU" sz="1400" b="0" i="1" dirty="0" smtClean="0"/>
              <a:t>Улучшение демографической ситуации на территории МО «Гиагинский район»</a:t>
            </a:r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2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43001683"/>
              </p:ext>
            </p:extLst>
          </p:nvPr>
        </p:nvGraphicFramePr>
        <p:xfrm>
          <a:off x="323528" y="4509120"/>
          <a:ext cx="8136903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1055622"/>
                <a:gridCol w="1017138"/>
                <a:gridCol w="871831"/>
                <a:gridCol w="871832"/>
              </a:tblGrid>
              <a:tr h="5735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7413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 охваченных мероприятиями, направленными на снижение уровня детской и младенческой смертности, иммунизация и диспансеризация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6075</a:t>
                      </a:r>
                      <a:endParaRPr lang="ru-RU" sz="1200" dirty="0"/>
                    </a:p>
                  </a:txBody>
                  <a:tcPr/>
                </a:tc>
              </a:tr>
              <a:tr h="5573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жителей Гиагинского района, участвующих в реализации мероприятий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50105"/>
              </p:ext>
            </p:extLst>
          </p:nvPr>
        </p:nvGraphicFramePr>
        <p:xfrm>
          <a:off x="323528" y="3140968"/>
          <a:ext cx="640871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048"/>
                <a:gridCol w="1243481"/>
                <a:gridCol w="1147829"/>
                <a:gridCol w="1052177"/>
                <a:gridCol w="1052177"/>
              </a:tblGrid>
              <a:tr h="49841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365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99538"/>
            <a:ext cx="1872208" cy="16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132856"/>
            <a:ext cx="5256584" cy="1512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 </a:t>
            </a:r>
          </a:p>
          <a:p>
            <a:r>
              <a:rPr lang="ru-RU" sz="1400" i="1" dirty="0"/>
              <a:t>- повышение уровня и качества жизни вдов ветеранов Великой Отечественной войны, зарегистрированных на территории муниципального образования «Гиагинский район»;</a:t>
            </a:r>
          </a:p>
          <a:p>
            <a:r>
              <a:rPr lang="ru-RU" sz="1400" i="1" dirty="0"/>
              <a:t>- повышение уровня и качества жизни граждан, участвующих в специальной военной операции, и (или) членов их семей.</a:t>
            </a:r>
          </a:p>
          <a:p>
            <a:endParaRPr lang="ru-RU" sz="1400" b="0" i="1" dirty="0" smtClean="0"/>
          </a:p>
          <a:p>
            <a:pPr marL="68580" indent="0">
              <a:buNone/>
            </a:pPr>
            <a:endParaRPr lang="ru-RU" sz="1400" b="1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289032" cy="11800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 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«Социальная помощь вдовам ветеранов Великой Отечественной войны 1941-1945 годов и гражданам, участвующим в специальной военной операции, и (или) членам их семей», </a:t>
            </a:r>
            <a:r>
              <a:rPr lang="ru-RU" sz="2400" dirty="0" smtClean="0"/>
              <a:t>тыс. руб.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27062"/>
              </p:ext>
            </p:extLst>
          </p:nvPr>
        </p:nvGraphicFramePr>
        <p:xfrm>
          <a:off x="107504" y="3789040"/>
          <a:ext cx="892899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204749"/>
                <a:gridCol w="1287835"/>
                <a:gridCol w="1201980"/>
                <a:gridCol w="1201980"/>
              </a:tblGrid>
              <a:tr h="3547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2477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3112,2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78474"/>
              </p:ext>
            </p:extLst>
          </p:nvPr>
        </p:nvGraphicFramePr>
        <p:xfrm>
          <a:off x="107504" y="4653136"/>
          <a:ext cx="8928993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217"/>
                <a:gridCol w="1201980"/>
                <a:gridCol w="1287836"/>
                <a:gridCol w="1201980"/>
                <a:gridCol w="1201980"/>
              </a:tblGrid>
              <a:tr h="281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94143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Проведение ремонта жилых помещений в целях улучшения социально - бытовых условий жизни ветеранов ВОВ, зарегистрированных на территории МО «Гиагинский район</a:t>
                      </a:r>
                      <a:r>
                        <a:rPr lang="ru-RU" sz="1400" i="1" dirty="0" smtClean="0"/>
                        <a:t>»</a:t>
                      </a:r>
                      <a:endParaRPr lang="ru-RU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ветеран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ветеран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ветеран</a:t>
                      </a:r>
                      <a:endParaRPr lang="ru-RU" sz="1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Выплата социальной поддержки,</a:t>
                      </a:r>
                      <a:r>
                        <a:rPr lang="ru-RU" sz="1200" i="1" baseline="0" dirty="0" smtClean="0"/>
                        <a:t> участвующим в специальной военной операции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981698"/>
            <a:ext cx="2736304" cy="1193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5" y="2321832"/>
            <a:ext cx="2699872" cy="15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2204865"/>
            <a:ext cx="7761184" cy="3921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  <a:endParaRPr lang="ru-RU" sz="1400" i="1" u="sng" dirty="0"/>
          </a:p>
          <a:p>
            <a:r>
              <a:rPr lang="ru-RU" sz="1400" i="1" dirty="0" smtClean="0"/>
              <a:t>Совершенствование </a:t>
            </a:r>
            <a:r>
              <a:rPr lang="ru-RU" sz="1400" i="1" dirty="0"/>
              <a:t>системы управления муниципальным имуществом муниципального образования «Гиагинский район</a:t>
            </a:r>
            <a:r>
              <a:rPr lang="ru-RU" sz="1400" i="1" dirty="0" smtClean="0"/>
              <a:t>»</a:t>
            </a:r>
          </a:p>
          <a:p>
            <a:pPr marL="0" indent="0">
              <a:buNone/>
            </a:pPr>
            <a:endParaRPr lang="ru-RU" sz="1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712968" cy="1054250"/>
          </a:xfrm>
        </p:spPr>
        <p:txBody>
          <a:bodyPr/>
          <a:lstStyle/>
          <a:p>
            <a:r>
              <a:rPr lang="ru-RU" sz="2400" dirty="0"/>
              <a:t>Муниципальная программа  МО «Гиагинский район» Управление муниципальным имуществом и земельными ресурсами муниципального образования </a:t>
            </a:r>
            <a:r>
              <a:rPr lang="ru-RU" sz="2400" dirty="0" smtClean="0"/>
              <a:t>«Гиагинский район»»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77826"/>
              </p:ext>
            </p:extLst>
          </p:nvPr>
        </p:nvGraphicFramePr>
        <p:xfrm>
          <a:off x="683569" y="2996952"/>
          <a:ext cx="5760639" cy="93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426"/>
                <a:gridCol w="1030851"/>
                <a:gridCol w="1030851"/>
                <a:gridCol w="970213"/>
                <a:gridCol w="788298"/>
              </a:tblGrid>
              <a:tr h="50405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4261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1884,5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1959,5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93305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/>
              <a:t>Задачи:</a:t>
            </a:r>
          </a:p>
          <a:p>
            <a:r>
              <a:rPr lang="ru-RU" sz="1200" i="1" dirty="0"/>
              <a:t>1. Эффективное управление, распоряжение имуществом, находящимся в муниципальной собственности муниципального образования «Гиагинский район».</a:t>
            </a:r>
          </a:p>
          <a:p>
            <a:r>
              <a:rPr lang="ru-RU" sz="1200" i="1" dirty="0"/>
              <a:t>2. Совершенствование системы учета и содержания объектов собственности муниципального образования «Гиагинский район», совершенствование механизма управления и распоряжения объектами недвижимости, обеспечение полноты и достоверности учета муниципального имущества муниципального образования «Гиагинский район».</a:t>
            </a:r>
          </a:p>
          <a:p>
            <a:r>
              <a:rPr lang="ru-RU" sz="1200" i="1" dirty="0"/>
              <a:t>3. Разграничение государственной собственности на землю.</a:t>
            </a:r>
          </a:p>
          <a:p>
            <a:r>
              <a:rPr lang="ru-RU" sz="1200" i="1" dirty="0"/>
              <a:t>4. Обеспечение сохранности имущества, приведение его в нормативное состояние и соответствие установленным санитарным и техническим правилам и нормам, иным требованиям законодательства.</a:t>
            </a:r>
          </a:p>
          <a:p>
            <a:r>
              <a:rPr lang="ru-RU" sz="1200" i="1" dirty="0"/>
              <a:t>5. Эффективное управление, распоряжение и рациональное использование земельных участков, собственность на которые не разграничена, формирование земельных участков при разграничении государственной собственности на землю в целях государственной регистрации права собственности муниципального образования «Гиагинский район</a:t>
            </a:r>
            <a:r>
              <a:rPr lang="ru-RU" sz="1200" i="1" dirty="0" smtClean="0"/>
              <a:t>».</a:t>
            </a:r>
            <a:endParaRPr lang="ru-RU" sz="1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64726"/>
            <a:ext cx="2599863" cy="15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52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/>
              <a:t>Цель</a:t>
            </a:r>
            <a:r>
              <a:rPr lang="ru-RU" sz="1400" i="1" u="sng" dirty="0" smtClean="0"/>
              <a:t>:</a:t>
            </a:r>
          </a:p>
          <a:p>
            <a:pPr marL="0" indent="0">
              <a:buNone/>
            </a:pPr>
            <a:r>
              <a:rPr lang="ru-RU" sz="1400" b="0" i="1" dirty="0" smtClean="0"/>
              <a:t>Обеспечение </a:t>
            </a:r>
            <a:r>
              <a:rPr lang="ru-RU" sz="1400" b="0" i="1" dirty="0"/>
              <a:t>повышения эффективности деятельности в сфере противодействия коррупции и снижение уровня коррупционных проявлений в администрации МО «Гиагинский район» </a:t>
            </a:r>
            <a:endParaRPr lang="ru-RU" sz="1400" i="1" dirty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r>
              <a:rPr lang="ru-RU" sz="1400" i="1" dirty="0" smtClean="0"/>
              <a:t>Целевые показатели:</a:t>
            </a:r>
          </a:p>
          <a:p>
            <a:pPr marL="0" indent="0">
              <a:buNone/>
            </a:pPr>
            <a:r>
              <a:rPr lang="ru-RU" sz="1400" b="0" i="1" dirty="0"/>
              <a:t>- доля граждан, удовлетворенных деятельностью органов местного самоуправления МО «Гиагинский район»;</a:t>
            </a:r>
          </a:p>
          <a:p>
            <a:pPr marL="0" indent="0">
              <a:buNone/>
            </a:pPr>
            <a:r>
              <a:rPr lang="ru-RU" sz="1400" b="0" i="1" dirty="0"/>
              <a:t>- доля служебных проверок, проведенных по выявленным фактам коррупционных проявлений в органах местного самоуправления МО «Гиагинский район», в том числе на основании опубликованных в СМИ материалов журналистских расследований и авторских материалов;</a:t>
            </a:r>
          </a:p>
          <a:p>
            <a:pPr marL="0" indent="0">
              <a:buNone/>
            </a:pPr>
            <a:r>
              <a:rPr lang="ru-RU" sz="1400" b="0" i="1" dirty="0"/>
              <a:t>- доля проведенных проверок достоверности представ-ленных сведений о доходах муниципальных служащих, проводимых по распоряжению главы МО «Гиагинский район».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88356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Муниципальная программа </a:t>
            </a:r>
            <a:r>
              <a:rPr lang="ru-RU" sz="2800" dirty="0" smtClean="0"/>
              <a:t>МО </a:t>
            </a:r>
            <a:r>
              <a:rPr lang="ru-RU" sz="2800" dirty="0"/>
              <a:t>«Гиагинский район»</a:t>
            </a:r>
            <a:br>
              <a:rPr lang="ru-RU" sz="2800" dirty="0"/>
            </a:br>
            <a:r>
              <a:rPr lang="ru-RU" sz="2800" dirty="0"/>
              <a:t>«Противодействие </a:t>
            </a:r>
            <a:r>
              <a:rPr lang="ru-RU" sz="2800" dirty="0" smtClean="0"/>
              <a:t>коррупции</a:t>
            </a:r>
            <a:br>
              <a:rPr lang="ru-RU" sz="2800" dirty="0" smtClean="0"/>
            </a:br>
            <a:r>
              <a:rPr lang="ru-RU" sz="2800" dirty="0" smtClean="0"/>
              <a:t> в </a:t>
            </a:r>
            <a:r>
              <a:rPr lang="ru-RU" sz="2800" dirty="0"/>
              <a:t>муниципальном образовании </a:t>
            </a:r>
            <a:r>
              <a:rPr lang="ru-RU" sz="2800" dirty="0" smtClean="0"/>
              <a:t>«</a:t>
            </a:r>
            <a:r>
              <a:rPr lang="ru-RU" sz="2800" dirty="0"/>
              <a:t>Гиагинский район»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304256" cy="18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48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123598"/>
              </p:ext>
            </p:extLst>
          </p:nvPr>
        </p:nvGraphicFramePr>
        <p:xfrm>
          <a:off x="652614" y="2132856"/>
          <a:ext cx="7992888" cy="262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146"/>
                <a:gridCol w="1440160"/>
                <a:gridCol w="936104"/>
                <a:gridCol w="936104"/>
                <a:gridCol w="1152128"/>
                <a:gridCol w="1769246"/>
              </a:tblGrid>
              <a:tr h="45139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 anchor="ctr"/>
                </a:tc>
              </a:tr>
              <a:tr h="102295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Строительство</a:t>
                      </a:r>
                      <a:r>
                        <a:rPr lang="ru-RU" sz="1200" i="1" baseline="0" dirty="0" smtClean="0"/>
                        <a:t> и реконструкция (модернизация) объектов питьевого водоснабжения</a:t>
                      </a:r>
                      <a:r>
                        <a:rPr lang="ru-RU" sz="1200" i="1" dirty="0" smtClean="0"/>
                        <a:t>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ст.</a:t>
                      </a:r>
                      <a:r>
                        <a:rPr lang="ru-RU" sz="1200" i="1" baseline="0" dirty="0" smtClean="0"/>
                        <a:t> </a:t>
                      </a:r>
                      <a:r>
                        <a:rPr lang="ru-RU" sz="1200" i="1" baseline="0" dirty="0" err="1" smtClean="0"/>
                        <a:t>Дондуковская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30917,9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2024 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Улучшение качества и увеличение подключения количества абонентов</a:t>
                      </a:r>
                      <a:endParaRPr lang="ru-RU" sz="1200" i="1" dirty="0"/>
                    </a:p>
                  </a:txBody>
                  <a:tcPr/>
                </a:tc>
              </a:tr>
              <a:tr h="114590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Реализация мероприятий по благоустройству общественных территорий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п.</a:t>
                      </a:r>
                      <a:r>
                        <a:rPr lang="ru-RU" sz="1200" i="1" baseline="0" dirty="0" smtClean="0"/>
                        <a:t> Новый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3030,3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3030,3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2024-2025</a:t>
                      </a:r>
                      <a:r>
                        <a:rPr lang="ru-RU" sz="1200" i="1" baseline="0" dirty="0" smtClean="0"/>
                        <a:t> гг.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Создание</a:t>
                      </a:r>
                      <a:r>
                        <a:rPr lang="ru-RU" sz="1200" i="1" baseline="0" dirty="0" smtClean="0"/>
                        <a:t> комфорта и безопасности для людей разного возраста, повышение уровня жизни населения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Реализация общественно-значимых проектов для МО «Гиагинский район»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82636"/>
            <a:ext cx="2847350" cy="2375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908">
            <a:off x="3683541" y="4688648"/>
            <a:ext cx="959916" cy="610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483">
            <a:off x="3740676" y="5121715"/>
            <a:ext cx="1164702" cy="11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0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48680"/>
            <a:ext cx="9108504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Финансовая поддержка</a:t>
            </a:r>
            <a:br>
              <a:rPr lang="ru-RU" sz="2800" dirty="0" smtClean="0"/>
            </a:br>
            <a:r>
              <a:rPr lang="ru-RU" sz="2800" dirty="0" smtClean="0"/>
              <a:t> бюджетов сельских поселений, тыс. руб.</a:t>
            </a:r>
            <a:endParaRPr lang="ru-RU" sz="28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984764" y="2632224"/>
            <a:ext cx="0" cy="21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9658571"/>
              </p:ext>
            </p:extLst>
          </p:nvPr>
        </p:nvGraphicFramePr>
        <p:xfrm>
          <a:off x="827584" y="2132856"/>
          <a:ext cx="748883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44942"/>
            <a:ext cx="420640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Дотации на выравнивание </a:t>
            </a:r>
            <a:br>
              <a:rPr lang="ru-RU" sz="2800" dirty="0" smtClean="0"/>
            </a:br>
            <a:r>
              <a:rPr lang="ru-RU" sz="2800" dirty="0" smtClean="0"/>
              <a:t>бюджетной обеспеченности </a:t>
            </a:r>
            <a:br>
              <a:rPr lang="ru-RU" sz="2800" dirty="0" smtClean="0"/>
            </a:br>
            <a:r>
              <a:rPr lang="ru-RU" sz="2800" dirty="0" smtClean="0"/>
              <a:t>сельских  поселений, тыс. руб.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81752827"/>
              </p:ext>
            </p:extLst>
          </p:nvPr>
        </p:nvGraphicFramePr>
        <p:xfrm>
          <a:off x="611560" y="1606894"/>
          <a:ext cx="39604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8594410"/>
              </p:ext>
            </p:extLst>
          </p:nvPr>
        </p:nvGraphicFramePr>
        <p:xfrm>
          <a:off x="4932040" y="1606894"/>
          <a:ext cx="38524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25144"/>
            <a:ext cx="3172389" cy="17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56784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i="1" u="sng" dirty="0" err="1" smtClean="0"/>
              <a:t>Бюдже́т</a:t>
            </a:r>
            <a:r>
              <a:rPr lang="ru-RU" sz="1600" i="1" u="sng" dirty="0" smtClean="0"/>
              <a:t> </a:t>
            </a:r>
            <a:r>
              <a:rPr lang="ru-RU" sz="1600" i="1" dirty="0" smtClean="0"/>
              <a:t>(от </a:t>
            </a:r>
            <a:r>
              <a:rPr lang="ru-RU" sz="1600" i="1" dirty="0" err="1" smtClean="0"/>
              <a:t>старонормандского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bougette</a:t>
            </a:r>
            <a:r>
              <a:rPr lang="ru-RU" sz="1600" i="1" dirty="0" smtClean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</a:t>
            </a:r>
            <a:r>
              <a:rPr lang="ru-RU" sz="1600" i="1" dirty="0"/>
              <a:t>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056784" cy="3744416"/>
          </a:xfrm>
        </p:spPr>
        <p:txBody>
          <a:bodyPr>
            <a:normAutofit/>
          </a:bodyPr>
          <a:lstStyle/>
          <a:p>
            <a:pPr algn="l"/>
            <a:r>
              <a:rPr lang="ru-RU" sz="1500" b="1" i="1" u="sng" dirty="0"/>
              <a:t>Доходы бюджетов </a:t>
            </a:r>
            <a:r>
              <a:rPr lang="ru-RU" sz="1500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</a:t>
            </a:r>
            <a:r>
              <a:rPr lang="ru-RU" sz="1500" b="1" i="1" dirty="0" smtClean="0"/>
              <a:t>муниципальных образований </a:t>
            </a:r>
            <a:r>
              <a:rPr lang="ru-RU" sz="1500" b="1" i="1" dirty="0"/>
              <a:t>(</a:t>
            </a:r>
            <a:r>
              <a:rPr lang="ru-RU" sz="1500" b="1" i="1" dirty="0" smtClean="0"/>
              <a:t>ст. </a:t>
            </a:r>
            <a:r>
              <a:rPr lang="ru-RU" sz="1500" b="1" i="1" dirty="0"/>
              <a:t>6 БК РФ</a:t>
            </a:r>
            <a:r>
              <a:rPr lang="ru-RU" sz="1500" b="1" i="1" dirty="0" smtClean="0"/>
              <a:t>).</a:t>
            </a:r>
            <a:endParaRPr lang="en-US" sz="1500" b="1" i="1" dirty="0" smtClean="0"/>
          </a:p>
          <a:p>
            <a:pPr algn="l"/>
            <a:endParaRPr lang="ru-RU" sz="1600" b="1" i="1" u="sng" dirty="0" smtClean="0"/>
          </a:p>
          <a:p>
            <a:pPr algn="l"/>
            <a:r>
              <a:rPr lang="ru-RU" sz="1500" b="1" i="1" u="sng" dirty="0" smtClean="0"/>
              <a:t>Расходы </a:t>
            </a:r>
            <a:r>
              <a:rPr lang="ru-RU" sz="1500" b="1" i="1" u="sng" dirty="0"/>
              <a:t>бюджета </a:t>
            </a:r>
            <a:r>
              <a:rPr lang="ru-RU" sz="1500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</a:t>
            </a:r>
            <a:r>
              <a:rPr lang="ru-RU" sz="1500" b="1" i="1" dirty="0" smtClean="0"/>
              <a:t>назначению</a:t>
            </a:r>
            <a:endParaRPr lang="en-US" sz="1500" b="1" i="1" dirty="0" smtClean="0"/>
          </a:p>
          <a:p>
            <a:pPr algn="l"/>
            <a:endParaRPr lang="ru-RU" sz="1500" b="1" i="1" dirty="0" smtClean="0"/>
          </a:p>
          <a:p>
            <a:pPr marL="0" indent="0" algn="ctr">
              <a:buNone/>
            </a:pPr>
            <a:r>
              <a:rPr lang="ru-RU" sz="1500" b="1" i="1" dirty="0"/>
              <a:t>Доходы-расходы=дефицит/профицит</a:t>
            </a:r>
          </a:p>
          <a:p>
            <a:pPr marL="0" indent="0" algn="ctr">
              <a:buNone/>
            </a:pPr>
            <a:r>
              <a:rPr lang="ru-RU" sz="1500" b="1" i="1" dirty="0"/>
              <a:t>Дефицит – расходы больше доходов</a:t>
            </a:r>
          </a:p>
          <a:p>
            <a:pPr marL="0" indent="0" algn="ctr">
              <a:buNone/>
            </a:pPr>
            <a:r>
              <a:rPr lang="ru-RU" sz="1500" b="1" i="1" dirty="0"/>
              <a:t>Профицит – доходы больше расходов</a:t>
            </a:r>
          </a:p>
          <a:p>
            <a:endParaRPr lang="ru-RU" sz="1300" b="1" i="1" dirty="0" smtClean="0"/>
          </a:p>
          <a:p>
            <a:endParaRPr lang="ru-RU" sz="11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79512" y="3068960"/>
            <a:ext cx="4824536" cy="378904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20315"/>
            <a:ext cx="3240360" cy="15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25285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Муниципальный долг </a:t>
            </a:r>
            <a:br>
              <a:rPr lang="ru-RU" sz="3100" dirty="0" smtClean="0"/>
            </a:br>
            <a:r>
              <a:rPr lang="ru-RU" sz="3100" dirty="0" smtClean="0"/>
              <a:t>МО «</a:t>
            </a:r>
            <a:r>
              <a:rPr lang="ru-RU" sz="3100" dirty="0" err="1" smtClean="0"/>
              <a:t>Гиагинский</a:t>
            </a:r>
            <a:r>
              <a:rPr lang="ru-RU" sz="3100" dirty="0" smtClean="0"/>
              <a:t> район», тыс. руб.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u="sng" dirty="0" smtClean="0"/>
              <a:t>отсутствует</a:t>
            </a:r>
            <a:endParaRPr lang="ru-RU" i="1" u="sng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78463494"/>
              </p:ext>
            </p:extLst>
          </p:nvPr>
        </p:nvGraphicFramePr>
        <p:xfrm>
          <a:off x="971600" y="3501008"/>
          <a:ext cx="77048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76870"/>
            <a:ext cx="9004899" cy="2343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Управление финансов администрации </a:t>
            </a:r>
            <a:br>
              <a:rPr lang="ru-RU" sz="2800" dirty="0" smtClean="0"/>
            </a:br>
            <a:r>
              <a:rPr lang="ru-RU" sz="2800" dirty="0" smtClean="0"/>
              <a:t>МО «</a:t>
            </a:r>
            <a:r>
              <a:rPr lang="ru-RU" sz="2800" dirty="0" err="1" smtClean="0"/>
              <a:t>Гиагинский</a:t>
            </a:r>
            <a:r>
              <a:rPr lang="ru-RU" sz="2800" dirty="0" smtClean="0"/>
              <a:t> район»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9" y="5109645"/>
            <a:ext cx="710882" cy="452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69" y="4967008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3699" y="3140364"/>
            <a:ext cx="46222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385600, ст. Гиагинская, ул. Кооперативная,35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603" y="5683544"/>
            <a:ext cx="4278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8(87779)3-09-36 доб.:</a:t>
            </a:r>
          </a:p>
          <a:p>
            <a:r>
              <a:rPr lang="ru-RU" sz="1200" dirty="0" smtClean="0">
                <a:latin typeface="Comic Sans MS" pitchFamily="66" charset="0"/>
              </a:rPr>
              <a:t>131 – начальник управления финансов</a:t>
            </a:r>
          </a:p>
          <a:p>
            <a:r>
              <a:rPr lang="ru-RU" sz="1200" dirty="0" smtClean="0">
                <a:latin typeface="Comic Sans MS" pitchFamily="66" charset="0"/>
              </a:rPr>
              <a:t>124,164,165-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155,158 – отдел исполнения бюджета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3728" y="5683544"/>
            <a:ext cx="193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74" y="5054101"/>
            <a:ext cx="507831" cy="507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5888" y="5637377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56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916781"/>
              </p:ext>
            </p:extLst>
          </p:nvPr>
        </p:nvGraphicFramePr>
        <p:xfrm>
          <a:off x="395536" y="1412777"/>
          <a:ext cx="8424937" cy="153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789"/>
                <a:gridCol w="1313981"/>
                <a:gridCol w="1288728"/>
                <a:gridCol w="1231545"/>
                <a:gridCol w="1135947"/>
                <a:gridCol w="1135947"/>
              </a:tblGrid>
              <a:tr h="50405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2022 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 первонач.)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28603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30987,3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31835,4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31195,0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30472,2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32010,9</a:t>
                      </a:r>
                      <a:endParaRPr lang="ru-RU" sz="1200" dirty="0"/>
                    </a:p>
                  </a:txBody>
                  <a:tcPr anchor="ctr"/>
                </a:tc>
              </a:tr>
              <a:tr h="45058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 том числе: налоговые и неналоговые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12153,9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11870,1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13767,7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14405,9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15140,8</a:t>
                      </a:r>
                      <a:endParaRPr lang="ru-RU" sz="1200" dirty="0"/>
                    </a:p>
                  </a:txBody>
                  <a:tcPr anchor="ctr"/>
                </a:tc>
              </a:tr>
              <a:tr h="28603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31220,2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33375,2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31740,1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31034,9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32700,6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0515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Показатели консолидированного бюджета </a:t>
            </a:r>
            <a:br>
              <a:rPr lang="ru-RU" sz="2800" dirty="0" smtClean="0"/>
            </a:br>
            <a:r>
              <a:rPr lang="ru-RU" sz="2800" dirty="0" smtClean="0"/>
              <a:t>МО «Гиагинский район» </a:t>
            </a:r>
            <a:r>
              <a:rPr lang="ru-RU" sz="2800" u="sng" dirty="0" smtClean="0"/>
              <a:t>в расчете на 1 жителя, руб.</a:t>
            </a:r>
            <a:endParaRPr lang="ru-RU" sz="2800" u="sng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560127"/>
              </p:ext>
            </p:extLst>
          </p:nvPr>
        </p:nvGraphicFramePr>
        <p:xfrm>
          <a:off x="251520" y="3160302"/>
          <a:ext cx="879511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5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927000"/>
              </p:ext>
            </p:extLst>
          </p:nvPr>
        </p:nvGraphicFramePr>
        <p:xfrm>
          <a:off x="395536" y="1484784"/>
          <a:ext cx="8352928" cy="130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24136"/>
                <a:gridCol w="1728192"/>
                <a:gridCol w="1162962"/>
                <a:gridCol w="1188487"/>
                <a:gridCol w="1176943"/>
              </a:tblGrid>
              <a:tr h="44409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2022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 первоначальный)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266457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877776,1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851636,0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882966,2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854270,2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896199,6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8293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889338,5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897708,7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882966,2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864507,0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910499,6</a:t>
                      </a:r>
                      <a:endParaRPr lang="ru-RU" sz="1200" dirty="0"/>
                    </a:p>
                  </a:txBody>
                  <a:tcPr anchor="ctr"/>
                </a:tc>
              </a:tr>
              <a:tr h="307299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Дефицит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11562,4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8065,7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10236,8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2024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Динамика основных параметров бюджета </a:t>
            </a:r>
            <a:br>
              <a:rPr lang="ru-RU" sz="2800" dirty="0" smtClean="0"/>
            </a:br>
            <a:r>
              <a:rPr lang="ru-RU" sz="2800" dirty="0" smtClean="0"/>
              <a:t>МО «</a:t>
            </a:r>
            <a:r>
              <a:rPr lang="ru-RU" sz="2800" dirty="0" err="1" smtClean="0"/>
              <a:t>Гиагинский</a:t>
            </a:r>
            <a:r>
              <a:rPr lang="ru-RU" sz="2800" dirty="0" smtClean="0"/>
              <a:t> район» , тыс. руб.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1925576"/>
              </p:ext>
            </p:extLst>
          </p:nvPr>
        </p:nvGraphicFramePr>
        <p:xfrm>
          <a:off x="179512" y="3068960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054305"/>
              </p:ext>
            </p:extLst>
          </p:nvPr>
        </p:nvGraphicFramePr>
        <p:xfrm>
          <a:off x="899592" y="2060848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2241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Налоговые и неналоговые доходы бюджета </a:t>
            </a:r>
            <a:br>
              <a:rPr lang="ru-RU" sz="2800" dirty="0" smtClean="0"/>
            </a:br>
            <a:r>
              <a:rPr lang="ru-RU" sz="2800" dirty="0" smtClean="0"/>
              <a:t>МО «Гиагинский район», тыс. руб.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57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1943244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Структура доходов бюджета</a:t>
            </a:r>
            <a:br>
              <a:rPr lang="ru-RU" sz="2800" dirty="0" smtClean="0"/>
            </a:br>
            <a:r>
              <a:rPr lang="ru-RU" sz="2800" dirty="0" smtClean="0"/>
              <a:t> МО «</a:t>
            </a:r>
            <a:r>
              <a:rPr lang="ru-RU" sz="2800" dirty="0" err="1" smtClean="0"/>
              <a:t>Гиагинский</a:t>
            </a:r>
            <a:r>
              <a:rPr lang="ru-RU" sz="2800" dirty="0" smtClean="0"/>
              <a:t> район», тыс. руб.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92657235"/>
              </p:ext>
            </p:extLst>
          </p:nvPr>
        </p:nvGraphicFramePr>
        <p:xfrm>
          <a:off x="755576" y="2060848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12361</TotalTime>
  <Words>5891</Words>
  <Application>Microsoft Office PowerPoint</Application>
  <PresentationFormat>Экран (4:3)</PresentationFormat>
  <Paragraphs>1843</Paragraphs>
  <Slides>51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Твердый переплет</vt:lpstr>
      <vt:lpstr>Путеводитель</vt:lpstr>
      <vt:lpstr>Территория составляет 756,5 кв.км В состав Гиагинского района входят 5 поселений </vt:lpstr>
      <vt:lpstr>Основные показатели  социально-экономического развития</vt:lpstr>
      <vt:lpstr>Бюджетный процесс</vt:lpstr>
      <vt:lpstr>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 </vt:lpstr>
      <vt:lpstr>Показатели консолидированного бюджета  МО «Гиагинский район» в расчете на 1 жителя, руб.</vt:lpstr>
      <vt:lpstr>Динамика основных параметров бюджета  МО «Гиагинский район» , тыс. руб.</vt:lpstr>
      <vt:lpstr>Налоговые и неналоговые доходы бюджета  МО «Гиагинский район», тыс. руб.</vt:lpstr>
      <vt:lpstr>Структура доходов бюджета  МО «Гиагинский район», тыс. руб.</vt:lpstr>
      <vt:lpstr>Основные характеристики бюджета  МО «Гиагинский район»</vt:lpstr>
      <vt:lpstr>Объем и структура  налоговых доходов бюджета  МО «Гиагинский район», тыс. руб.</vt:lpstr>
      <vt:lpstr>Объем и структура неналоговых доходов бюджета  МО «Гиагинский район» , тыс. руб.</vt:lpstr>
      <vt:lpstr>Безвозмездные поступления в бюджет  МО «Гиагинский район», тыс. руб.</vt:lpstr>
      <vt:lpstr>Расходы бюджета   МО «Гиагинский район», тыс. руб.</vt:lpstr>
      <vt:lpstr>Расходы по разделу  «Общегосударственные вопросы», тыс. руб.</vt:lpstr>
      <vt:lpstr>Расходы по разделу  «Национальная безопасность  и правоохранительная деятельность », тыс. руб.</vt:lpstr>
      <vt:lpstr>Расходы по разделу  «Национальная экономика», тыс.руб.</vt:lpstr>
      <vt:lpstr>Расходы по разделу  «Образование», тыс. руб.</vt:lpstr>
      <vt:lpstr>Расходы по разделу  «Культура, кинематография», тыс. руб.</vt:lpstr>
      <vt:lpstr>Расходы по разделу  «Физическая культура и спорт», тыс. руб.</vt:lpstr>
      <vt:lpstr>Расходы по разделу «Межбюджетные трансферты  общего характера» , тыс. руб.</vt:lpstr>
      <vt:lpstr>Расходы бюджета  МО «Гиагинский район» по видам расходов классификации расходов, тыс. руб.</vt:lpstr>
      <vt:lpstr>Меры социальной поддержки  отдельных категорий граждан  в бюджете МО «Гиагинский район»</vt:lpstr>
      <vt:lpstr>Презентация PowerPoint</vt:lpstr>
      <vt:lpstr>Расходы бюджета МО «Гиагинский район» на реализацию муниципальных программ МО «Гиагинский район», тыс. руб.</vt:lpstr>
      <vt:lpstr>Муниципальная программа   МО «Гиагинский район»  «Развитие образования», тыс. руб.</vt:lpstr>
      <vt:lpstr>Муниципальная программа  МО «Гиагинский район»  «Развитие культуры и искусства», тыс. руб.</vt:lpstr>
      <vt:lpstr>Муниципальная программа МО «Гиагинский район» «Развитие малого и среднего предпринимательства муниципального образования «Гиагинский район», тыс. руб.</vt:lpstr>
      <vt:lpstr>Муниципальная программа  МО «Гиагинский район»  «Управление муниципальными финансами»</vt:lpstr>
      <vt:lpstr>Муниципальная программа МО «Гиагинский район»  «Энергосбережение и повышение  энергетической эффективности», тыс. руб.</vt:lpstr>
      <vt:lpstr>Муниципальная программа  МО «Гиагинский район»  «Развитие молодежной политики», тыс. руб.</vt:lpstr>
      <vt:lpstr>Муниципальная программа  МО «Гиагинский район»  «Развитие физической культуры и спорта»</vt:lpstr>
      <vt:lpstr>Муниципальная программа МО «Гиагинский район»  «Развитие сельского хозяйства на территории  МО «Гиагинский район»»</vt:lpstr>
      <vt:lpstr>Муниципальная программа МО «Гиагинский район» «Реализация обеспечения информирования граждан о деятельности муниципальных органов  МО «Гиагинский район»»</vt:lpstr>
      <vt:lpstr>Муниципальная программа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«Гиагинский район», тыс. руб.</vt:lpstr>
      <vt:lpstr>Муниципальная программа МО «Гиагинский район» «Комплексное развитие сельских территорий», тыс. руб.</vt:lpstr>
      <vt:lpstr>Муниципальная программа МО «Гиагинский район»  «Обеспечение безопасности дорожного движения  в Гиагинском районе», тыс. руб.</vt:lpstr>
      <vt:lpstr>Муниципальная программа  МО «Гиагинский район»  «Доступная среда», тыс. руб.</vt:lpstr>
      <vt:lpstr>Муниципальная программа  МО «Гиагинский район»  «Развитие информатизации», тыс. руб.</vt:lpstr>
      <vt:lpstr>Муниципальная программа  МО «Гиагинский район»  «Переселение граждан из аварийного жилищного фонда»</vt:lpstr>
      <vt:lpstr>Муниципальная программа МО «Гиагинский район»  «Обеспечение доступным и комфортным жильем  и коммунальными услугами», тыс. руб.</vt:lpstr>
      <vt:lpstr>Презентация PowerPoint</vt:lpstr>
      <vt:lpstr>Муниципальная программа МО «Гиагинский район»  «Улучшение демографической ситуации на территории МО «Гиагинский район», тыс. руб.</vt:lpstr>
      <vt:lpstr>Муниципальная программа  МО «Гиагинский район»  «Социальная помощь вдовам ветеранов Великой Отечественной войны 1941-1945 годов и гражданам, участвующим в специальной военной операции, и (или) членам их семей», тыс. руб.</vt:lpstr>
      <vt:lpstr>Муниципальная программа  МО «Гиагинский район» Управление муниципальным имуществом и земельными ресурсами муниципального образования «Гиагинский район»» </vt:lpstr>
      <vt:lpstr>Муниципальная программа МО «Гиагинский район» «Противодействие коррупции  в муниципальном образовании «Гиагинский район»</vt:lpstr>
      <vt:lpstr>Реализация общественно-значимых проектов для МО «Гиагинский район»</vt:lpstr>
      <vt:lpstr>Финансовая поддержка  бюджетов сельских поселений, тыс. руб.</vt:lpstr>
      <vt:lpstr>Дотации на выравнивание  бюджетной обеспеченности  сельских  поселений, тыс. руб.</vt:lpstr>
      <vt:lpstr>Муниципальный долг  МО «Гиагинский район», тыс. руб.   отсутствует</vt:lpstr>
      <vt:lpstr>Управление финансов администрации 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</dc:title>
  <dc:creator>user9</dc:creator>
  <cp:lastModifiedBy>support</cp:lastModifiedBy>
  <cp:revision>620</cp:revision>
  <cp:lastPrinted>2023-11-24T11:45:21Z</cp:lastPrinted>
  <dcterms:created xsi:type="dcterms:W3CDTF">2019-11-19T12:36:15Z</dcterms:created>
  <dcterms:modified xsi:type="dcterms:W3CDTF">2023-11-30T09:36:59Z</dcterms:modified>
</cp:coreProperties>
</file>