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90" r:id="rId7"/>
    <p:sldId id="291" r:id="rId8"/>
    <p:sldId id="292" r:id="rId9"/>
    <p:sldId id="293" r:id="rId10"/>
    <p:sldId id="261" r:id="rId11"/>
    <p:sldId id="294" r:id="rId12"/>
    <p:sldId id="295" r:id="rId13"/>
    <p:sldId id="296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8" r:id="rId25"/>
    <p:sldId id="289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57720330815956"/>
          <c:y val="3.2841889621691864E-2"/>
          <c:w val="0.73454729409785102"/>
          <c:h val="0.520929071853969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год(план)</c:v>
                </c:pt>
                <c:pt idx="2">
                  <c:v>2020 год(прогноз)</c:v>
                </c:pt>
                <c:pt idx="3">
                  <c:v>2021 год (прогноз)</c:v>
                </c:pt>
                <c:pt idx="4">
                  <c:v>2022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24219.200000000001</c:v>
                </c:pt>
                <c:pt idx="1">
                  <c:v>19054.599999999999</c:v>
                </c:pt>
                <c:pt idx="2">
                  <c:v>22106.6</c:v>
                </c:pt>
                <c:pt idx="3">
                  <c:v>18808.5</c:v>
                </c:pt>
                <c:pt idx="4">
                  <c:v>18963.599999999999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год(план)</c:v>
                </c:pt>
                <c:pt idx="2">
                  <c:v>2020 год(прогноз)</c:v>
                </c:pt>
                <c:pt idx="3">
                  <c:v>2021 год (прогноз)</c:v>
                </c:pt>
                <c:pt idx="4">
                  <c:v>2022 год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4875.2</c:v>
                </c:pt>
                <c:pt idx="1">
                  <c:v>4905.8999999999996</c:v>
                </c:pt>
                <c:pt idx="2">
                  <c:v>5215.6000000000004</c:v>
                </c:pt>
                <c:pt idx="3">
                  <c:v>5398</c:v>
                </c:pt>
                <c:pt idx="4">
                  <c:v>5593.4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год(план)</c:v>
                </c:pt>
                <c:pt idx="2">
                  <c:v>2020 год(прогноз)</c:v>
                </c:pt>
                <c:pt idx="3">
                  <c:v>2021 год (прогноз)</c:v>
                </c:pt>
                <c:pt idx="4">
                  <c:v>2022 год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26385</c:v>
                </c:pt>
                <c:pt idx="1">
                  <c:v>19300</c:v>
                </c:pt>
                <c:pt idx="2">
                  <c:v>22326</c:v>
                </c:pt>
                <c:pt idx="3">
                  <c:v>19078</c:v>
                </c:pt>
                <c:pt idx="4">
                  <c:v>19243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310528"/>
        <c:axId val="88312064"/>
        <c:axId val="0"/>
      </c:bar3DChart>
      <c:catAx>
        <c:axId val="8831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8312064"/>
        <c:crosses val="autoZero"/>
        <c:auto val="1"/>
        <c:lblAlgn val="ctr"/>
        <c:lblOffset val="100"/>
        <c:noMultiLvlLbl val="0"/>
      </c:catAx>
      <c:valAx>
        <c:axId val="883120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8310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07230372461314"/>
          <c:y val="0.11884243501563799"/>
          <c:w val="0.18387681843333481"/>
          <c:h val="0.6617715876687102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255166951667455"/>
          <c:y val="6.8243896946342072E-2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506042906701507"/>
          <c:w val="0.64429553646387516"/>
          <c:h val="0.863815322342499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тысяч рублей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(первоначально утвержденный)</c:v>
                </c:pt>
                <c:pt idx="2">
                  <c:v>2020 год (прогноЗ</c:v>
                </c:pt>
                <c:pt idx="3">
                  <c:v>2021 год (прогноз)</c:v>
                </c:pt>
                <c:pt idx="4">
                  <c:v>2022 год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153051</c:v>
                </c:pt>
                <c:pt idx="1">
                  <c:v>154889.70000000001</c:v>
                </c:pt>
                <c:pt idx="2">
                  <c:v>164668.5</c:v>
                </c:pt>
                <c:pt idx="3">
                  <c:v>170426</c:v>
                </c:pt>
                <c:pt idx="4">
                  <c:v>176594.4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075203556993093"/>
          <c:y val="0.19445162951233458"/>
          <c:w val="0.29924796443006907"/>
          <c:h val="0.7563788137139456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101627596933667E-2"/>
          <c:y val="2.709455893789579E-2"/>
          <c:w val="0.79504291189867793"/>
          <c:h val="0.604766137095878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(план первоначальный)</c:v>
                </c:pt>
                <c:pt idx="2">
                  <c:v>2020 год (прогноз)</c:v>
                </c:pt>
                <c:pt idx="3">
                  <c:v>2021 год (прогноз)</c:v>
                </c:pt>
                <c:pt idx="4">
                  <c:v>2022 год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760337.4</c:v>
                </c:pt>
                <c:pt idx="1">
                  <c:v>601591.9</c:v>
                </c:pt>
                <c:pt idx="2">
                  <c:v>697948.4</c:v>
                </c:pt>
                <c:pt idx="3">
                  <c:v>593820.69999999995</c:v>
                </c:pt>
                <c:pt idx="4">
                  <c:v>598718.30000000005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(план первоначальный)</c:v>
                </c:pt>
                <c:pt idx="2">
                  <c:v>2020 год (прогноз)</c:v>
                </c:pt>
                <c:pt idx="3">
                  <c:v>2021 год (прогноз)</c:v>
                </c:pt>
                <c:pt idx="4">
                  <c:v>2022 год 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761932.5</c:v>
                </c:pt>
                <c:pt idx="1">
                  <c:v>609334.19999999995</c:v>
                </c:pt>
                <c:pt idx="2">
                  <c:v>704864.5</c:v>
                </c:pt>
                <c:pt idx="3">
                  <c:v>602342</c:v>
                </c:pt>
                <c:pt idx="4">
                  <c:v>607548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(план первоначальный)</c:v>
                </c:pt>
                <c:pt idx="2">
                  <c:v>2020 год (прогноз)</c:v>
                </c:pt>
                <c:pt idx="3">
                  <c:v>2021 год (прогноз)</c:v>
                </c:pt>
                <c:pt idx="4">
                  <c:v>2022 год (прогноз)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1595.1</c:v>
                </c:pt>
                <c:pt idx="1">
                  <c:v>7742.3</c:v>
                </c:pt>
                <c:pt idx="2">
                  <c:v>6916.1</c:v>
                </c:pt>
                <c:pt idx="3">
                  <c:v>8521.2999999999993</c:v>
                </c:pt>
                <c:pt idx="4">
                  <c:v>8829.7000000000007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9238144"/>
        <c:axId val="89244032"/>
        <c:axId val="0"/>
      </c:bar3DChart>
      <c:catAx>
        <c:axId val="89238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9244032"/>
        <c:crosses val="autoZero"/>
        <c:auto val="1"/>
        <c:lblAlgn val="ctr"/>
        <c:lblOffset val="100"/>
        <c:noMultiLvlLbl val="0"/>
      </c:catAx>
      <c:valAx>
        <c:axId val="8924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92381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2019 год - 6121,8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 - 6121,8</c:v>
                </c:pt>
              </c:strCache>
            </c:strRef>
          </c:tx>
          <c:dLbls>
            <c:dLbl>
              <c:idx val="0"/>
              <c:layout>
                <c:manualLayout>
                  <c:x val="-5.7740963792283037E-2"/>
                  <c:y val="0.11417112264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122185585249434E-2"/>
                  <c:y val="9.3283734283473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Айрюмовское с/п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458.9</c:v>
                </c:pt>
                <c:pt idx="1">
                  <c:v>2315.5</c:v>
                </c:pt>
                <c:pt idx="2">
                  <c:v>1024</c:v>
                </c:pt>
                <c:pt idx="3">
                  <c:v>1878.2</c:v>
                </c:pt>
                <c:pt idx="4">
                  <c:v>445.2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4135969019315324E-2"/>
          <c:y val="0.23222452027294124"/>
          <c:w val="0.52432411137991475"/>
          <c:h val="0.597485615293391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 - 6428,8</c:v>
                </c:pt>
              </c:strCache>
            </c:strRef>
          </c:tx>
          <c:dLbls>
            <c:dLbl>
              <c:idx val="0"/>
              <c:layout>
                <c:manualLayout>
                  <c:x val="-5.4842545839577914E-2"/>
                  <c:y val="0.14710736274780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794993300064163E-2"/>
                  <c:y val="5.8353981340574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Айрюмовское с/п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460.3</c:v>
                </c:pt>
                <c:pt idx="1">
                  <c:v>2335.5</c:v>
                </c:pt>
                <c:pt idx="2">
                  <c:v>1289.5</c:v>
                </c:pt>
                <c:pt idx="3">
                  <c:v>1897.9</c:v>
                </c:pt>
                <c:pt idx="4">
                  <c:v>445.6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858978254116895"/>
          <c:y val="0.2357228395811318"/>
          <c:w val="0.35141021745883111"/>
          <c:h val="0.6220917314096883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 01.01.2019 год (факт)</c:v>
                </c:pt>
                <c:pt idx="1">
                  <c:v>на 01.01.2020 год (прогноз)</c:v>
                </c:pt>
                <c:pt idx="2">
                  <c:v>На 01.01.2021 год (прогноз)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074752"/>
        <c:axId val="112076288"/>
        <c:axId val="0"/>
      </c:bar3DChart>
      <c:catAx>
        <c:axId val="112074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2076288"/>
        <c:crosses val="autoZero"/>
        <c:auto val="1"/>
        <c:lblAlgn val="ctr"/>
        <c:lblOffset val="100"/>
        <c:noMultiLvlLbl val="0"/>
      </c:catAx>
      <c:valAx>
        <c:axId val="1120762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2074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8259F-AB1D-410C-B156-FD3AD9F24A9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6CA1B-6D35-440F-A593-CAEF70FBE3D0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tx1"/>
              </a:solidFill>
            </a:rPr>
            <a:t>Составление проекта бюджета </a:t>
          </a:r>
          <a:r>
            <a:rPr lang="ru-RU" sz="1000" b="1" i="1" dirty="0" smtClean="0">
              <a:solidFill>
                <a:schemeClr val="tx1"/>
              </a:solidFill>
            </a:rPr>
            <a:t>очередного</a:t>
          </a:r>
          <a:r>
            <a:rPr lang="ru-RU" sz="1100" b="1" i="1" dirty="0" smtClean="0">
              <a:solidFill>
                <a:schemeClr val="tx1"/>
              </a:solidFill>
            </a:rPr>
            <a:t> года        9 (июль)</a:t>
          </a:r>
          <a:endParaRPr lang="ru-RU" sz="1100" b="1" i="1" dirty="0">
            <a:solidFill>
              <a:schemeClr val="tx1"/>
            </a:solidFill>
          </a:endParaRPr>
        </a:p>
      </dgm:t>
    </dgm:pt>
    <dgm:pt modelId="{E5A8F9AE-8E9C-475C-90D6-88EDA4421016}" type="parTrans" cxnId="{AB2B0704-FF16-4DCC-9E63-504C332E4681}">
      <dgm:prSet/>
      <dgm:spPr/>
      <dgm:t>
        <a:bodyPr/>
        <a:lstStyle/>
        <a:p>
          <a:endParaRPr lang="ru-RU"/>
        </a:p>
      </dgm:t>
    </dgm:pt>
    <dgm:pt modelId="{C40805B9-94F8-4DAB-BB74-24C57A9E65BE}" type="sibTrans" cxnId="{AB2B0704-FF16-4DCC-9E63-504C332E4681}">
      <dgm:prSet/>
      <dgm:spPr/>
      <dgm:t>
        <a:bodyPr/>
        <a:lstStyle/>
        <a:p>
          <a:endParaRPr lang="ru-RU"/>
        </a:p>
      </dgm:t>
    </dgm:pt>
    <dgm:pt modelId="{32FBD9D9-B9BA-4C0A-953C-64D58B634E87}">
      <dgm:prSet phldrT="[Текст]" custT="1"/>
      <dgm:spPr/>
      <dgm:t>
        <a:bodyPr/>
        <a:lstStyle/>
        <a:p>
          <a:r>
            <a:rPr lang="ru-RU" sz="1000" b="1" i="1" dirty="0" smtClean="0">
              <a:solidFill>
                <a:schemeClr val="tx1"/>
              </a:solidFill>
            </a:rPr>
            <a:t>Утверждение бюджета очередного года</a:t>
          </a:r>
          <a:endParaRPr lang="ru-RU" sz="1000" b="1" i="1" dirty="0">
            <a:solidFill>
              <a:schemeClr val="tx1"/>
            </a:solidFill>
          </a:endParaRPr>
        </a:p>
      </dgm:t>
    </dgm:pt>
    <dgm:pt modelId="{6BE6F33B-A056-40ED-BA06-A429F649BC2B}" type="parTrans" cxnId="{9C51E8FC-8AE2-42AA-B920-DE05FA637EC1}">
      <dgm:prSet/>
      <dgm:spPr/>
      <dgm:t>
        <a:bodyPr/>
        <a:lstStyle/>
        <a:p>
          <a:endParaRPr lang="ru-RU"/>
        </a:p>
      </dgm:t>
    </dgm:pt>
    <dgm:pt modelId="{615EB91B-C1E7-460B-A39F-9287A4596416}" type="sibTrans" cxnId="{9C51E8FC-8AE2-42AA-B920-DE05FA637EC1}">
      <dgm:prSet/>
      <dgm:spPr/>
      <dgm:t>
        <a:bodyPr/>
        <a:lstStyle/>
        <a:p>
          <a:endParaRPr lang="ru-RU"/>
        </a:p>
      </dgm:t>
    </dgm:pt>
    <dgm:pt modelId="{F6D83E58-3639-4B67-B4A0-CACA3DE17206}">
      <dgm:prSet phldrT="[Текст]" custT="1"/>
      <dgm:spPr/>
      <dgm:t>
        <a:bodyPr/>
        <a:lstStyle/>
        <a:p>
          <a:r>
            <a:rPr lang="ru-RU" sz="1000" b="1" i="1" dirty="0" smtClean="0">
              <a:solidFill>
                <a:schemeClr val="tx1"/>
              </a:solidFill>
            </a:rPr>
            <a:t>Исполнение бюджета в текущем году</a:t>
          </a:r>
          <a:endParaRPr lang="ru-RU" sz="1000" b="1" i="1" dirty="0">
            <a:solidFill>
              <a:schemeClr val="tx1"/>
            </a:solidFill>
          </a:endParaRPr>
        </a:p>
      </dgm:t>
    </dgm:pt>
    <dgm:pt modelId="{85DB662C-8B79-4357-8D7F-FF697CBB9B40}" type="parTrans" cxnId="{C45A9FA6-9C5C-46B1-9DF5-060DFABD57AD}">
      <dgm:prSet/>
      <dgm:spPr/>
      <dgm:t>
        <a:bodyPr/>
        <a:lstStyle/>
        <a:p>
          <a:endParaRPr lang="ru-RU"/>
        </a:p>
      </dgm:t>
    </dgm:pt>
    <dgm:pt modelId="{AE18BC5A-73C3-436F-AB0B-B2EAB57FCC6D}" type="sibTrans" cxnId="{C45A9FA6-9C5C-46B1-9DF5-060DFABD57AD}">
      <dgm:prSet/>
      <dgm:spPr/>
      <dgm:t>
        <a:bodyPr/>
        <a:lstStyle/>
        <a:p>
          <a:endParaRPr lang="ru-RU"/>
        </a:p>
      </dgm:t>
    </dgm:pt>
    <dgm:pt modelId="{A15F61BC-E025-44CE-9D3F-E190CA4A6E4C}">
      <dgm:prSet phldrT="[Текст]" custT="1"/>
      <dgm:spPr/>
      <dgm:t>
        <a:bodyPr/>
        <a:lstStyle/>
        <a:p>
          <a:r>
            <a:rPr lang="ru-RU" sz="1000" b="1" i="1" dirty="0" smtClean="0">
              <a:solidFill>
                <a:schemeClr val="tx1"/>
              </a:solidFill>
            </a:rPr>
            <a:t>Формирование отчета об исполнении бюджета предыдущего года</a:t>
          </a:r>
          <a:endParaRPr lang="ru-RU" sz="1000" b="1" i="1" dirty="0">
            <a:solidFill>
              <a:schemeClr val="tx1"/>
            </a:solidFill>
          </a:endParaRPr>
        </a:p>
      </dgm:t>
    </dgm:pt>
    <dgm:pt modelId="{82578D79-1438-47BC-BD0B-E52F642A7105}" type="parTrans" cxnId="{0EAD1C2A-5B1D-4041-9C3E-7CDD202A76F3}">
      <dgm:prSet/>
      <dgm:spPr/>
      <dgm:t>
        <a:bodyPr/>
        <a:lstStyle/>
        <a:p>
          <a:endParaRPr lang="ru-RU"/>
        </a:p>
      </dgm:t>
    </dgm:pt>
    <dgm:pt modelId="{F95F8F57-92C2-45BA-99B0-839D55DFBB43}" type="sibTrans" cxnId="{0EAD1C2A-5B1D-4041-9C3E-7CDD202A76F3}">
      <dgm:prSet/>
      <dgm:spPr/>
      <dgm:t>
        <a:bodyPr/>
        <a:lstStyle/>
        <a:p>
          <a:endParaRPr lang="ru-RU"/>
        </a:p>
      </dgm:t>
    </dgm:pt>
    <dgm:pt modelId="{425A981A-DC41-43B7-9B14-8FC57C182D3D}">
      <dgm:prSet phldrT="[Текст]" custT="1"/>
      <dgm:spPr/>
      <dgm:t>
        <a:bodyPr/>
        <a:lstStyle/>
        <a:p>
          <a:r>
            <a:rPr lang="ru-RU" sz="1000" b="1" i="1" dirty="0" smtClean="0">
              <a:solidFill>
                <a:schemeClr val="tx1"/>
              </a:solidFill>
            </a:rPr>
            <a:t>Утверждение отчета об исполнении бюджета</a:t>
          </a:r>
          <a:endParaRPr lang="ru-RU" sz="1000" b="1" i="1" dirty="0">
            <a:solidFill>
              <a:schemeClr val="tx1"/>
            </a:solidFill>
          </a:endParaRPr>
        </a:p>
      </dgm:t>
    </dgm:pt>
    <dgm:pt modelId="{A3D2B988-FD57-4CF4-A8B6-C73C7FD83C8F}" type="parTrans" cxnId="{7E1978BD-0460-47C7-98D6-D47070A853FF}">
      <dgm:prSet/>
      <dgm:spPr/>
      <dgm:t>
        <a:bodyPr/>
        <a:lstStyle/>
        <a:p>
          <a:endParaRPr lang="ru-RU"/>
        </a:p>
      </dgm:t>
    </dgm:pt>
    <dgm:pt modelId="{68B20E97-2E4D-4030-AF44-FA085D068078}" type="sibTrans" cxnId="{7E1978BD-0460-47C7-98D6-D47070A853FF}">
      <dgm:prSet/>
      <dgm:spPr/>
      <dgm:t>
        <a:bodyPr/>
        <a:lstStyle/>
        <a:p>
          <a:endParaRPr lang="ru-RU"/>
        </a:p>
      </dgm:t>
    </dgm:pt>
    <dgm:pt modelId="{329BD35E-65B3-4D94-849B-1D1673637FCF}">
      <dgm:prSet phldrT="[Текст]" custT="1"/>
      <dgm:spPr/>
      <dgm:t>
        <a:bodyPr/>
        <a:lstStyle/>
        <a:p>
          <a:r>
            <a:rPr lang="ru-RU" sz="1000" b="1" i="1" dirty="0" smtClean="0">
              <a:solidFill>
                <a:schemeClr val="tx1"/>
              </a:solidFill>
            </a:rPr>
            <a:t>Публичные слушанья по отчету об исполнении бюджета предыдущего года</a:t>
          </a:r>
          <a:endParaRPr lang="ru-RU" sz="1000" b="1" i="1" dirty="0">
            <a:solidFill>
              <a:schemeClr val="tx1"/>
            </a:solidFill>
          </a:endParaRPr>
        </a:p>
      </dgm:t>
    </dgm:pt>
    <dgm:pt modelId="{6087350D-7321-49C9-9E1D-7F1746CEA10D}" type="parTrans" cxnId="{54FDA1C5-B672-4A96-97DB-239C4A5B1230}">
      <dgm:prSet/>
      <dgm:spPr/>
      <dgm:t>
        <a:bodyPr/>
        <a:lstStyle/>
        <a:p>
          <a:endParaRPr lang="ru-RU"/>
        </a:p>
      </dgm:t>
    </dgm:pt>
    <dgm:pt modelId="{342A488E-451E-404F-BDCA-16F233B659E5}" type="sibTrans" cxnId="{54FDA1C5-B672-4A96-97DB-239C4A5B1230}">
      <dgm:prSet/>
      <dgm:spPr/>
      <dgm:t>
        <a:bodyPr/>
        <a:lstStyle/>
        <a:p>
          <a:endParaRPr lang="ru-RU"/>
        </a:p>
      </dgm:t>
    </dgm:pt>
    <dgm:pt modelId="{567F07A1-89FA-4BD1-90E0-B90DC51ED0C3}">
      <dgm:prSet phldrT="[Текст]" custT="1"/>
      <dgm:spPr/>
      <dgm:t>
        <a:bodyPr/>
        <a:lstStyle/>
        <a:p>
          <a:pPr algn="ctr"/>
          <a:r>
            <a:rPr lang="ru-RU" sz="1000" b="1" i="1" dirty="0" smtClean="0">
              <a:solidFill>
                <a:schemeClr val="tx1"/>
              </a:solidFill>
            </a:rPr>
            <a:t>Публичные слушания по проекту бюджета очередного года</a:t>
          </a:r>
          <a:endParaRPr lang="ru-RU" sz="1000" b="1" i="1" dirty="0">
            <a:solidFill>
              <a:schemeClr val="tx1"/>
            </a:solidFill>
          </a:endParaRPr>
        </a:p>
      </dgm:t>
    </dgm:pt>
    <dgm:pt modelId="{5FC6C1DF-54DF-4E01-A78F-13EAF789558C}" type="parTrans" cxnId="{4B08AD00-8D2D-42DF-963A-BDFF41211CEA}">
      <dgm:prSet/>
      <dgm:spPr/>
      <dgm:t>
        <a:bodyPr/>
        <a:lstStyle/>
        <a:p>
          <a:endParaRPr lang="ru-RU"/>
        </a:p>
      </dgm:t>
    </dgm:pt>
    <dgm:pt modelId="{BD3455F4-1584-4ACA-A3D7-64D45C255D62}" type="sibTrans" cxnId="{4B08AD00-8D2D-42DF-963A-BDFF41211CEA}">
      <dgm:prSet/>
      <dgm:spPr/>
      <dgm:t>
        <a:bodyPr/>
        <a:lstStyle/>
        <a:p>
          <a:endParaRPr lang="ru-RU"/>
        </a:p>
      </dgm:t>
    </dgm:pt>
    <dgm:pt modelId="{FBC8949E-789C-46C5-8E0B-70FD077967F9}">
      <dgm:prSet phldrT="[Текст]" custT="1"/>
      <dgm:spPr/>
      <dgm:t>
        <a:bodyPr/>
        <a:lstStyle/>
        <a:p>
          <a:r>
            <a:rPr lang="ru-RU" sz="1000" b="1" i="1" dirty="0" smtClean="0">
              <a:solidFill>
                <a:schemeClr val="tx1"/>
              </a:solidFill>
            </a:rPr>
            <a:t>Рассмотрение проекта  очередного года                            (1 ноября- декабрь)</a:t>
          </a:r>
          <a:endParaRPr lang="ru-RU" sz="1000" b="1" i="1" dirty="0">
            <a:solidFill>
              <a:schemeClr val="tx1"/>
            </a:solidFill>
          </a:endParaRPr>
        </a:p>
      </dgm:t>
    </dgm:pt>
    <dgm:pt modelId="{993EFC6C-29DD-4C1B-AA2C-D27D3240B529}" type="parTrans" cxnId="{C84A2C9F-EF59-49B7-84A4-2CBB2FD2E211}">
      <dgm:prSet/>
      <dgm:spPr/>
      <dgm:t>
        <a:bodyPr/>
        <a:lstStyle/>
        <a:p>
          <a:endParaRPr lang="ru-RU"/>
        </a:p>
      </dgm:t>
    </dgm:pt>
    <dgm:pt modelId="{7675B9AC-FE8D-4E80-90F2-7C3B968A2328}" type="sibTrans" cxnId="{C84A2C9F-EF59-49B7-84A4-2CBB2FD2E211}">
      <dgm:prSet/>
      <dgm:spPr/>
      <dgm:t>
        <a:bodyPr/>
        <a:lstStyle/>
        <a:p>
          <a:endParaRPr lang="ru-RU"/>
        </a:p>
      </dgm:t>
    </dgm:pt>
    <dgm:pt modelId="{72DF7C60-5E44-4B18-A2C2-6EFDE869DC39}" type="pres">
      <dgm:prSet presAssocID="{36E8259F-AB1D-410C-B156-FD3AD9F24A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FAA6CE-9F6B-458E-8FDA-582229477BBE}" type="pres">
      <dgm:prSet presAssocID="{0036CA1B-6D35-440F-A593-CAEF70FBE3D0}" presName="node" presStyleLbl="node1" presStyleIdx="0" presStyleCnt="8" custScaleX="164293" custScaleY="114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289AD-CE49-4910-8227-C1C6D930CCBF}" type="pres">
      <dgm:prSet presAssocID="{0036CA1B-6D35-440F-A593-CAEF70FBE3D0}" presName="spNode" presStyleCnt="0"/>
      <dgm:spPr/>
    </dgm:pt>
    <dgm:pt modelId="{70A0E031-7EE8-40DC-B967-34CEC28D922E}" type="pres">
      <dgm:prSet presAssocID="{C40805B9-94F8-4DAB-BB74-24C57A9E65BE}" presName="sibTrans" presStyleLbl="sibTrans1D1" presStyleIdx="0" presStyleCnt="8"/>
      <dgm:spPr/>
      <dgm:t>
        <a:bodyPr/>
        <a:lstStyle/>
        <a:p>
          <a:endParaRPr lang="ru-RU"/>
        </a:p>
      </dgm:t>
    </dgm:pt>
    <dgm:pt modelId="{06D1CF92-8888-4E0A-BEA4-8813B2FA25D8}" type="pres">
      <dgm:prSet presAssocID="{567F07A1-89FA-4BD1-90E0-B90DC51ED0C3}" presName="node" presStyleLbl="node1" presStyleIdx="1" presStyleCnt="8" custScaleX="168447" custScaleY="113296" custRadScaleRad="100452" custRadScaleInc="42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D8029-E329-49B1-800F-61F2BBC4642C}" type="pres">
      <dgm:prSet presAssocID="{567F07A1-89FA-4BD1-90E0-B90DC51ED0C3}" presName="spNode" presStyleCnt="0"/>
      <dgm:spPr/>
    </dgm:pt>
    <dgm:pt modelId="{B2CBE851-BC82-4777-8780-7DE2CFA06A2C}" type="pres">
      <dgm:prSet presAssocID="{BD3455F4-1584-4ACA-A3D7-64D45C255D62}" presName="sibTrans" presStyleLbl="sibTrans1D1" presStyleIdx="1" presStyleCnt="8"/>
      <dgm:spPr/>
      <dgm:t>
        <a:bodyPr/>
        <a:lstStyle/>
        <a:p>
          <a:endParaRPr lang="ru-RU"/>
        </a:p>
      </dgm:t>
    </dgm:pt>
    <dgm:pt modelId="{1C336274-643F-4204-95E0-D84CB2A31288}" type="pres">
      <dgm:prSet presAssocID="{FBC8949E-789C-46C5-8E0B-70FD077967F9}" presName="node" presStyleLbl="node1" presStyleIdx="2" presStyleCnt="8" custScaleX="170149" custScaleY="13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A217C-87D3-4E2B-A9C8-9DF9261A9C06}" type="pres">
      <dgm:prSet presAssocID="{FBC8949E-789C-46C5-8E0B-70FD077967F9}" presName="spNode" presStyleCnt="0"/>
      <dgm:spPr/>
    </dgm:pt>
    <dgm:pt modelId="{E8DAFB28-16B3-40B2-92F6-2505BBFBB541}" type="pres">
      <dgm:prSet presAssocID="{7675B9AC-FE8D-4E80-90F2-7C3B968A2328}" presName="sibTrans" presStyleLbl="sibTrans1D1" presStyleIdx="2" presStyleCnt="8"/>
      <dgm:spPr/>
      <dgm:t>
        <a:bodyPr/>
        <a:lstStyle/>
        <a:p>
          <a:endParaRPr lang="ru-RU"/>
        </a:p>
      </dgm:t>
    </dgm:pt>
    <dgm:pt modelId="{DFCBEE8B-6EE8-48CC-86F8-8C316D5DB3A4}" type="pres">
      <dgm:prSet presAssocID="{32FBD9D9-B9BA-4C0A-953C-64D58B634E87}" presName="node" presStyleLbl="node1" presStyleIdx="3" presStyleCnt="8" custScaleX="153301" custScaleY="114818" custRadScaleRad="104210" custRadScaleInc="-36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A9166-89F4-40D0-BDB2-146250738BE3}" type="pres">
      <dgm:prSet presAssocID="{32FBD9D9-B9BA-4C0A-953C-64D58B634E87}" presName="spNode" presStyleCnt="0"/>
      <dgm:spPr/>
    </dgm:pt>
    <dgm:pt modelId="{FD2FAC70-240E-4050-8289-E4AD1CEDA432}" type="pres">
      <dgm:prSet presAssocID="{615EB91B-C1E7-460B-A39F-9287A4596416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A64EFE-7031-4E95-BABF-9F464A663833}" type="pres">
      <dgm:prSet presAssocID="{F6D83E58-3639-4B67-B4A0-CACA3DE17206}" presName="node" presStyleLbl="node1" presStyleIdx="4" presStyleCnt="8" custScaleX="125620" custScaleY="114172" custRadScaleRad="92537" custRadScaleInc="-8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C58F6-1FD6-4991-AB0E-2175F1FCA9F4}" type="pres">
      <dgm:prSet presAssocID="{F6D83E58-3639-4B67-B4A0-CACA3DE17206}" presName="spNode" presStyleCnt="0"/>
      <dgm:spPr/>
    </dgm:pt>
    <dgm:pt modelId="{0BC23045-0AA7-43A3-8BDC-2CFBD9438DB5}" type="pres">
      <dgm:prSet presAssocID="{AE18BC5A-73C3-436F-AB0B-B2EAB57FCC6D}" presName="sibTrans" presStyleLbl="sibTrans1D1" presStyleIdx="4" presStyleCnt="8"/>
      <dgm:spPr/>
      <dgm:t>
        <a:bodyPr/>
        <a:lstStyle/>
        <a:p>
          <a:endParaRPr lang="ru-RU"/>
        </a:p>
      </dgm:t>
    </dgm:pt>
    <dgm:pt modelId="{172B682E-DDE4-4E20-8E81-363A0A4D5645}" type="pres">
      <dgm:prSet presAssocID="{A15F61BC-E025-44CE-9D3F-E190CA4A6E4C}" presName="node" presStyleLbl="node1" presStyleIdx="5" presStyleCnt="8" custScaleX="177388" custScaleY="111499" custRadScaleRad="100661" custRadScaleInc="23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A2B1B-9792-4F1C-A3B7-99EA21977C80}" type="pres">
      <dgm:prSet presAssocID="{A15F61BC-E025-44CE-9D3F-E190CA4A6E4C}" presName="spNode" presStyleCnt="0"/>
      <dgm:spPr/>
    </dgm:pt>
    <dgm:pt modelId="{28F02727-8DCD-4884-A934-6F7F506E97E3}" type="pres">
      <dgm:prSet presAssocID="{F95F8F57-92C2-45BA-99B0-839D55DFBB43}" presName="sibTrans" presStyleLbl="sibTrans1D1" presStyleIdx="5" presStyleCnt="8"/>
      <dgm:spPr/>
      <dgm:t>
        <a:bodyPr/>
        <a:lstStyle/>
        <a:p>
          <a:endParaRPr lang="ru-RU"/>
        </a:p>
      </dgm:t>
    </dgm:pt>
    <dgm:pt modelId="{CA02CDE5-873F-4BC7-B006-0E438B48F395}" type="pres">
      <dgm:prSet presAssocID="{329BD35E-65B3-4D94-849B-1D1673637FCF}" presName="node" presStyleLbl="node1" presStyleIdx="6" presStyleCnt="8" custScaleX="171353" custScaleY="136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2B3D4-D9BF-45AF-A0FC-361733D19DAE}" type="pres">
      <dgm:prSet presAssocID="{329BD35E-65B3-4D94-849B-1D1673637FCF}" presName="spNode" presStyleCnt="0"/>
      <dgm:spPr/>
    </dgm:pt>
    <dgm:pt modelId="{98161EAF-9458-4C75-94F7-6DC5F47A8158}" type="pres">
      <dgm:prSet presAssocID="{342A488E-451E-404F-BDCA-16F233B659E5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E739299-633E-40FD-B595-01FD179E7086}" type="pres">
      <dgm:prSet presAssocID="{425A981A-DC41-43B7-9B14-8FC57C182D3D}" presName="node" presStyleLbl="node1" presStyleIdx="7" presStyleCnt="8" custScaleX="163347" custScaleY="113296" custRadScaleRad="105478" custRadScaleInc="-56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1A6DB-1D5E-47B1-9144-50E0BC191132}" type="pres">
      <dgm:prSet presAssocID="{425A981A-DC41-43B7-9B14-8FC57C182D3D}" presName="spNode" presStyleCnt="0"/>
      <dgm:spPr/>
    </dgm:pt>
    <dgm:pt modelId="{367142AF-B6D6-42C9-ADA2-32725D52473D}" type="pres">
      <dgm:prSet presAssocID="{68B20E97-2E4D-4030-AF44-FA085D068078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46CC0DA7-714D-4450-B287-A1140CF01A03}" type="presOf" srcId="{FBC8949E-789C-46C5-8E0B-70FD077967F9}" destId="{1C336274-643F-4204-95E0-D84CB2A31288}" srcOrd="0" destOrd="0" presId="urn:microsoft.com/office/officeart/2005/8/layout/cycle5"/>
    <dgm:cxn modelId="{E49B234B-5C26-427A-A6C6-6E158246A462}" type="presOf" srcId="{F95F8F57-92C2-45BA-99B0-839D55DFBB43}" destId="{28F02727-8DCD-4884-A934-6F7F506E97E3}" srcOrd="0" destOrd="0" presId="urn:microsoft.com/office/officeart/2005/8/layout/cycle5"/>
    <dgm:cxn modelId="{0EAD1C2A-5B1D-4041-9C3E-7CDD202A76F3}" srcId="{36E8259F-AB1D-410C-B156-FD3AD9F24A92}" destId="{A15F61BC-E025-44CE-9D3F-E190CA4A6E4C}" srcOrd="5" destOrd="0" parTransId="{82578D79-1438-47BC-BD0B-E52F642A7105}" sibTransId="{F95F8F57-92C2-45BA-99B0-839D55DFBB43}"/>
    <dgm:cxn modelId="{7863DD9F-2EF9-468C-BA91-29DB9938A248}" type="presOf" srcId="{C40805B9-94F8-4DAB-BB74-24C57A9E65BE}" destId="{70A0E031-7EE8-40DC-B967-34CEC28D922E}" srcOrd="0" destOrd="0" presId="urn:microsoft.com/office/officeart/2005/8/layout/cycle5"/>
    <dgm:cxn modelId="{7E1978BD-0460-47C7-98D6-D47070A853FF}" srcId="{36E8259F-AB1D-410C-B156-FD3AD9F24A92}" destId="{425A981A-DC41-43B7-9B14-8FC57C182D3D}" srcOrd="7" destOrd="0" parTransId="{A3D2B988-FD57-4CF4-A8B6-C73C7FD83C8F}" sibTransId="{68B20E97-2E4D-4030-AF44-FA085D068078}"/>
    <dgm:cxn modelId="{46A4BE99-0D27-4AAD-810B-D3410BEFABE0}" type="presOf" srcId="{329BD35E-65B3-4D94-849B-1D1673637FCF}" destId="{CA02CDE5-873F-4BC7-B006-0E438B48F395}" srcOrd="0" destOrd="0" presId="urn:microsoft.com/office/officeart/2005/8/layout/cycle5"/>
    <dgm:cxn modelId="{825758E2-AB83-4730-B9E8-B35D4E09A176}" type="presOf" srcId="{F6D83E58-3639-4B67-B4A0-CACA3DE17206}" destId="{DFA64EFE-7031-4E95-BABF-9F464A663833}" srcOrd="0" destOrd="0" presId="urn:microsoft.com/office/officeart/2005/8/layout/cycle5"/>
    <dgm:cxn modelId="{4E65D637-57E5-49D2-971E-A0C70FEC0B7C}" type="presOf" srcId="{7675B9AC-FE8D-4E80-90F2-7C3B968A2328}" destId="{E8DAFB28-16B3-40B2-92F6-2505BBFBB541}" srcOrd="0" destOrd="0" presId="urn:microsoft.com/office/officeart/2005/8/layout/cycle5"/>
    <dgm:cxn modelId="{4B08AD00-8D2D-42DF-963A-BDFF41211CEA}" srcId="{36E8259F-AB1D-410C-B156-FD3AD9F24A92}" destId="{567F07A1-89FA-4BD1-90E0-B90DC51ED0C3}" srcOrd="1" destOrd="0" parTransId="{5FC6C1DF-54DF-4E01-A78F-13EAF789558C}" sibTransId="{BD3455F4-1584-4ACA-A3D7-64D45C255D62}"/>
    <dgm:cxn modelId="{E3C11287-BD6C-4B72-8FEC-7D4344B58E84}" type="presOf" srcId="{68B20E97-2E4D-4030-AF44-FA085D068078}" destId="{367142AF-B6D6-42C9-ADA2-32725D52473D}" srcOrd="0" destOrd="0" presId="urn:microsoft.com/office/officeart/2005/8/layout/cycle5"/>
    <dgm:cxn modelId="{C84A2C9F-EF59-49B7-84A4-2CBB2FD2E211}" srcId="{36E8259F-AB1D-410C-B156-FD3AD9F24A92}" destId="{FBC8949E-789C-46C5-8E0B-70FD077967F9}" srcOrd="2" destOrd="0" parTransId="{993EFC6C-29DD-4C1B-AA2C-D27D3240B529}" sibTransId="{7675B9AC-FE8D-4E80-90F2-7C3B968A2328}"/>
    <dgm:cxn modelId="{CE4D3B9C-2068-48F3-A492-6BCFB0479D1E}" type="presOf" srcId="{AE18BC5A-73C3-436F-AB0B-B2EAB57FCC6D}" destId="{0BC23045-0AA7-43A3-8BDC-2CFBD9438DB5}" srcOrd="0" destOrd="0" presId="urn:microsoft.com/office/officeart/2005/8/layout/cycle5"/>
    <dgm:cxn modelId="{80B1BAC8-16D2-49E8-B930-65B193E00C4A}" type="presOf" srcId="{425A981A-DC41-43B7-9B14-8FC57C182D3D}" destId="{BE739299-633E-40FD-B595-01FD179E7086}" srcOrd="0" destOrd="0" presId="urn:microsoft.com/office/officeart/2005/8/layout/cycle5"/>
    <dgm:cxn modelId="{C45A9FA6-9C5C-46B1-9DF5-060DFABD57AD}" srcId="{36E8259F-AB1D-410C-B156-FD3AD9F24A92}" destId="{F6D83E58-3639-4B67-B4A0-CACA3DE17206}" srcOrd="4" destOrd="0" parTransId="{85DB662C-8B79-4357-8D7F-FF697CBB9B40}" sibTransId="{AE18BC5A-73C3-436F-AB0B-B2EAB57FCC6D}"/>
    <dgm:cxn modelId="{33DE96BE-45E2-47C0-B6FF-1BEAF337495B}" type="presOf" srcId="{A15F61BC-E025-44CE-9D3F-E190CA4A6E4C}" destId="{172B682E-DDE4-4E20-8E81-363A0A4D5645}" srcOrd="0" destOrd="0" presId="urn:microsoft.com/office/officeart/2005/8/layout/cycle5"/>
    <dgm:cxn modelId="{54FDA1C5-B672-4A96-97DB-239C4A5B1230}" srcId="{36E8259F-AB1D-410C-B156-FD3AD9F24A92}" destId="{329BD35E-65B3-4D94-849B-1D1673637FCF}" srcOrd="6" destOrd="0" parTransId="{6087350D-7321-49C9-9E1D-7F1746CEA10D}" sibTransId="{342A488E-451E-404F-BDCA-16F233B659E5}"/>
    <dgm:cxn modelId="{9BBE5C5A-1FE1-48C3-8F61-6C54C51DA248}" type="presOf" srcId="{BD3455F4-1584-4ACA-A3D7-64D45C255D62}" destId="{B2CBE851-BC82-4777-8780-7DE2CFA06A2C}" srcOrd="0" destOrd="0" presId="urn:microsoft.com/office/officeart/2005/8/layout/cycle5"/>
    <dgm:cxn modelId="{3A8E6F04-ED5D-4B0A-BFF2-4D29816932E5}" type="presOf" srcId="{615EB91B-C1E7-460B-A39F-9287A4596416}" destId="{FD2FAC70-240E-4050-8289-E4AD1CEDA432}" srcOrd="0" destOrd="0" presId="urn:microsoft.com/office/officeart/2005/8/layout/cycle5"/>
    <dgm:cxn modelId="{26FE5E4C-6A5E-4630-9D19-5B84E6751F08}" type="presOf" srcId="{567F07A1-89FA-4BD1-90E0-B90DC51ED0C3}" destId="{06D1CF92-8888-4E0A-BEA4-8813B2FA25D8}" srcOrd="0" destOrd="0" presId="urn:microsoft.com/office/officeart/2005/8/layout/cycle5"/>
    <dgm:cxn modelId="{9BD83FCD-9AD3-4623-807D-54D515847379}" type="presOf" srcId="{32FBD9D9-B9BA-4C0A-953C-64D58B634E87}" destId="{DFCBEE8B-6EE8-48CC-86F8-8C316D5DB3A4}" srcOrd="0" destOrd="0" presId="urn:microsoft.com/office/officeart/2005/8/layout/cycle5"/>
    <dgm:cxn modelId="{AB2B0704-FF16-4DCC-9E63-504C332E4681}" srcId="{36E8259F-AB1D-410C-B156-FD3AD9F24A92}" destId="{0036CA1B-6D35-440F-A593-CAEF70FBE3D0}" srcOrd="0" destOrd="0" parTransId="{E5A8F9AE-8E9C-475C-90D6-88EDA4421016}" sibTransId="{C40805B9-94F8-4DAB-BB74-24C57A9E65BE}"/>
    <dgm:cxn modelId="{A12877FD-B185-4779-B76B-FDF105C54D4D}" type="presOf" srcId="{342A488E-451E-404F-BDCA-16F233B659E5}" destId="{98161EAF-9458-4C75-94F7-6DC5F47A8158}" srcOrd="0" destOrd="0" presId="urn:microsoft.com/office/officeart/2005/8/layout/cycle5"/>
    <dgm:cxn modelId="{3EF6319B-A6A6-4438-AB07-F0BA14BCBB4B}" type="presOf" srcId="{36E8259F-AB1D-410C-B156-FD3AD9F24A92}" destId="{72DF7C60-5E44-4B18-A2C2-6EFDE869DC39}" srcOrd="0" destOrd="0" presId="urn:microsoft.com/office/officeart/2005/8/layout/cycle5"/>
    <dgm:cxn modelId="{9C51E8FC-8AE2-42AA-B920-DE05FA637EC1}" srcId="{36E8259F-AB1D-410C-B156-FD3AD9F24A92}" destId="{32FBD9D9-B9BA-4C0A-953C-64D58B634E87}" srcOrd="3" destOrd="0" parTransId="{6BE6F33B-A056-40ED-BA06-A429F649BC2B}" sibTransId="{615EB91B-C1E7-460B-A39F-9287A4596416}"/>
    <dgm:cxn modelId="{FD1268FD-112F-4BFD-8208-DFF185AACC0F}" type="presOf" srcId="{0036CA1B-6D35-440F-A593-CAEF70FBE3D0}" destId="{61FAA6CE-9F6B-458E-8FDA-582229477BBE}" srcOrd="0" destOrd="0" presId="urn:microsoft.com/office/officeart/2005/8/layout/cycle5"/>
    <dgm:cxn modelId="{22DFB58B-5DA9-4A8E-90F4-6104D8A798E3}" type="presParOf" srcId="{72DF7C60-5E44-4B18-A2C2-6EFDE869DC39}" destId="{61FAA6CE-9F6B-458E-8FDA-582229477BBE}" srcOrd="0" destOrd="0" presId="urn:microsoft.com/office/officeart/2005/8/layout/cycle5"/>
    <dgm:cxn modelId="{FCBE04AD-CE16-4FF3-AC4F-3563605610A6}" type="presParOf" srcId="{72DF7C60-5E44-4B18-A2C2-6EFDE869DC39}" destId="{CF1289AD-CE49-4910-8227-C1C6D930CCBF}" srcOrd="1" destOrd="0" presId="urn:microsoft.com/office/officeart/2005/8/layout/cycle5"/>
    <dgm:cxn modelId="{3352C8BF-604F-428D-80AC-99172BB47CA9}" type="presParOf" srcId="{72DF7C60-5E44-4B18-A2C2-6EFDE869DC39}" destId="{70A0E031-7EE8-40DC-B967-34CEC28D922E}" srcOrd="2" destOrd="0" presId="urn:microsoft.com/office/officeart/2005/8/layout/cycle5"/>
    <dgm:cxn modelId="{41EC7CC7-0144-453B-9CCE-512EA30E9282}" type="presParOf" srcId="{72DF7C60-5E44-4B18-A2C2-6EFDE869DC39}" destId="{06D1CF92-8888-4E0A-BEA4-8813B2FA25D8}" srcOrd="3" destOrd="0" presId="urn:microsoft.com/office/officeart/2005/8/layout/cycle5"/>
    <dgm:cxn modelId="{DA1C581D-1D25-4B60-BB43-3672D58EA03D}" type="presParOf" srcId="{72DF7C60-5E44-4B18-A2C2-6EFDE869DC39}" destId="{954D8029-E329-49B1-800F-61F2BBC4642C}" srcOrd="4" destOrd="0" presId="urn:microsoft.com/office/officeart/2005/8/layout/cycle5"/>
    <dgm:cxn modelId="{0F2F5873-E956-4701-9352-5FB1A53EA78D}" type="presParOf" srcId="{72DF7C60-5E44-4B18-A2C2-6EFDE869DC39}" destId="{B2CBE851-BC82-4777-8780-7DE2CFA06A2C}" srcOrd="5" destOrd="0" presId="urn:microsoft.com/office/officeart/2005/8/layout/cycle5"/>
    <dgm:cxn modelId="{439D8AA7-EA7B-46E0-B750-50E932A674BD}" type="presParOf" srcId="{72DF7C60-5E44-4B18-A2C2-6EFDE869DC39}" destId="{1C336274-643F-4204-95E0-D84CB2A31288}" srcOrd="6" destOrd="0" presId="urn:microsoft.com/office/officeart/2005/8/layout/cycle5"/>
    <dgm:cxn modelId="{CBDBBBE0-3E61-48EE-8AC4-D4A6F3D4E937}" type="presParOf" srcId="{72DF7C60-5E44-4B18-A2C2-6EFDE869DC39}" destId="{F97A217C-87D3-4E2B-A9C8-9DF9261A9C06}" srcOrd="7" destOrd="0" presId="urn:microsoft.com/office/officeart/2005/8/layout/cycle5"/>
    <dgm:cxn modelId="{96E2C179-1473-4506-BB46-2EB85CCF222E}" type="presParOf" srcId="{72DF7C60-5E44-4B18-A2C2-6EFDE869DC39}" destId="{E8DAFB28-16B3-40B2-92F6-2505BBFBB541}" srcOrd="8" destOrd="0" presId="urn:microsoft.com/office/officeart/2005/8/layout/cycle5"/>
    <dgm:cxn modelId="{928FEB42-8736-4523-8927-4959C72CE99F}" type="presParOf" srcId="{72DF7C60-5E44-4B18-A2C2-6EFDE869DC39}" destId="{DFCBEE8B-6EE8-48CC-86F8-8C316D5DB3A4}" srcOrd="9" destOrd="0" presId="urn:microsoft.com/office/officeart/2005/8/layout/cycle5"/>
    <dgm:cxn modelId="{67E3A8DD-E83A-4FDC-B8CB-82DB0D893843}" type="presParOf" srcId="{72DF7C60-5E44-4B18-A2C2-6EFDE869DC39}" destId="{0BEA9166-89F4-40D0-BDB2-146250738BE3}" srcOrd="10" destOrd="0" presId="urn:microsoft.com/office/officeart/2005/8/layout/cycle5"/>
    <dgm:cxn modelId="{0828CD37-5338-4F78-903D-8968CFCFBD91}" type="presParOf" srcId="{72DF7C60-5E44-4B18-A2C2-6EFDE869DC39}" destId="{FD2FAC70-240E-4050-8289-E4AD1CEDA432}" srcOrd="11" destOrd="0" presId="urn:microsoft.com/office/officeart/2005/8/layout/cycle5"/>
    <dgm:cxn modelId="{CA240918-E2DC-4562-9AE1-BC032DFD3627}" type="presParOf" srcId="{72DF7C60-5E44-4B18-A2C2-6EFDE869DC39}" destId="{DFA64EFE-7031-4E95-BABF-9F464A663833}" srcOrd="12" destOrd="0" presId="urn:microsoft.com/office/officeart/2005/8/layout/cycle5"/>
    <dgm:cxn modelId="{8DE1D747-73D3-4012-B094-DB4B0D165B90}" type="presParOf" srcId="{72DF7C60-5E44-4B18-A2C2-6EFDE869DC39}" destId="{D69C58F6-1FD6-4991-AB0E-2175F1FCA9F4}" srcOrd="13" destOrd="0" presId="urn:microsoft.com/office/officeart/2005/8/layout/cycle5"/>
    <dgm:cxn modelId="{A34D4EE5-3358-4CFB-A633-FAD9C9D683B6}" type="presParOf" srcId="{72DF7C60-5E44-4B18-A2C2-6EFDE869DC39}" destId="{0BC23045-0AA7-43A3-8BDC-2CFBD9438DB5}" srcOrd="14" destOrd="0" presId="urn:microsoft.com/office/officeart/2005/8/layout/cycle5"/>
    <dgm:cxn modelId="{421488F0-B3F5-4AE3-92F7-7B8A606C940F}" type="presParOf" srcId="{72DF7C60-5E44-4B18-A2C2-6EFDE869DC39}" destId="{172B682E-DDE4-4E20-8E81-363A0A4D5645}" srcOrd="15" destOrd="0" presId="urn:microsoft.com/office/officeart/2005/8/layout/cycle5"/>
    <dgm:cxn modelId="{BEB913BE-B444-4164-91FF-49B0163B3D9A}" type="presParOf" srcId="{72DF7C60-5E44-4B18-A2C2-6EFDE869DC39}" destId="{CA0A2B1B-9792-4F1C-A3B7-99EA21977C80}" srcOrd="16" destOrd="0" presId="urn:microsoft.com/office/officeart/2005/8/layout/cycle5"/>
    <dgm:cxn modelId="{19948E7D-9A3A-44E3-9504-92B209798F24}" type="presParOf" srcId="{72DF7C60-5E44-4B18-A2C2-6EFDE869DC39}" destId="{28F02727-8DCD-4884-A934-6F7F506E97E3}" srcOrd="17" destOrd="0" presId="urn:microsoft.com/office/officeart/2005/8/layout/cycle5"/>
    <dgm:cxn modelId="{81734116-E65C-4430-A3AD-D49C61C9F5C3}" type="presParOf" srcId="{72DF7C60-5E44-4B18-A2C2-6EFDE869DC39}" destId="{CA02CDE5-873F-4BC7-B006-0E438B48F395}" srcOrd="18" destOrd="0" presId="urn:microsoft.com/office/officeart/2005/8/layout/cycle5"/>
    <dgm:cxn modelId="{CEA7F105-AE0F-45A2-A2C0-177CF5127FAF}" type="presParOf" srcId="{72DF7C60-5E44-4B18-A2C2-6EFDE869DC39}" destId="{40A2B3D4-D9BF-45AF-A0FC-361733D19DAE}" srcOrd="19" destOrd="0" presId="urn:microsoft.com/office/officeart/2005/8/layout/cycle5"/>
    <dgm:cxn modelId="{D606D4D4-6D5F-497D-A80F-67DA5C58C929}" type="presParOf" srcId="{72DF7C60-5E44-4B18-A2C2-6EFDE869DC39}" destId="{98161EAF-9458-4C75-94F7-6DC5F47A8158}" srcOrd="20" destOrd="0" presId="urn:microsoft.com/office/officeart/2005/8/layout/cycle5"/>
    <dgm:cxn modelId="{613FD06C-1A24-4E21-8BB9-A42A8451BCD7}" type="presParOf" srcId="{72DF7C60-5E44-4B18-A2C2-6EFDE869DC39}" destId="{BE739299-633E-40FD-B595-01FD179E7086}" srcOrd="21" destOrd="0" presId="urn:microsoft.com/office/officeart/2005/8/layout/cycle5"/>
    <dgm:cxn modelId="{4BA08841-F280-4F87-A8C2-30AADDDF259C}" type="presParOf" srcId="{72DF7C60-5E44-4B18-A2C2-6EFDE869DC39}" destId="{D1E1A6DB-1D5E-47B1-9144-50E0BC191132}" srcOrd="22" destOrd="0" presId="urn:microsoft.com/office/officeart/2005/8/layout/cycle5"/>
    <dgm:cxn modelId="{4FED5E3B-B494-41C9-BE82-3ECC6087822C}" type="presParOf" srcId="{72DF7C60-5E44-4B18-A2C2-6EFDE869DC39}" destId="{367142AF-B6D6-42C9-ADA2-32725D52473D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41779-853F-4624-9DEB-BF6FD4F1BB5B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8E0DBB-7F58-4895-B574-17A3AA4E847B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Межбюджетные трансферты сельским поселениям – 7397,5</a:t>
          </a:r>
          <a:endParaRPr lang="ru-RU" sz="1100" dirty="0">
            <a:solidFill>
              <a:schemeClr val="tx1"/>
            </a:solidFill>
          </a:endParaRPr>
        </a:p>
      </dgm:t>
    </dgm:pt>
    <dgm:pt modelId="{D2BF832B-3877-4949-BEF7-9A7072E9FF0E}" type="parTrans" cxnId="{C82B5288-4757-4393-BD9A-5E13CFEBB734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ADB13C50-C17F-401E-BF22-08C0C7D322AD}" type="sibTrans" cxnId="{C82B5288-4757-4393-BD9A-5E13CFEBB734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1A5F4AC9-F184-44CA-BA51-872FB2D4E704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Дотации на выравнивание бюджетной обеспеченности поселений -6428,8</a:t>
          </a:r>
        </a:p>
        <a:p>
          <a:endParaRPr lang="ru-RU" sz="1200" dirty="0"/>
        </a:p>
      </dgm:t>
    </dgm:pt>
    <dgm:pt modelId="{F14CA4E7-6795-4AB9-A77B-08D8AD5E9583}" type="parTrans" cxnId="{221F9902-F904-4F72-940E-34C66C94669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0E031A26-B40F-49CB-9681-C7C27C1F3A13}" type="sibTrans" cxnId="{221F9902-F904-4F72-940E-34C66C94669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3C559E5E-19C0-4D42-BF83-69E0009C688D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Субвенции – 968,7</a:t>
          </a:r>
          <a:endParaRPr lang="ru-RU" sz="1100" dirty="0">
            <a:solidFill>
              <a:schemeClr val="tx1"/>
            </a:solidFill>
          </a:endParaRPr>
        </a:p>
      </dgm:t>
    </dgm:pt>
    <dgm:pt modelId="{0274A49B-99EC-4F0A-93D2-D7B47D24DB03}" type="parTrans" cxnId="{7123DBE0-42AD-4535-B6CB-994AC0A52D9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CF72FB76-763C-4BC8-9B41-B7263888C4BF}" type="sibTrans" cxnId="{7123DBE0-42AD-4535-B6CB-994AC0A52D9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5DDAE534-1D54-41A4-93C4-72E65438D7D5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Субвенция на осуществление государственных полномочий в сфере административных правонарушений – 158,7</a:t>
          </a:r>
          <a:endParaRPr lang="ru-RU" sz="1100" dirty="0">
            <a:solidFill>
              <a:schemeClr val="tx1"/>
            </a:solidFill>
          </a:endParaRPr>
        </a:p>
      </dgm:t>
    </dgm:pt>
    <dgm:pt modelId="{A4C345FB-05DE-48D0-B06D-F28FEF1CFBC6}" type="parTrans" cxnId="{61E7758F-0770-4AD3-9E92-89211A0EB87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759A70-8CB7-4F2A-B607-71D65D63A265}" type="sibTrans" cxnId="{61E7758F-0770-4AD3-9E92-89211A0EB87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847A33-92D5-427E-BDBF-692C261D696E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Субвенция на осуществление первичного воинского учета на территориях, где отсутствуют военные комиссариаты – 810,0</a:t>
          </a:r>
          <a:endParaRPr lang="ru-RU" sz="1100" dirty="0">
            <a:solidFill>
              <a:schemeClr val="tx1"/>
            </a:solidFill>
          </a:endParaRPr>
        </a:p>
      </dgm:t>
    </dgm:pt>
    <dgm:pt modelId="{EC401792-8260-4E31-B98A-7758169E698A}" type="parTrans" cxnId="{27B796A8-C6EF-444D-9829-40607373C3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36E4BBE-A14A-426B-AE55-C81C41C87962}" type="sibTrans" cxnId="{27B796A8-C6EF-444D-9829-40607373C3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FE3910F-09EA-4149-A57A-46D8D000BD41}" type="pres">
      <dgm:prSet presAssocID="{A7D41779-853F-4624-9DEB-BF6FD4F1BB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6F9C53-8D74-4258-BAC1-4BA86F298650}" type="pres">
      <dgm:prSet presAssocID="{188E0DBB-7F58-4895-B574-17A3AA4E847B}" presName="hierRoot1" presStyleCnt="0">
        <dgm:presLayoutVars>
          <dgm:hierBranch val="init"/>
        </dgm:presLayoutVars>
      </dgm:prSet>
      <dgm:spPr/>
    </dgm:pt>
    <dgm:pt modelId="{06B3B5EC-7185-4CAA-BC28-E0F0973EDA2C}" type="pres">
      <dgm:prSet presAssocID="{188E0DBB-7F58-4895-B574-17A3AA4E847B}" presName="rootComposite1" presStyleCnt="0"/>
      <dgm:spPr/>
    </dgm:pt>
    <dgm:pt modelId="{3F29A513-9858-45D2-A046-8D63A9B9CA19}" type="pres">
      <dgm:prSet presAssocID="{188E0DBB-7F58-4895-B574-17A3AA4E847B}" presName="rootText1" presStyleLbl="node0" presStyleIdx="0" presStyleCnt="2" custScaleX="135962" custScaleY="106269" custLinFactX="25112" custLinFactNeighborX="100000" custLinFactNeighborY="-92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6854DB-0CE2-4121-A319-C34DCA134897}" type="pres">
      <dgm:prSet presAssocID="{188E0DBB-7F58-4895-B574-17A3AA4E847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8334912-9ED8-438D-8F2B-369D3EBF5301}" type="pres">
      <dgm:prSet presAssocID="{188E0DBB-7F58-4895-B574-17A3AA4E847B}" presName="hierChild2" presStyleCnt="0"/>
      <dgm:spPr/>
    </dgm:pt>
    <dgm:pt modelId="{B9D24EEB-EF99-47B3-8383-D9034768A669}" type="pres">
      <dgm:prSet presAssocID="{F14CA4E7-6795-4AB9-A77B-08D8AD5E958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D426295-D6D2-400F-81F2-43FF2C9043F4}" type="pres">
      <dgm:prSet presAssocID="{1A5F4AC9-F184-44CA-BA51-872FB2D4E704}" presName="hierRoot2" presStyleCnt="0">
        <dgm:presLayoutVars>
          <dgm:hierBranch val="init"/>
        </dgm:presLayoutVars>
      </dgm:prSet>
      <dgm:spPr/>
    </dgm:pt>
    <dgm:pt modelId="{D4842EF5-B107-465A-96C5-B8612BF20040}" type="pres">
      <dgm:prSet presAssocID="{1A5F4AC9-F184-44CA-BA51-872FB2D4E704}" presName="rootComposite" presStyleCnt="0"/>
      <dgm:spPr/>
    </dgm:pt>
    <dgm:pt modelId="{33454F28-5181-4198-A0E1-ECF2BDB84D18}" type="pres">
      <dgm:prSet presAssocID="{1A5F4AC9-F184-44CA-BA51-872FB2D4E704}" presName="rootText" presStyleLbl="node2" presStyleIdx="0" presStyleCnt="3" custScaleX="117179" custScaleY="141580" custLinFactNeighborX="9403" custLinFactNeighborY="-83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96301F-3CA2-4DCC-806D-69B08A17F3DA}" type="pres">
      <dgm:prSet presAssocID="{1A5F4AC9-F184-44CA-BA51-872FB2D4E704}" presName="rootConnector" presStyleLbl="node2" presStyleIdx="0" presStyleCnt="3"/>
      <dgm:spPr/>
      <dgm:t>
        <a:bodyPr/>
        <a:lstStyle/>
        <a:p>
          <a:endParaRPr lang="ru-RU"/>
        </a:p>
      </dgm:t>
    </dgm:pt>
    <dgm:pt modelId="{2A6C005E-BEED-467D-B46F-644E1A4FEDAD}" type="pres">
      <dgm:prSet presAssocID="{1A5F4AC9-F184-44CA-BA51-872FB2D4E704}" presName="hierChild4" presStyleCnt="0"/>
      <dgm:spPr/>
    </dgm:pt>
    <dgm:pt modelId="{8705CEAE-7993-44BD-AE4B-7D174ADE7AA2}" type="pres">
      <dgm:prSet presAssocID="{1A5F4AC9-F184-44CA-BA51-872FB2D4E704}" presName="hierChild5" presStyleCnt="0"/>
      <dgm:spPr/>
    </dgm:pt>
    <dgm:pt modelId="{2F65ED48-C768-41BC-99BA-F75E12B12F05}" type="pres">
      <dgm:prSet presAssocID="{188E0DBB-7F58-4895-B574-17A3AA4E847B}" presName="hierChild3" presStyleCnt="0"/>
      <dgm:spPr/>
    </dgm:pt>
    <dgm:pt modelId="{BDE397E5-6425-46F7-A741-D194EFB5514E}" type="pres">
      <dgm:prSet presAssocID="{3C559E5E-19C0-4D42-BF83-69E0009C688D}" presName="hierRoot1" presStyleCnt="0">
        <dgm:presLayoutVars>
          <dgm:hierBranch val="init"/>
        </dgm:presLayoutVars>
      </dgm:prSet>
      <dgm:spPr/>
    </dgm:pt>
    <dgm:pt modelId="{89567361-9100-481E-A5F0-D1C8D982B31A}" type="pres">
      <dgm:prSet presAssocID="{3C559E5E-19C0-4D42-BF83-69E0009C688D}" presName="rootComposite1" presStyleCnt="0"/>
      <dgm:spPr/>
    </dgm:pt>
    <dgm:pt modelId="{C293C32F-EC44-4903-A6EE-2EF9239848DC}" type="pres">
      <dgm:prSet presAssocID="{3C559E5E-19C0-4D42-BF83-69E0009C688D}" presName="rootText1" presStyleLbl="node0" presStyleIdx="1" presStyleCnt="2" custScaleX="125396" custScaleY="140946" custLinFactNeighborX="4094" custLinFactNeighborY="651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52761A-1780-4615-A9C2-7B2FA21A046A}" type="pres">
      <dgm:prSet presAssocID="{3C559E5E-19C0-4D42-BF83-69E0009C68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567F879-A695-4343-91D4-190B7D44669C}" type="pres">
      <dgm:prSet presAssocID="{3C559E5E-19C0-4D42-BF83-69E0009C688D}" presName="hierChild2" presStyleCnt="0"/>
      <dgm:spPr/>
    </dgm:pt>
    <dgm:pt modelId="{64A41BCA-3957-4A9F-97C7-85ED4E254910}" type="pres">
      <dgm:prSet presAssocID="{A4C345FB-05DE-48D0-B06D-F28FEF1CFBC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A3F3853-D5D5-4CF3-95C2-3AC824BE9543}" type="pres">
      <dgm:prSet presAssocID="{5DDAE534-1D54-41A4-93C4-72E65438D7D5}" presName="hierRoot2" presStyleCnt="0">
        <dgm:presLayoutVars>
          <dgm:hierBranch val="init"/>
        </dgm:presLayoutVars>
      </dgm:prSet>
      <dgm:spPr/>
    </dgm:pt>
    <dgm:pt modelId="{FC16DD73-FAD3-4967-B10B-0DE41C8F9887}" type="pres">
      <dgm:prSet presAssocID="{5DDAE534-1D54-41A4-93C4-72E65438D7D5}" presName="rootComposite" presStyleCnt="0"/>
      <dgm:spPr/>
    </dgm:pt>
    <dgm:pt modelId="{8B274FDA-3BF4-4C30-8581-F1A3560BFF0B}" type="pres">
      <dgm:prSet presAssocID="{5DDAE534-1D54-41A4-93C4-72E65438D7D5}" presName="rootText" presStyleLbl="node2" presStyleIdx="1" presStyleCnt="3" custScaleX="103104" custScaleY="110625" custLinFactX="19460" custLinFactY="42088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3A379E-6D4D-4A2D-A38C-60EA9DFDA036}" type="pres">
      <dgm:prSet presAssocID="{5DDAE534-1D54-41A4-93C4-72E65438D7D5}" presName="rootConnector" presStyleLbl="node2" presStyleIdx="1" presStyleCnt="3"/>
      <dgm:spPr/>
      <dgm:t>
        <a:bodyPr/>
        <a:lstStyle/>
        <a:p>
          <a:endParaRPr lang="ru-RU"/>
        </a:p>
      </dgm:t>
    </dgm:pt>
    <dgm:pt modelId="{4AB58DB7-D1D8-4A5E-82D3-71E5B0E79E6B}" type="pres">
      <dgm:prSet presAssocID="{5DDAE534-1D54-41A4-93C4-72E65438D7D5}" presName="hierChild4" presStyleCnt="0"/>
      <dgm:spPr/>
    </dgm:pt>
    <dgm:pt modelId="{79395BFF-F22F-4CF9-AFF8-2B6F0B86395B}" type="pres">
      <dgm:prSet presAssocID="{5DDAE534-1D54-41A4-93C4-72E65438D7D5}" presName="hierChild5" presStyleCnt="0"/>
      <dgm:spPr/>
    </dgm:pt>
    <dgm:pt modelId="{F81410CF-59FF-49F2-94A1-1CD9F1AA34EC}" type="pres">
      <dgm:prSet presAssocID="{EC401792-8260-4E31-B98A-7758169E698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04AE15F-6578-4BC4-B8E3-69A5D805BBB4}" type="pres">
      <dgm:prSet presAssocID="{29847A33-92D5-427E-BDBF-692C261D696E}" presName="hierRoot2" presStyleCnt="0">
        <dgm:presLayoutVars>
          <dgm:hierBranch val="init"/>
        </dgm:presLayoutVars>
      </dgm:prSet>
      <dgm:spPr/>
    </dgm:pt>
    <dgm:pt modelId="{F9090A7B-36CF-472D-8E18-64A43386D704}" type="pres">
      <dgm:prSet presAssocID="{29847A33-92D5-427E-BDBF-692C261D696E}" presName="rootComposite" presStyleCnt="0"/>
      <dgm:spPr/>
    </dgm:pt>
    <dgm:pt modelId="{6892E156-D5B4-417A-9D4F-2D1FF994859D}" type="pres">
      <dgm:prSet presAssocID="{29847A33-92D5-427E-BDBF-692C261D696E}" presName="rootText" presStyleLbl="node2" presStyleIdx="2" presStyleCnt="3" custScaleY="110625" custLinFactX="-10613" custLinFactY="42088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5738E8-3A79-4C24-9C7E-975F288419AD}" type="pres">
      <dgm:prSet presAssocID="{29847A33-92D5-427E-BDBF-692C261D696E}" presName="rootConnector" presStyleLbl="node2" presStyleIdx="2" presStyleCnt="3"/>
      <dgm:spPr/>
      <dgm:t>
        <a:bodyPr/>
        <a:lstStyle/>
        <a:p>
          <a:endParaRPr lang="ru-RU"/>
        </a:p>
      </dgm:t>
    </dgm:pt>
    <dgm:pt modelId="{115F2EC8-B3C8-437E-A27F-6D4945CB2920}" type="pres">
      <dgm:prSet presAssocID="{29847A33-92D5-427E-BDBF-692C261D696E}" presName="hierChild4" presStyleCnt="0"/>
      <dgm:spPr/>
    </dgm:pt>
    <dgm:pt modelId="{5394B3D6-9ABE-4097-B88D-A181D8E6C337}" type="pres">
      <dgm:prSet presAssocID="{29847A33-92D5-427E-BDBF-692C261D696E}" presName="hierChild5" presStyleCnt="0"/>
      <dgm:spPr/>
    </dgm:pt>
    <dgm:pt modelId="{8E1127E5-008B-4CF8-82CB-E80960DBE6B2}" type="pres">
      <dgm:prSet presAssocID="{3C559E5E-19C0-4D42-BF83-69E0009C688D}" presName="hierChild3" presStyleCnt="0"/>
      <dgm:spPr/>
    </dgm:pt>
  </dgm:ptLst>
  <dgm:cxnLst>
    <dgm:cxn modelId="{2B14D093-5208-46B3-8141-78BCE614259E}" type="presOf" srcId="{5DDAE534-1D54-41A4-93C4-72E65438D7D5}" destId="{8B274FDA-3BF4-4C30-8581-F1A3560BFF0B}" srcOrd="0" destOrd="0" presId="urn:microsoft.com/office/officeart/2005/8/layout/orgChart1"/>
    <dgm:cxn modelId="{2955B32E-3885-4821-8E40-96A1B8AAC3F2}" type="presOf" srcId="{188E0DBB-7F58-4895-B574-17A3AA4E847B}" destId="{D76854DB-0CE2-4121-A319-C34DCA134897}" srcOrd="1" destOrd="0" presId="urn:microsoft.com/office/officeart/2005/8/layout/orgChart1"/>
    <dgm:cxn modelId="{D72FA883-1D23-4CF7-883E-7B70F7C80DC0}" type="presOf" srcId="{188E0DBB-7F58-4895-B574-17A3AA4E847B}" destId="{3F29A513-9858-45D2-A046-8D63A9B9CA19}" srcOrd="0" destOrd="0" presId="urn:microsoft.com/office/officeart/2005/8/layout/orgChart1"/>
    <dgm:cxn modelId="{A9FEE2BC-2A4D-45E3-ADE0-469105428950}" type="presOf" srcId="{3C559E5E-19C0-4D42-BF83-69E0009C688D}" destId="{C293C32F-EC44-4903-A6EE-2EF9239848DC}" srcOrd="0" destOrd="0" presId="urn:microsoft.com/office/officeart/2005/8/layout/orgChart1"/>
    <dgm:cxn modelId="{B5D7718C-56EC-4C74-995E-0A31BE599B11}" type="presOf" srcId="{5DDAE534-1D54-41A4-93C4-72E65438D7D5}" destId="{9D3A379E-6D4D-4A2D-A38C-60EA9DFDA036}" srcOrd="1" destOrd="0" presId="urn:microsoft.com/office/officeart/2005/8/layout/orgChart1"/>
    <dgm:cxn modelId="{A91E9BE0-AAF8-4466-873D-17A84DBFF919}" type="presOf" srcId="{F14CA4E7-6795-4AB9-A77B-08D8AD5E9583}" destId="{B9D24EEB-EF99-47B3-8383-D9034768A669}" srcOrd="0" destOrd="0" presId="urn:microsoft.com/office/officeart/2005/8/layout/orgChart1"/>
    <dgm:cxn modelId="{9D1B2767-B878-4DA3-81BC-5A9EABDC9F29}" type="presOf" srcId="{29847A33-92D5-427E-BDBF-692C261D696E}" destId="{3A5738E8-3A79-4C24-9C7E-975F288419AD}" srcOrd="1" destOrd="0" presId="urn:microsoft.com/office/officeart/2005/8/layout/orgChart1"/>
    <dgm:cxn modelId="{7123DBE0-42AD-4535-B6CB-994AC0A52D9F}" srcId="{A7D41779-853F-4624-9DEB-BF6FD4F1BB5B}" destId="{3C559E5E-19C0-4D42-BF83-69E0009C688D}" srcOrd="1" destOrd="0" parTransId="{0274A49B-99EC-4F0A-93D2-D7B47D24DB03}" sibTransId="{CF72FB76-763C-4BC8-9B41-B7263888C4BF}"/>
    <dgm:cxn modelId="{66C36967-9AA1-4C4A-BA6C-E25AB4C3467E}" type="presOf" srcId="{A4C345FB-05DE-48D0-B06D-F28FEF1CFBC6}" destId="{64A41BCA-3957-4A9F-97C7-85ED4E254910}" srcOrd="0" destOrd="0" presId="urn:microsoft.com/office/officeart/2005/8/layout/orgChart1"/>
    <dgm:cxn modelId="{BA03FADF-9AE9-4B27-9E26-DF58A1D68504}" type="presOf" srcId="{29847A33-92D5-427E-BDBF-692C261D696E}" destId="{6892E156-D5B4-417A-9D4F-2D1FF994859D}" srcOrd="0" destOrd="0" presId="urn:microsoft.com/office/officeart/2005/8/layout/orgChart1"/>
    <dgm:cxn modelId="{E96ED4E8-D092-48FE-8E57-6C903A6A947D}" type="presOf" srcId="{3C559E5E-19C0-4D42-BF83-69E0009C688D}" destId="{C852761A-1780-4615-A9C2-7B2FA21A046A}" srcOrd="1" destOrd="0" presId="urn:microsoft.com/office/officeart/2005/8/layout/orgChart1"/>
    <dgm:cxn modelId="{FCEF9904-B98D-4396-AD9D-A89F0FB73E0A}" type="presOf" srcId="{1A5F4AC9-F184-44CA-BA51-872FB2D4E704}" destId="{33454F28-5181-4198-A0E1-ECF2BDB84D18}" srcOrd="0" destOrd="0" presId="urn:microsoft.com/office/officeart/2005/8/layout/orgChart1"/>
    <dgm:cxn modelId="{C1D1BE0C-B42E-4252-9BCD-6585BD6A5CF9}" type="presOf" srcId="{EC401792-8260-4E31-B98A-7758169E698A}" destId="{F81410CF-59FF-49F2-94A1-1CD9F1AA34EC}" srcOrd="0" destOrd="0" presId="urn:microsoft.com/office/officeart/2005/8/layout/orgChart1"/>
    <dgm:cxn modelId="{C82B5288-4757-4393-BD9A-5E13CFEBB734}" srcId="{A7D41779-853F-4624-9DEB-BF6FD4F1BB5B}" destId="{188E0DBB-7F58-4895-B574-17A3AA4E847B}" srcOrd="0" destOrd="0" parTransId="{D2BF832B-3877-4949-BEF7-9A7072E9FF0E}" sibTransId="{ADB13C50-C17F-401E-BF22-08C0C7D322AD}"/>
    <dgm:cxn modelId="{221F9902-F904-4F72-940E-34C66C94669F}" srcId="{188E0DBB-7F58-4895-B574-17A3AA4E847B}" destId="{1A5F4AC9-F184-44CA-BA51-872FB2D4E704}" srcOrd="0" destOrd="0" parTransId="{F14CA4E7-6795-4AB9-A77B-08D8AD5E9583}" sibTransId="{0E031A26-B40F-49CB-9681-C7C27C1F3A13}"/>
    <dgm:cxn modelId="{010073EC-5C41-4583-889C-3C586A459E77}" type="presOf" srcId="{A7D41779-853F-4624-9DEB-BF6FD4F1BB5B}" destId="{9FE3910F-09EA-4149-A57A-46D8D000BD41}" srcOrd="0" destOrd="0" presId="urn:microsoft.com/office/officeart/2005/8/layout/orgChart1"/>
    <dgm:cxn modelId="{27B796A8-C6EF-444D-9829-40607373C387}" srcId="{3C559E5E-19C0-4D42-BF83-69E0009C688D}" destId="{29847A33-92D5-427E-BDBF-692C261D696E}" srcOrd="1" destOrd="0" parTransId="{EC401792-8260-4E31-B98A-7758169E698A}" sibTransId="{436E4BBE-A14A-426B-AE55-C81C41C87962}"/>
    <dgm:cxn modelId="{84A52FB7-D21E-4FDE-B805-C86E339A888A}" type="presOf" srcId="{1A5F4AC9-F184-44CA-BA51-872FB2D4E704}" destId="{5196301F-3CA2-4DCC-806D-69B08A17F3DA}" srcOrd="1" destOrd="0" presId="urn:microsoft.com/office/officeart/2005/8/layout/orgChart1"/>
    <dgm:cxn modelId="{61E7758F-0770-4AD3-9E92-89211A0EB872}" srcId="{3C559E5E-19C0-4D42-BF83-69E0009C688D}" destId="{5DDAE534-1D54-41A4-93C4-72E65438D7D5}" srcOrd="0" destOrd="0" parTransId="{A4C345FB-05DE-48D0-B06D-F28FEF1CFBC6}" sibTransId="{D8759A70-8CB7-4F2A-B607-71D65D63A265}"/>
    <dgm:cxn modelId="{F6707099-BE6D-4E2B-B13C-8E251AA9CDD8}" type="presParOf" srcId="{9FE3910F-09EA-4149-A57A-46D8D000BD41}" destId="{086F9C53-8D74-4258-BAC1-4BA86F298650}" srcOrd="0" destOrd="0" presId="urn:microsoft.com/office/officeart/2005/8/layout/orgChart1"/>
    <dgm:cxn modelId="{3101183E-DE0D-47C3-8015-0F030732D3CA}" type="presParOf" srcId="{086F9C53-8D74-4258-BAC1-4BA86F298650}" destId="{06B3B5EC-7185-4CAA-BC28-E0F0973EDA2C}" srcOrd="0" destOrd="0" presId="urn:microsoft.com/office/officeart/2005/8/layout/orgChart1"/>
    <dgm:cxn modelId="{8537DC83-2E87-4648-9017-B134345DFD50}" type="presParOf" srcId="{06B3B5EC-7185-4CAA-BC28-E0F0973EDA2C}" destId="{3F29A513-9858-45D2-A046-8D63A9B9CA19}" srcOrd="0" destOrd="0" presId="urn:microsoft.com/office/officeart/2005/8/layout/orgChart1"/>
    <dgm:cxn modelId="{1F594D08-46E2-4E99-AC0D-930B12EEDB0D}" type="presParOf" srcId="{06B3B5EC-7185-4CAA-BC28-E0F0973EDA2C}" destId="{D76854DB-0CE2-4121-A319-C34DCA134897}" srcOrd="1" destOrd="0" presId="urn:microsoft.com/office/officeart/2005/8/layout/orgChart1"/>
    <dgm:cxn modelId="{0E460967-47F6-4A1E-9DF7-54452968B444}" type="presParOf" srcId="{086F9C53-8D74-4258-BAC1-4BA86F298650}" destId="{68334912-9ED8-438D-8F2B-369D3EBF5301}" srcOrd="1" destOrd="0" presId="urn:microsoft.com/office/officeart/2005/8/layout/orgChart1"/>
    <dgm:cxn modelId="{AAE81211-953E-4266-A33E-1F4A002E85AD}" type="presParOf" srcId="{68334912-9ED8-438D-8F2B-369D3EBF5301}" destId="{B9D24EEB-EF99-47B3-8383-D9034768A669}" srcOrd="0" destOrd="0" presId="urn:microsoft.com/office/officeart/2005/8/layout/orgChart1"/>
    <dgm:cxn modelId="{2DA13659-53B5-406C-B7FC-4AAEC9953626}" type="presParOf" srcId="{68334912-9ED8-438D-8F2B-369D3EBF5301}" destId="{DD426295-D6D2-400F-81F2-43FF2C9043F4}" srcOrd="1" destOrd="0" presId="urn:microsoft.com/office/officeart/2005/8/layout/orgChart1"/>
    <dgm:cxn modelId="{8EE3EE68-9621-47DC-A729-97AF843B67CB}" type="presParOf" srcId="{DD426295-D6D2-400F-81F2-43FF2C9043F4}" destId="{D4842EF5-B107-465A-96C5-B8612BF20040}" srcOrd="0" destOrd="0" presId="urn:microsoft.com/office/officeart/2005/8/layout/orgChart1"/>
    <dgm:cxn modelId="{A52E96F1-492B-4AF7-ACA4-813B2FBA7BB4}" type="presParOf" srcId="{D4842EF5-B107-465A-96C5-B8612BF20040}" destId="{33454F28-5181-4198-A0E1-ECF2BDB84D18}" srcOrd="0" destOrd="0" presId="urn:microsoft.com/office/officeart/2005/8/layout/orgChart1"/>
    <dgm:cxn modelId="{B3609380-86D6-46FF-AC43-D1EB8971CC3B}" type="presParOf" srcId="{D4842EF5-B107-465A-96C5-B8612BF20040}" destId="{5196301F-3CA2-4DCC-806D-69B08A17F3DA}" srcOrd="1" destOrd="0" presId="urn:microsoft.com/office/officeart/2005/8/layout/orgChart1"/>
    <dgm:cxn modelId="{C10C1132-8702-4E4F-94D6-A8D3F19F625C}" type="presParOf" srcId="{DD426295-D6D2-400F-81F2-43FF2C9043F4}" destId="{2A6C005E-BEED-467D-B46F-644E1A4FEDAD}" srcOrd="1" destOrd="0" presId="urn:microsoft.com/office/officeart/2005/8/layout/orgChart1"/>
    <dgm:cxn modelId="{6295DE0B-D279-4240-9172-49CBE61CBBC0}" type="presParOf" srcId="{DD426295-D6D2-400F-81F2-43FF2C9043F4}" destId="{8705CEAE-7993-44BD-AE4B-7D174ADE7AA2}" srcOrd="2" destOrd="0" presId="urn:microsoft.com/office/officeart/2005/8/layout/orgChart1"/>
    <dgm:cxn modelId="{8FFEA80B-80AE-4C3D-B14F-ED20EAB59CC7}" type="presParOf" srcId="{086F9C53-8D74-4258-BAC1-4BA86F298650}" destId="{2F65ED48-C768-41BC-99BA-F75E12B12F05}" srcOrd="2" destOrd="0" presId="urn:microsoft.com/office/officeart/2005/8/layout/orgChart1"/>
    <dgm:cxn modelId="{0AD45180-4AE5-47A7-8CB7-8E71BDDC0EF0}" type="presParOf" srcId="{9FE3910F-09EA-4149-A57A-46D8D000BD41}" destId="{BDE397E5-6425-46F7-A741-D194EFB5514E}" srcOrd="1" destOrd="0" presId="urn:microsoft.com/office/officeart/2005/8/layout/orgChart1"/>
    <dgm:cxn modelId="{89C09DCD-1E3F-4978-A550-FEB5A8F0CC87}" type="presParOf" srcId="{BDE397E5-6425-46F7-A741-D194EFB5514E}" destId="{89567361-9100-481E-A5F0-D1C8D982B31A}" srcOrd="0" destOrd="0" presId="urn:microsoft.com/office/officeart/2005/8/layout/orgChart1"/>
    <dgm:cxn modelId="{21B2EACE-B599-4C0E-81D6-8BEAFA0E0273}" type="presParOf" srcId="{89567361-9100-481E-A5F0-D1C8D982B31A}" destId="{C293C32F-EC44-4903-A6EE-2EF9239848DC}" srcOrd="0" destOrd="0" presId="urn:microsoft.com/office/officeart/2005/8/layout/orgChart1"/>
    <dgm:cxn modelId="{D043B803-2C9D-49BA-A570-5ED8B4CA7166}" type="presParOf" srcId="{89567361-9100-481E-A5F0-D1C8D982B31A}" destId="{C852761A-1780-4615-A9C2-7B2FA21A046A}" srcOrd="1" destOrd="0" presId="urn:microsoft.com/office/officeart/2005/8/layout/orgChart1"/>
    <dgm:cxn modelId="{10AB975E-EB03-436E-BD2A-7C05020613E6}" type="presParOf" srcId="{BDE397E5-6425-46F7-A741-D194EFB5514E}" destId="{F567F879-A695-4343-91D4-190B7D44669C}" srcOrd="1" destOrd="0" presId="urn:microsoft.com/office/officeart/2005/8/layout/orgChart1"/>
    <dgm:cxn modelId="{C3E607F3-DD97-4262-A19C-0833963FD120}" type="presParOf" srcId="{F567F879-A695-4343-91D4-190B7D44669C}" destId="{64A41BCA-3957-4A9F-97C7-85ED4E254910}" srcOrd="0" destOrd="0" presId="urn:microsoft.com/office/officeart/2005/8/layout/orgChart1"/>
    <dgm:cxn modelId="{8A415B02-52D1-4169-9FBE-A4E28EAFE2B2}" type="presParOf" srcId="{F567F879-A695-4343-91D4-190B7D44669C}" destId="{8A3F3853-D5D5-4CF3-95C2-3AC824BE9543}" srcOrd="1" destOrd="0" presId="urn:microsoft.com/office/officeart/2005/8/layout/orgChart1"/>
    <dgm:cxn modelId="{3E2F3801-59D7-4030-9C37-2ADD0AE5CF7B}" type="presParOf" srcId="{8A3F3853-D5D5-4CF3-95C2-3AC824BE9543}" destId="{FC16DD73-FAD3-4967-B10B-0DE41C8F9887}" srcOrd="0" destOrd="0" presId="urn:microsoft.com/office/officeart/2005/8/layout/orgChart1"/>
    <dgm:cxn modelId="{B1A9F095-29D9-4727-A238-CF77822F297D}" type="presParOf" srcId="{FC16DD73-FAD3-4967-B10B-0DE41C8F9887}" destId="{8B274FDA-3BF4-4C30-8581-F1A3560BFF0B}" srcOrd="0" destOrd="0" presId="urn:microsoft.com/office/officeart/2005/8/layout/orgChart1"/>
    <dgm:cxn modelId="{D78A2D8F-FB35-4840-99DF-B93FC467CE23}" type="presParOf" srcId="{FC16DD73-FAD3-4967-B10B-0DE41C8F9887}" destId="{9D3A379E-6D4D-4A2D-A38C-60EA9DFDA036}" srcOrd="1" destOrd="0" presId="urn:microsoft.com/office/officeart/2005/8/layout/orgChart1"/>
    <dgm:cxn modelId="{815C429C-B4D4-408D-8E4E-4A8E43CC6B88}" type="presParOf" srcId="{8A3F3853-D5D5-4CF3-95C2-3AC824BE9543}" destId="{4AB58DB7-D1D8-4A5E-82D3-71E5B0E79E6B}" srcOrd="1" destOrd="0" presId="urn:microsoft.com/office/officeart/2005/8/layout/orgChart1"/>
    <dgm:cxn modelId="{4DA38183-B179-4EB1-92A5-FE467E9CEF89}" type="presParOf" srcId="{8A3F3853-D5D5-4CF3-95C2-3AC824BE9543}" destId="{79395BFF-F22F-4CF9-AFF8-2B6F0B86395B}" srcOrd="2" destOrd="0" presId="urn:microsoft.com/office/officeart/2005/8/layout/orgChart1"/>
    <dgm:cxn modelId="{2DCC7DBB-6F2B-4030-8D75-B17076E39DD3}" type="presParOf" srcId="{F567F879-A695-4343-91D4-190B7D44669C}" destId="{F81410CF-59FF-49F2-94A1-1CD9F1AA34EC}" srcOrd="2" destOrd="0" presId="urn:microsoft.com/office/officeart/2005/8/layout/orgChart1"/>
    <dgm:cxn modelId="{5D1049F6-6409-4F5E-B513-7E8B122F41FE}" type="presParOf" srcId="{F567F879-A695-4343-91D4-190B7D44669C}" destId="{B04AE15F-6578-4BC4-B8E3-69A5D805BBB4}" srcOrd="3" destOrd="0" presId="urn:microsoft.com/office/officeart/2005/8/layout/orgChart1"/>
    <dgm:cxn modelId="{65B9E15F-9400-4BF8-9122-C63B3EE359B5}" type="presParOf" srcId="{B04AE15F-6578-4BC4-B8E3-69A5D805BBB4}" destId="{F9090A7B-36CF-472D-8E18-64A43386D704}" srcOrd="0" destOrd="0" presId="urn:microsoft.com/office/officeart/2005/8/layout/orgChart1"/>
    <dgm:cxn modelId="{CCCD0C4C-D482-4C5D-975D-78FD843BDD95}" type="presParOf" srcId="{F9090A7B-36CF-472D-8E18-64A43386D704}" destId="{6892E156-D5B4-417A-9D4F-2D1FF994859D}" srcOrd="0" destOrd="0" presId="urn:microsoft.com/office/officeart/2005/8/layout/orgChart1"/>
    <dgm:cxn modelId="{95482713-D999-4D91-B515-59DCC8978A2D}" type="presParOf" srcId="{F9090A7B-36CF-472D-8E18-64A43386D704}" destId="{3A5738E8-3A79-4C24-9C7E-975F288419AD}" srcOrd="1" destOrd="0" presId="urn:microsoft.com/office/officeart/2005/8/layout/orgChart1"/>
    <dgm:cxn modelId="{B78D8537-6BD3-4516-A398-C356E718193C}" type="presParOf" srcId="{B04AE15F-6578-4BC4-B8E3-69A5D805BBB4}" destId="{115F2EC8-B3C8-437E-A27F-6D4945CB2920}" srcOrd="1" destOrd="0" presId="urn:microsoft.com/office/officeart/2005/8/layout/orgChart1"/>
    <dgm:cxn modelId="{3403566D-CF15-40BE-8F13-55220D5BC99F}" type="presParOf" srcId="{B04AE15F-6578-4BC4-B8E3-69A5D805BBB4}" destId="{5394B3D6-9ABE-4097-B88D-A181D8E6C337}" srcOrd="2" destOrd="0" presId="urn:microsoft.com/office/officeart/2005/8/layout/orgChart1"/>
    <dgm:cxn modelId="{A0534DAF-EFA0-4C2C-A87C-5A5B79540000}" type="presParOf" srcId="{BDE397E5-6425-46F7-A741-D194EFB5514E}" destId="{8E1127E5-008B-4CF8-82CB-E80960DBE6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AA6CE-9F6B-458E-8FDA-582229477BBE}">
      <dsp:nvSpPr>
        <dsp:cNvPr id="0" name=""/>
        <dsp:cNvSpPr/>
      </dsp:nvSpPr>
      <dsp:spPr>
        <a:xfrm>
          <a:off x="3148888" y="-40712"/>
          <a:ext cx="1556799" cy="703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chemeClr val="tx1"/>
              </a:solidFill>
            </a:rPr>
            <a:t>Составление проекта бюджета </a:t>
          </a:r>
          <a:r>
            <a:rPr lang="ru-RU" sz="1000" b="1" i="1" kern="1200" dirty="0" smtClean="0">
              <a:solidFill>
                <a:schemeClr val="tx1"/>
              </a:solidFill>
            </a:rPr>
            <a:t>очередного</a:t>
          </a:r>
          <a:r>
            <a:rPr lang="ru-RU" sz="1100" b="1" i="1" kern="1200" dirty="0" smtClean="0">
              <a:solidFill>
                <a:schemeClr val="tx1"/>
              </a:solidFill>
            </a:rPr>
            <a:t> года        9 (июль)</a:t>
          </a:r>
          <a:endParaRPr lang="ru-RU" sz="1100" b="1" i="1" kern="1200" dirty="0">
            <a:solidFill>
              <a:schemeClr val="tx1"/>
            </a:solidFill>
          </a:endParaRPr>
        </a:p>
      </dsp:txBody>
      <dsp:txXfrm>
        <a:off x="3183253" y="-6347"/>
        <a:ext cx="1488069" cy="635246"/>
      </dsp:txXfrm>
    </dsp:sp>
    <dsp:sp modelId="{70A0E031-7EE8-40DC-B967-34CEC28D922E}">
      <dsp:nvSpPr>
        <dsp:cNvPr id="0" name=""/>
        <dsp:cNvSpPr/>
      </dsp:nvSpPr>
      <dsp:spPr>
        <a:xfrm>
          <a:off x="1821371" y="323223"/>
          <a:ext cx="4274375" cy="4274375"/>
        </a:xfrm>
        <a:custGeom>
          <a:avLst/>
          <a:gdLst/>
          <a:ahLst/>
          <a:cxnLst/>
          <a:rect l="0" t="0" r="0" b="0"/>
          <a:pathLst>
            <a:path>
              <a:moveTo>
                <a:pt x="2999922" y="181871"/>
              </a:moveTo>
              <a:arcTo wR="2137187" hR="2137187" stAng="17628497" swAng="6059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1CF92-8888-4E0A-BEA4-8813B2FA25D8}">
      <dsp:nvSpPr>
        <dsp:cNvPr id="0" name=""/>
        <dsp:cNvSpPr/>
      </dsp:nvSpPr>
      <dsp:spPr>
        <a:xfrm>
          <a:off x="4806301" y="759290"/>
          <a:ext cx="1596161" cy="69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tx1"/>
              </a:solidFill>
            </a:rPr>
            <a:t>Публичные слушания по проекту бюджета очередного года</a:t>
          </a:r>
          <a:endParaRPr lang="ru-RU" sz="1000" b="1" i="1" kern="1200" dirty="0">
            <a:solidFill>
              <a:schemeClr val="tx1"/>
            </a:solidFill>
          </a:endParaRPr>
        </a:p>
      </dsp:txBody>
      <dsp:txXfrm>
        <a:off x="4840366" y="793355"/>
        <a:ext cx="1528031" cy="629686"/>
      </dsp:txXfrm>
    </dsp:sp>
    <dsp:sp modelId="{B2CBE851-BC82-4777-8780-7DE2CFA06A2C}">
      <dsp:nvSpPr>
        <dsp:cNvPr id="0" name=""/>
        <dsp:cNvSpPr/>
      </dsp:nvSpPr>
      <dsp:spPr>
        <a:xfrm>
          <a:off x="1783727" y="277568"/>
          <a:ext cx="4274375" cy="4274375"/>
        </a:xfrm>
        <a:custGeom>
          <a:avLst/>
          <a:gdLst/>
          <a:ahLst/>
          <a:cxnLst/>
          <a:rect l="0" t="0" r="0" b="0"/>
          <a:pathLst>
            <a:path>
              <a:moveTo>
                <a:pt x="4099233" y="1289870"/>
              </a:moveTo>
              <a:arcTo wR="2137187" hR="2137187" stAng="20198563" swAng="5908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36274-643F-4204-95E0-D84CB2A31288}">
      <dsp:nvSpPr>
        <dsp:cNvPr id="0" name=""/>
        <dsp:cNvSpPr/>
      </dsp:nvSpPr>
      <dsp:spPr>
        <a:xfrm>
          <a:off x="5258331" y="2034589"/>
          <a:ext cx="1612289" cy="827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tx1"/>
              </a:solidFill>
            </a:rPr>
            <a:t>Рассмотрение проекта  очередного года                            (1 ноября- декабрь)</a:t>
          </a:r>
          <a:endParaRPr lang="ru-RU" sz="1000" b="1" i="1" kern="1200" dirty="0">
            <a:solidFill>
              <a:schemeClr val="tx1"/>
            </a:solidFill>
          </a:endParaRPr>
        </a:p>
      </dsp:txBody>
      <dsp:txXfrm>
        <a:off x="5298738" y="2074996"/>
        <a:ext cx="1531475" cy="746932"/>
      </dsp:txXfrm>
    </dsp:sp>
    <dsp:sp modelId="{E8DAFB28-16B3-40B2-92F6-2505BBFBB541}">
      <dsp:nvSpPr>
        <dsp:cNvPr id="0" name=""/>
        <dsp:cNvSpPr/>
      </dsp:nvSpPr>
      <dsp:spPr>
        <a:xfrm>
          <a:off x="1752975" y="605867"/>
          <a:ext cx="4274375" cy="4274375"/>
        </a:xfrm>
        <a:custGeom>
          <a:avLst/>
          <a:gdLst/>
          <a:ahLst/>
          <a:cxnLst/>
          <a:rect l="0" t="0" r="0" b="0"/>
          <a:pathLst>
            <a:path>
              <a:moveTo>
                <a:pt x="4259524" y="2388693"/>
              </a:moveTo>
              <a:arcTo wR="2137187" hR="2137187" stAng="405497" swAng="6449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BEE8B-6EE8-48CC-86F8-8C316D5DB3A4}">
      <dsp:nvSpPr>
        <dsp:cNvPr id="0" name=""/>
        <dsp:cNvSpPr/>
      </dsp:nvSpPr>
      <dsp:spPr>
        <a:xfrm>
          <a:off x="4919724" y="3511245"/>
          <a:ext cx="1452641" cy="707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tx1"/>
              </a:solidFill>
            </a:rPr>
            <a:t>Утверждение бюджета очередного года</a:t>
          </a:r>
          <a:endParaRPr lang="ru-RU" sz="1000" b="1" i="1" kern="1200" dirty="0">
            <a:solidFill>
              <a:schemeClr val="tx1"/>
            </a:solidFill>
          </a:endParaRPr>
        </a:p>
      </dsp:txBody>
      <dsp:txXfrm>
        <a:off x="4954246" y="3545767"/>
        <a:ext cx="1383597" cy="638147"/>
      </dsp:txXfrm>
    </dsp:sp>
    <dsp:sp modelId="{FD2FAC70-240E-4050-8289-E4AD1CEDA432}">
      <dsp:nvSpPr>
        <dsp:cNvPr id="0" name=""/>
        <dsp:cNvSpPr/>
      </dsp:nvSpPr>
      <dsp:spPr>
        <a:xfrm>
          <a:off x="2486905" y="46916"/>
          <a:ext cx="4274375" cy="4274375"/>
        </a:xfrm>
        <a:custGeom>
          <a:avLst/>
          <a:gdLst/>
          <a:ahLst/>
          <a:cxnLst/>
          <a:rect l="0" t="0" r="0" b="0"/>
          <a:pathLst>
            <a:path>
              <a:moveTo>
                <a:pt x="2653516" y="4211066"/>
              </a:moveTo>
              <a:arcTo wR="2137187" hR="2137187" stAng="4561167" swAng="7016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64EFE-7031-4E95-BABF-9F464A663833}">
      <dsp:nvSpPr>
        <dsp:cNvPr id="0" name=""/>
        <dsp:cNvSpPr/>
      </dsp:nvSpPr>
      <dsp:spPr>
        <a:xfrm>
          <a:off x="3374765" y="4074085"/>
          <a:ext cx="1190343" cy="703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tx1"/>
              </a:solidFill>
            </a:rPr>
            <a:t>Исполнение бюджета в текущем году</a:t>
          </a:r>
          <a:endParaRPr lang="ru-RU" sz="1000" b="1" i="1" kern="1200" dirty="0">
            <a:solidFill>
              <a:schemeClr val="tx1"/>
            </a:solidFill>
          </a:endParaRPr>
        </a:p>
      </dsp:txBody>
      <dsp:txXfrm>
        <a:off x="3409093" y="4108413"/>
        <a:ext cx="1121687" cy="634556"/>
      </dsp:txXfrm>
    </dsp:sp>
    <dsp:sp modelId="{0BC23045-0AA7-43A3-8BDC-2CFBD9438DB5}">
      <dsp:nvSpPr>
        <dsp:cNvPr id="0" name=""/>
        <dsp:cNvSpPr/>
      </dsp:nvSpPr>
      <dsp:spPr>
        <a:xfrm>
          <a:off x="1301005" y="73969"/>
          <a:ext cx="4274375" cy="4274375"/>
        </a:xfrm>
        <a:custGeom>
          <a:avLst/>
          <a:gdLst/>
          <a:ahLst/>
          <a:cxnLst/>
          <a:rect l="0" t="0" r="0" b="0"/>
          <a:pathLst>
            <a:path>
              <a:moveTo>
                <a:pt x="1937522" y="4265027"/>
              </a:moveTo>
              <a:arcTo wR="2137187" hR="2137187" stAng="5721638" swAng="6635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B682E-DDE4-4E20-8E81-363A0A4D5645}">
      <dsp:nvSpPr>
        <dsp:cNvPr id="0" name=""/>
        <dsp:cNvSpPr/>
      </dsp:nvSpPr>
      <dsp:spPr>
        <a:xfrm>
          <a:off x="1476582" y="3531694"/>
          <a:ext cx="1680884" cy="686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tx1"/>
              </a:solidFill>
            </a:rPr>
            <a:t>Формирование отчета об исполнении бюджета предыдущего года</a:t>
          </a:r>
          <a:endParaRPr lang="ru-RU" sz="1000" b="1" i="1" kern="1200" dirty="0">
            <a:solidFill>
              <a:schemeClr val="tx1"/>
            </a:solidFill>
          </a:endParaRPr>
        </a:p>
      </dsp:txBody>
      <dsp:txXfrm>
        <a:off x="1510106" y="3565218"/>
        <a:ext cx="1613836" cy="619700"/>
      </dsp:txXfrm>
    </dsp:sp>
    <dsp:sp modelId="{28F02727-8DCD-4884-A934-6F7F506E97E3}">
      <dsp:nvSpPr>
        <dsp:cNvPr id="0" name=""/>
        <dsp:cNvSpPr/>
      </dsp:nvSpPr>
      <dsp:spPr>
        <a:xfrm>
          <a:off x="1798212" y="354032"/>
          <a:ext cx="4274375" cy="4274375"/>
        </a:xfrm>
        <a:custGeom>
          <a:avLst/>
          <a:gdLst/>
          <a:ahLst/>
          <a:cxnLst/>
          <a:rect l="0" t="0" r="0" b="0"/>
          <a:pathLst>
            <a:path>
              <a:moveTo>
                <a:pt x="205882" y="3052410"/>
              </a:moveTo>
              <a:arcTo wR="2137187" hR="2137187" stAng="9278657" swAng="6851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2CDE5-873F-4BC7-B006-0E438B48F395}">
      <dsp:nvSpPr>
        <dsp:cNvPr id="0" name=""/>
        <dsp:cNvSpPr/>
      </dsp:nvSpPr>
      <dsp:spPr>
        <a:xfrm>
          <a:off x="978251" y="2028754"/>
          <a:ext cx="1623698" cy="8394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tx1"/>
              </a:solidFill>
            </a:rPr>
            <a:t>Публичные слушанья по отчету об исполнении бюджета предыдущего года</a:t>
          </a:r>
          <a:endParaRPr lang="ru-RU" sz="1000" b="1" i="1" kern="1200" dirty="0">
            <a:solidFill>
              <a:schemeClr val="tx1"/>
            </a:solidFill>
          </a:endParaRPr>
        </a:p>
      </dsp:txBody>
      <dsp:txXfrm>
        <a:off x="1019228" y="2069731"/>
        <a:ext cx="1541744" cy="757463"/>
      </dsp:txXfrm>
    </dsp:sp>
    <dsp:sp modelId="{98161EAF-9458-4C75-94F7-6DC5F47A8158}">
      <dsp:nvSpPr>
        <dsp:cNvPr id="0" name=""/>
        <dsp:cNvSpPr/>
      </dsp:nvSpPr>
      <dsp:spPr>
        <a:xfrm>
          <a:off x="1831573" y="-133262"/>
          <a:ext cx="4274375" cy="4274375"/>
        </a:xfrm>
        <a:custGeom>
          <a:avLst/>
          <a:gdLst/>
          <a:ahLst/>
          <a:cxnLst/>
          <a:rect l="0" t="0" r="0" b="0"/>
          <a:pathLst>
            <a:path>
              <a:moveTo>
                <a:pt x="1910" y="2046835"/>
              </a:moveTo>
              <a:arcTo wR="2137187" hR="2137187" stAng="10945378" swAng="5587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39299-633E-40FD-B595-01FD179E7086}">
      <dsp:nvSpPr>
        <dsp:cNvPr id="0" name=""/>
        <dsp:cNvSpPr/>
      </dsp:nvSpPr>
      <dsp:spPr>
        <a:xfrm>
          <a:off x="1340808" y="759286"/>
          <a:ext cx="1547835" cy="69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tx1"/>
              </a:solidFill>
            </a:rPr>
            <a:t>Утверждение отчета об исполнении бюджета</a:t>
          </a:r>
          <a:endParaRPr lang="ru-RU" sz="1000" b="1" i="1" kern="1200" dirty="0">
            <a:solidFill>
              <a:schemeClr val="tx1"/>
            </a:solidFill>
          </a:endParaRPr>
        </a:p>
      </dsp:txBody>
      <dsp:txXfrm>
        <a:off x="1374873" y="793351"/>
        <a:ext cx="1479705" cy="629686"/>
      </dsp:txXfrm>
    </dsp:sp>
    <dsp:sp modelId="{367142AF-B6D6-42C9-ADA2-32725D52473D}">
      <dsp:nvSpPr>
        <dsp:cNvPr id="0" name=""/>
        <dsp:cNvSpPr/>
      </dsp:nvSpPr>
      <dsp:spPr>
        <a:xfrm>
          <a:off x="1471087" y="408113"/>
          <a:ext cx="4274375" cy="4274375"/>
        </a:xfrm>
        <a:custGeom>
          <a:avLst/>
          <a:gdLst/>
          <a:ahLst/>
          <a:cxnLst/>
          <a:rect l="0" t="0" r="0" b="0"/>
          <a:pathLst>
            <a:path>
              <a:moveTo>
                <a:pt x="1095977" y="270786"/>
              </a:moveTo>
              <a:arcTo wR="2137187" hR="2137187" stAng="14450648" swAng="7551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410CF-59FF-49F2-94A1-1CD9F1AA34EC}">
      <dsp:nvSpPr>
        <dsp:cNvPr id="0" name=""/>
        <dsp:cNvSpPr/>
      </dsp:nvSpPr>
      <dsp:spPr>
        <a:xfrm>
          <a:off x="4006968" y="2903255"/>
          <a:ext cx="999015" cy="727827"/>
        </a:xfrm>
        <a:custGeom>
          <a:avLst/>
          <a:gdLst/>
          <a:ahLst/>
          <a:cxnLst/>
          <a:rect l="0" t="0" r="0" b="0"/>
          <a:pathLst>
            <a:path>
              <a:moveTo>
                <a:pt x="999015" y="0"/>
              </a:moveTo>
              <a:lnTo>
                <a:pt x="999015" y="528612"/>
              </a:lnTo>
              <a:lnTo>
                <a:pt x="0" y="528612"/>
              </a:lnTo>
              <a:lnTo>
                <a:pt x="0" y="7278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41BCA-3957-4A9F-97C7-85ED4E254910}">
      <dsp:nvSpPr>
        <dsp:cNvPr id="0" name=""/>
        <dsp:cNvSpPr/>
      </dsp:nvSpPr>
      <dsp:spPr>
        <a:xfrm>
          <a:off x="5005984" y="2903255"/>
          <a:ext cx="1040964" cy="727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12"/>
              </a:lnTo>
              <a:lnTo>
                <a:pt x="1040964" y="528612"/>
              </a:lnTo>
              <a:lnTo>
                <a:pt x="1040964" y="7278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24EEB-EF99-47B3-8383-D9034768A669}">
      <dsp:nvSpPr>
        <dsp:cNvPr id="0" name=""/>
        <dsp:cNvSpPr/>
      </dsp:nvSpPr>
      <dsp:spPr>
        <a:xfrm>
          <a:off x="1470723" y="1080125"/>
          <a:ext cx="2195330" cy="481739"/>
        </a:xfrm>
        <a:custGeom>
          <a:avLst/>
          <a:gdLst/>
          <a:ahLst/>
          <a:cxnLst/>
          <a:rect l="0" t="0" r="0" b="0"/>
          <a:pathLst>
            <a:path>
              <a:moveTo>
                <a:pt x="2195330" y="0"/>
              </a:moveTo>
              <a:lnTo>
                <a:pt x="2195330" y="282524"/>
              </a:lnTo>
              <a:lnTo>
                <a:pt x="0" y="282524"/>
              </a:lnTo>
              <a:lnTo>
                <a:pt x="0" y="4817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9A513-9858-45D2-A046-8D63A9B9CA19}">
      <dsp:nvSpPr>
        <dsp:cNvPr id="0" name=""/>
        <dsp:cNvSpPr/>
      </dsp:nvSpPr>
      <dsp:spPr>
        <a:xfrm>
          <a:off x="2376260" y="72011"/>
          <a:ext cx="2579587" cy="10081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Межбюджетные трансферты сельским поселениям – 7397,5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376260" y="72011"/>
        <a:ext cx="2579587" cy="1008113"/>
      </dsp:txXfrm>
    </dsp:sp>
    <dsp:sp modelId="{33454F28-5181-4198-A0E1-ECF2BDB84D18}">
      <dsp:nvSpPr>
        <dsp:cNvPr id="0" name=""/>
        <dsp:cNvSpPr/>
      </dsp:nvSpPr>
      <dsp:spPr>
        <a:xfrm>
          <a:off x="359113" y="1561865"/>
          <a:ext cx="2223220" cy="13430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Дотации на выравнивание бюджетной обеспеченности поселений -6428,8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59113" y="1561865"/>
        <a:ext cx="2223220" cy="1343088"/>
      </dsp:txXfrm>
    </dsp:sp>
    <dsp:sp modelId="{C293C32F-EC44-4903-A6EE-2EF9239848DC}">
      <dsp:nvSpPr>
        <dsp:cNvPr id="0" name=""/>
        <dsp:cNvSpPr/>
      </dsp:nvSpPr>
      <dsp:spPr>
        <a:xfrm>
          <a:off x="3816423" y="1566181"/>
          <a:ext cx="2379120" cy="13370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Субвенции – 968,7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816423" y="1566181"/>
        <a:ext cx="2379120" cy="1337074"/>
      </dsp:txXfrm>
    </dsp:sp>
    <dsp:sp modelId="{8B274FDA-3BF4-4C30-8581-F1A3560BFF0B}">
      <dsp:nvSpPr>
        <dsp:cNvPr id="0" name=""/>
        <dsp:cNvSpPr/>
      </dsp:nvSpPr>
      <dsp:spPr>
        <a:xfrm>
          <a:off x="5068860" y="3631083"/>
          <a:ext cx="1956177" cy="10494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Субвенция на осуществление государственных полномочий в сфере административных правонарушений – 158,7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5068860" y="3631083"/>
        <a:ext cx="1956177" cy="1049436"/>
      </dsp:txXfrm>
    </dsp:sp>
    <dsp:sp modelId="{6892E156-D5B4-417A-9D4F-2D1FF994859D}">
      <dsp:nvSpPr>
        <dsp:cNvPr id="0" name=""/>
        <dsp:cNvSpPr/>
      </dsp:nvSpPr>
      <dsp:spPr>
        <a:xfrm>
          <a:off x="3058325" y="3631083"/>
          <a:ext cx="1897285" cy="10494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Субвенция на осуществление первичного воинского учета на территориях, где отсутствуют военные комиссариаты – 810,0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058325" y="3631083"/>
        <a:ext cx="1897285" cy="1049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0.53608</cdr:x>
      <cdr:y>0.26382</cdr:y>
    </cdr:from>
    <cdr:to>
      <cdr:x>0.60825</cdr:x>
      <cdr:y>0.35176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3744415" y="1080120"/>
          <a:ext cx="504056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0.52577</cdr:x>
      <cdr:y>0.70352</cdr:y>
    </cdr:from>
    <cdr:to>
      <cdr:x>0.59794</cdr:x>
      <cdr:y>0.77388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H="1">
          <a:off x="3672407" y="2880320"/>
          <a:ext cx="504056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0.10309</cdr:x>
      <cdr:y>0.77388</cdr:y>
    </cdr:from>
    <cdr:to>
      <cdr:x>0.20619</cdr:x>
      <cdr:y>0.82664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H="1" flipV="1">
          <a:off x="720079" y="3168352"/>
          <a:ext cx="72008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0.299</cdr:y>
    </cdr:from>
    <cdr:to>
      <cdr:x>0.06186</cdr:x>
      <cdr:y>0.42211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 flipV="1">
          <a:off x="-1" y="1224136"/>
          <a:ext cx="432048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046F933-2B79-4499-AFD0-2583D771677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046F933-2B79-4499-AFD0-2583D771677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046F933-2B79-4499-AFD0-2583D771677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46F933-2B79-4499-AFD0-2583D771677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hyperlink" Target="http://ufgr.ru/" TargetMode="Externa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0286" y="1052736"/>
            <a:ext cx="5579452" cy="1468050"/>
          </a:xfrm>
        </p:spPr>
        <p:txBody>
          <a:bodyPr>
            <a:normAutofit/>
          </a:bodyPr>
          <a:lstStyle/>
          <a:p>
            <a:r>
              <a:rPr lang="ru-RU" dirty="0" smtClean="0"/>
              <a:t>Путеводитель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3922" y="2553072"/>
            <a:ext cx="5712179" cy="1524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 проекту </a:t>
            </a:r>
            <a:r>
              <a:rPr lang="ru-RU" dirty="0" smtClean="0"/>
              <a:t>решения бюджета </a:t>
            </a:r>
            <a:r>
              <a:rPr lang="ru-RU" dirty="0" smtClean="0"/>
              <a:t>муниципального образования «</a:t>
            </a:r>
            <a:r>
              <a:rPr lang="ru-RU" dirty="0" err="1" smtClean="0"/>
              <a:t>Гиагинский</a:t>
            </a:r>
            <a:r>
              <a:rPr lang="ru-RU" dirty="0" smtClean="0"/>
              <a:t> </a:t>
            </a:r>
            <a:r>
              <a:rPr lang="ru-RU" dirty="0" err="1" smtClean="0"/>
              <a:t>район»на</a:t>
            </a:r>
            <a:r>
              <a:rPr lang="ru-RU" dirty="0" smtClean="0"/>
              <a:t> 2020 год и плановый период 2021-2022 годов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77072"/>
            <a:ext cx="5112568" cy="17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1202485"/>
          </a:xfrm>
        </p:spPr>
        <p:txBody>
          <a:bodyPr>
            <a:normAutofit/>
          </a:bodyPr>
          <a:lstStyle/>
          <a:p>
            <a:r>
              <a:rPr lang="ru-RU" sz="2000" dirty="0"/>
              <a:t>Основные характеристики бюджета </a:t>
            </a:r>
            <a:r>
              <a:rPr lang="ru-RU" sz="2000" dirty="0" smtClean="0"/>
              <a:t>МО </a:t>
            </a:r>
            <a:r>
              <a:rPr lang="ru-RU" sz="2000" dirty="0"/>
              <a:t>«</a:t>
            </a:r>
            <a:r>
              <a:rPr lang="ru-RU" sz="2000" dirty="0" err="1"/>
              <a:t>Гиагинский</a:t>
            </a:r>
            <a:r>
              <a:rPr lang="ru-RU" sz="2000" dirty="0"/>
              <a:t> район»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95007"/>
              </p:ext>
            </p:extLst>
          </p:nvPr>
        </p:nvGraphicFramePr>
        <p:xfrm>
          <a:off x="899592" y="1243177"/>
          <a:ext cx="7488832" cy="3804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5832648"/>
              </a:tblGrid>
              <a:tr h="16097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Налоговые поступления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Поступления от уплаты организациями и гражданами налогов и сборов, определенных налоговым законодательством Российской Федерации и законодательством Республики Адыгея:</a:t>
                      </a:r>
                    </a:p>
                    <a:p>
                      <a:r>
                        <a:rPr lang="ru-RU" sz="1100" dirty="0" smtClean="0"/>
                        <a:t>- Налог на доходы физических лиц;</a:t>
                      </a:r>
                    </a:p>
                    <a:p>
                      <a:r>
                        <a:rPr lang="ru-RU" sz="1100" dirty="0" smtClean="0"/>
                        <a:t>- Налог на совокупный доход;</a:t>
                      </a:r>
                    </a:p>
                    <a:p>
                      <a:r>
                        <a:rPr lang="ru-RU" sz="1100" dirty="0" smtClean="0"/>
                        <a:t>- Налог на имущество организаций ;</a:t>
                      </a:r>
                    </a:p>
                    <a:p>
                      <a:r>
                        <a:rPr lang="ru-RU" sz="1100" dirty="0" smtClean="0"/>
                        <a:t>- Государственная пошлина;</a:t>
                      </a:r>
                    </a:p>
                    <a:p>
                      <a:r>
                        <a:rPr lang="ru-RU" sz="1100" dirty="0" smtClean="0"/>
                        <a:t>- Налог на товары (работы, услуги), реализуемые на территории РФ;</a:t>
                      </a:r>
                    </a:p>
                    <a:p>
                      <a:r>
                        <a:rPr lang="ru-RU" sz="1100" dirty="0" smtClean="0"/>
                        <a:t>- другие</a:t>
                      </a:r>
                    </a:p>
                  </a:txBody>
                  <a:tcPr/>
                </a:tc>
              </a:tr>
              <a:tr h="14005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Неналоговые поступления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Поступления от уплаты организациями и гражданами других платежей и сборов, установленных законодательством Российской Федерации и Республики Адыгея:</a:t>
                      </a:r>
                    </a:p>
                    <a:p>
                      <a:r>
                        <a:rPr lang="ru-RU" sz="1100" dirty="0" smtClean="0"/>
                        <a:t>- Доходы от использования имущества, находящегося  в государственной или муниципальной собственности;</a:t>
                      </a:r>
                    </a:p>
                    <a:p>
                      <a:r>
                        <a:rPr lang="ru-RU" sz="1100" dirty="0" smtClean="0"/>
                        <a:t>- Штрафы, санкции и возмещение ущерба;</a:t>
                      </a:r>
                    </a:p>
                    <a:p>
                      <a:r>
                        <a:rPr lang="ru-RU" sz="1100" dirty="0" smtClean="0"/>
                        <a:t>- Платежи при пользовании природными ресурсами;</a:t>
                      </a:r>
                    </a:p>
                    <a:p>
                      <a:r>
                        <a:rPr lang="ru-RU" sz="1100" dirty="0" smtClean="0"/>
                        <a:t>- Доходы от продажи материальных и нематериальных активов;</a:t>
                      </a:r>
                    </a:p>
                    <a:p>
                      <a:r>
                        <a:rPr lang="ru-RU" sz="1100" dirty="0" smtClean="0"/>
                        <a:t>- другие</a:t>
                      </a:r>
                    </a:p>
                  </a:txBody>
                  <a:tcPr/>
                </a:tc>
              </a:tr>
              <a:tr h="73641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Безвозмездные поступления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Поступающие в бюджет денежные средства на безвозвратной и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152558"/>
            <a:ext cx="5112568" cy="107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0528" y="1633290"/>
            <a:ext cx="8534400" cy="75895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/>
              <a:t>Объем и структура налоговых доходов бюджета </a:t>
            </a:r>
            <a:br>
              <a:rPr lang="ru-RU" sz="2000" dirty="0" smtClean="0"/>
            </a:br>
            <a:r>
              <a:rPr lang="ru-RU" sz="2000" dirty="0" smtClean="0"/>
              <a:t>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район», тыс. 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79558166"/>
              </p:ext>
            </p:extLst>
          </p:nvPr>
        </p:nvGraphicFramePr>
        <p:xfrm>
          <a:off x="899592" y="2492896"/>
          <a:ext cx="7416822" cy="3199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936104"/>
                <a:gridCol w="936104"/>
                <a:gridCol w="1008112"/>
                <a:gridCol w="906474"/>
                <a:gridCol w="1109748"/>
              </a:tblGrid>
              <a:tr h="5776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Доходы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 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 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37196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Налог на доходы физических лиц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48985,9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47307,8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57753,1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61564,8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65572,1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  <a:tr h="658832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Акцизы по подакцизным товарам (продукции), производимым</a:t>
                      </a:r>
                      <a:r>
                        <a:rPr lang="ru-RU" sz="1100" baseline="0" dirty="0" smtClean="0"/>
                        <a:t>  на территории Российской Федерации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413,1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473,3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494,0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494,0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  <a:tr h="371967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Налоги на совокупный доход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32457,9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40173,3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38380,1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39976,1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41782,2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  <a:tr h="371967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Налог на имущество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16692,4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16493,1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18766,1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19179,0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19591,3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  <a:tr h="371967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Государственная пошлина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2973,0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2861,1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2861,1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2861,1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2861,1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  <a:tr h="371967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Всего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101510,0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107248,4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118233,7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124075,0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130301,3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491880" cy="177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9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3" cy="120248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Объем и структура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неналоговых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доходов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Гиагинский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, тыс. 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40969837"/>
              </p:ext>
            </p:extLst>
          </p:nvPr>
        </p:nvGraphicFramePr>
        <p:xfrm>
          <a:off x="755576" y="1700809"/>
          <a:ext cx="7632849" cy="3014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529"/>
                <a:gridCol w="863188"/>
                <a:gridCol w="977377"/>
                <a:gridCol w="977377"/>
                <a:gridCol w="977377"/>
                <a:gridCol w="1117001"/>
              </a:tblGrid>
              <a:tr h="2653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 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 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61237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43179,1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44456,4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44901,5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44817,7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44759,8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33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Платежи при пользовании природными ресурсами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946,6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591,3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591,3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591,3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591,3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741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Доходы от продажи материальных и нематериальных активов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5173,2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2123,6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33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Штрафы, санкции, возмещение ущерба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2039,7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2123,6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33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Прочие неналоговые 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188,9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857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Всего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51541,0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47641,3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46434,8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46351,0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46293,1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53136"/>
            <a:ext cx="3137142" cy="16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6097" y="1268760"/>
            <a:ext cx="8229600" cy="82068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Безвозмездные поступления в бюджет </a:t>
            </a:r>
            <a:br>
              <a:rPr lang="ru-RU" sz="2000" dirty="0" smtClean="0"/>
            </a:br>
            <a:r>
              <a:rPr lang="ru-RU" sz="2000" dirty="0" smtClean="0"/>
              <a:t>МО «Гиагинский район», тыс. 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53045256"/>
              </p:ext>
            </p:extLst>
          </p:nvPr>
        </p:nvGraphicFramePr>
        <p:xfrm>
          <a:off x="827584" y="2808902"/>
          <a:ext cx="7560839" cy="2758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159"/>
                <a:gridCol w="989269"/>
                <a:gridCol w="1059931"/>
                <a:gridCol w="901903"/>
                <a:gridCol w="870642"/>
                <a:gridCol w="1053935"/>
              </a:tblGrid>
              <a:tr h="39978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 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 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28960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Дотации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123068,8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147308,0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148120,0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127726,0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127881,0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60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Субсидии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46786,0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69074,8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93762,9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2671,9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2781,0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60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Субвенции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241544,7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227868,8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288437,7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288908,9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289819,7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60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Иные межбюджетные трансферты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157196,3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2450,7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2959,3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4087,9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1642,2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60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Прочие безвозмездные поступления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6462,9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60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Возврат остатков субсидий и субвенций и иных межбюджетных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трансфертов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32227,6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6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Всего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607286,4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446702,3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533279,9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423394,7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422123,9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44" y="548680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80920" cy="883226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бюджета  МО «</a:t>
            </a:r>
            <a:r>
              <a:rPr lang="ru-RU" sz="2000" dirty="0" err="1"/>
              <a:t>Гиагинский</a:t>
            </a:r>
            <a:r>
              <a:rPr lang="ru-RU" sz="2000" dirty="0"/>
              <a:t> район</a:t>
            </a:r>
            <a:r>
              <a:rPr lang="ru-RU" sz="2000" dirty="0" smtClean="0"/>
              <a:t>»,</a:t>
            </a:r>
            <a:r>
              <a:rPr lang="ru-RU" sz="2000" dirty="0" err="1" smtClean="0"/>
              <a:t>тыс</a:t>
            </a:r>
            <a:r>
              <a:rPr lang="ru-RU" sz="2000" dirty="0"/>
              <a:t>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087635"/>
              </p:ext>
            </p:extLst>
          </p:nvPr>
        </p:nvGraphicFramePr>
        <p:xfrm>
          <a:off x="827584" y="1412776"/>
          <a:ext cx="7560841" cy="4692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864096"/>
                <a:gridCol w="936104"/>
                <a:gridCol w="936104"/>
                <a:gridCol w="936104"/>
                <a:gridCol w="864097"/>
              </a:tblGrid>
              <a:tr h="34896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 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 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Общегосударственные вопросы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40891,5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49519,6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56111,0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58010,4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67386,1</a:t>
                      </a:r>
                      <a:endParaRPr lang="ru-RU" sz="1100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Национальная оборона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729,2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824,0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826,4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884,0</a:t>
                      </a:r>
                      <a:endParaRPr lang="ru-RU" sz="1100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Национальная безопасность и правоохранительная деятельность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1109,9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2181,1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2058,8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1534,4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1590,3</a:t>
                      </a:r>
                      <a:endParaRPr lang="ru-RU" sz="1100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Национальная экономика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22749,1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14845,6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1731,3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1478,2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1478,2</a:t>
                      </a:r>
                      <a:endParaRPr lang="ru-RU" sz="1100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Жилищно-коммунальное хозяйство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9835,5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24620,1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4476,9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3171,0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Образование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508968,5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443351,5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457047,4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436306,1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432869,8</a:t>
                      </a:r>
                      <a:endParaRPr lang="ru-RU" sz="1100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Культура, кинематография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105507,7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84884,2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86344,3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65355,6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66794,4</a:t>
                      </a:r>
                      <a:endParaRPr lang="ru-RU" sz="1100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Социальная политика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43910,7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33455,9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29667,5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26831,1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27716,4</a:t>
                      </a:r>
                      <a:endParaRPr lang="ru-RU" sz="1100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Физическая культура и спорт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409,5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65247,4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58188,5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400,0</a:t>
                      </a:r>
                      <a:endParaRPr lang="ru-RU" sz="1100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Средства массовой информации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2193,3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2793,1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2000,0</a:t>
                      </a:r>
                      <a:endParaRPr lang="ru-RU" sz="1100" dirty="0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Межбюджетные трансферты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25627,6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8400,6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6428,8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6428,8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6428,8</a:t>
                      </a:r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761932,5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730121,1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704864,5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602342,0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607548,0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4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88832" cy="1224136"/>
          </a:xfrm>
        </p:spPr>
        <p:txBody>
          <a:bodyPr>
            <a:normAutofit/>
          </a:bodyPr>
          <a:lstStyle/>
          <a:p>
            <a:r>
              <a:rPr lang="ru-RU" sz="1900" dirty="0"/>
              <a:t>Расходы по разделу </a:t>
            </a:r>
            <a:r>
              <a:rPr lang="ru-RU" sz="1900" dirty="0" smtClean="0"/>
              <a:t>«</a:t>
            </a:r>
            <a:r>
              <a:rPr lang="ru-RU" sz="1900" dirty="0"/>
              <a:t>Общегосударственные вопросы», тыс. руб.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55576" y="1052736"/>
            <a:ext cx="7632848" cy="3675820"/>
          </a:xfrm>
        </p:spPr>
        <p:txBody>
          <a:bodyPr>
            <a:normAutofit/>
          </a:bodyPr>
          <a:lstStyle/>
          <a:p>
            <a:r>
              <a:rPr lang="ru-RU" sz="1200" dirty="0"/>
              <a:t>В рамках раздела «Общегосударственные вопросы» исполнялись обязательства на функционирование Главы МО «</a:t>
            </a:r>
            <a:r>
              <a:rPr lang="ru-RU" sz="1200" dirty="0" err="1"/>
              <a:t>Гиагинский</a:t>
            </a:r>
            <a:r>
              <a:rPr lang="ru-RU" sz="1200" dirty="0"/>
              <a:t> район» и его аппарата, функционирование Совета народных депутатов, обеспечение референдумов , финансирование резервных фондов и другие общегосударственные </a:t>
            </a:r>
            <a:r>
              <a:rPr lang="ru-RU" sz="1200" dirty="0" smtClean="0"/>
              <a:t>вопросы</a:t>
            </a:r>
          </a:p>
          <a:p>
            <a:endParaRPr lang="ru-RU" sz="1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695983"/>
              </p:ext>
            </p:extLst>
          </p:nvPr>
        </p:nvGraphicFramePr>
        <p:xfrm>
          <a:off x="827584" y="1916832"/>
          <a:ext cx="7488835" cy="429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478"/>
                <a:gridCol w="839869"/>
                <a:gridCol w="769880"/>
                <a:gridCol w="839869"/>
                <a:gridCol w="839869"/>
                <a:gridCol w="839870"/>
              </a:tblGrid>
              <a:tr h="528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 год</a:t>
                      </a:r>
                    </a:p>
                    <a:p>
                      <a:pPr algn="ctr"/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  <a:r>
                        <a:rPr lang="ru-RU" sz="1100" baseline="0" dirty="0" smtClean="0"/>
                        <a:t>год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57488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1087,7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1403,1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1460,3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1515,9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1573,6</a:t>
                      </a:r>
                      <a:endParaRPr lang="ru-RU" sz="1100" dirty="0"/>
                    </a:p>
                  </a:txBody>
                  <a:tcPr/>
                </a:tc>
              </a:tr>
              <a:tr h="73703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2714,9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3498,6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3632,4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3527,1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3652,6</a:t>
                      </a:r>
                      <a:endParaRPr lang="ru-RU" sz="1100" dirty="0"/>
                    </a:p>
                  </a:txBody>
                  <a:tcPr/>
                </a:tc>
              </a:tr>
              <a:tr h="61810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Функционирование Правительства</a:t>
                      </a:r>
                      <a:r>
                        <a:rPr lang="ru-RU" sz="1100" baseline="0" dirty="0" smtClean="0"/>
                        <a:t> РФ, высших исполнительных органов </a:t>
                      </a:r>
                      <a:r>
                        <a:rPr lang="ru-RU" sz="1100" baseline="0" dirty="0" err="1" smtClean="0"/>
                        <a:t>госвласти</a:t>
                      </a:r>
                      <a:r>
                        <a:rPr lang="ru-RU" sz="1100" baseline="0" dirty="0" smtClean="0"/>
                        <a:t> субъектов РФ, местных администраций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26232,4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34269,4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35827,4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35359,3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35938,5</a:t>
                      </a:r>
                      <a:endParaRPr lang="ru-RU" sz="1100" dirty="0"/>
                    </a:p>
                  </a:txBody>
                  <a:tcPr/>
                </a:tc>
              </a:tr>
              <a:tr h="32502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Судебная система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</a:tr>
              <a:tr h="73129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деятельности финансовых, налоговых и таможенных</a:t>
                      </a:r>
                      <a:r>
                        <a:rPr lang="ru-RU" sz="1100" baseline="0" dirty="0" smtClean="0"/>
                        <a:t> органов и органов финансового (финансово-бюджетного) надзора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6106,6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8017,5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7974,0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8047,5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8360,8</a:t>
                      </a:r>
                      <a:endParaRPr lang="ru-RU" sz="1100" dirty="0"/>
                    </a:p>
                  </a:txBody>
                  <a:tcPr/>
                </a:tc>
              </a:tr>
              <a:tr h="36842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Резервные фонды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300,0</a:t>
                      </a:r>
                      <a:endParaRPr lang="ru-RU" sz="1100" dirty="0"/>
                    </a:p>
                  </a:txBody>
                  <a:tcPr/>
                </a:tc>
              </a:tr>
              <a:tr h="36842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Другие общегосударственные вопросы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4732,4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8132,7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3866,9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9210,6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17510,6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3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39" cy="120248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по разделу «национальная оборона», тыс. 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442473"/>
              </p:ext>
            </p:extLst>
          </p:nvPr>
        </p:nvGraphicFramePr>
        <p:xfrm>
          <a:off x="1115616" y="1340768"/>
          <a:ext cx="6912768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008112"/>
                <a:gridCol w="864096"/>
                <a:gridCol w="864096"/>
                <a:gridCol w="864096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 год</a:t>
                      </a:r>
                    </a:p>
                    <a:p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Мобилизационная и вневойсковая</a:t>
                      </a:r>
                      <a:r>
                        <a:rPr lang="ru-RU" sz="1100" baseline="0" dirty="0" smtClean="0"/>
                        <a:t> подготовка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729,2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824,0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826,4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884,0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729,2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824,0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826,4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884,0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2907396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Расходы по разделу «национальная </a:t>
            </a:r>
            <a:r>
              <a:rPr lang="ru-RU" sz="20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безопасность и правоохранительная деятельность», </a:t>
            </a:r>
            <a:r>
              <a:rPr lang="ru-RU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тыс. руб.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574835"/>
              </p:ext>
            </p:extLst>
          </p:nvPr>
        </p:nvGraphicFramePr>
        <p:xfrm>
          <a:off x="1151619" y="3717032"/>
          <a:ext cx="6840762" cy="197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1"/>
                <a:gridCol w="936104"/>
                <a:gridCol w="864096"/>
                <a:gridCol w="864096"/>
                <a:gridCol w="864096"/>
                <a:gridCol w="972109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r>
                        <a:rPr lang="ru-RU" sz="1100" baseline="0" dirty="0" smtClean="0"/>
                        <a:t>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2019 год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Защита  населения  и территории от чрезвычайных ситуаций природного и техногенного характера, 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2058,8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1534,4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1590,3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2058,8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1534,4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1590,3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32848" cy="7200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Расходы по разделу «национальная экономика», тыс. руб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397611"/>
              </p:ext>
            </p:extLst>
          </p:nvPr>
        </p:nvGraphicFramePr>
        <p:xfrm>
          <a:off x="827584" y="1124744"/>
          <a:ext cx="7560838" cy="2735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540"/>
                <a:gridCol w="815384"/>
                <a:gridCol w="815384"/>
                <a:gridCol w="889510"/>
                <a:gridCol w="889510"/>
                <a:gridCol w="889510"/>
              </a:tblGrid>
              <a:tr h="41450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 год</a:t>
                      </a:r>
                    </a:p>
                    <a:p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4145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</a:tr>
              <a:tr h="429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Сельское хозяйство</a:t>
                      </a:r>
                      <a:r>
                        <a:rPr lang="ru-RU" sz="1100" baseline="0" dirty="0" smtClean="0"/>
                        <a:t> и рыболовство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1531,7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1520,7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708,0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734,2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734,2</a:t>
                      </a:r>
                      <a:endParaRPr lang="ru-RU" sz="1100" dirty="0"/>
                    </a:p>
                  </a:txBody>
                  <a:tcPr/>
                </a:tc>
              </a:tr>
              <a:tr h="604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Дорожное хозяйство (дорожные фонды)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20573,2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413,1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473,3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494,0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494,0</a:t>
                      </a:r>
                      <a:endParaRPr lang="ru-RU" sz="1100" dirty="0"/>
                    </a:p>
                  </a:txBody>
                  <a:tcPr/>
                </a:tc>
              </a:tr>
              <a:tr h="573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Другие вопросы в области национальной экономики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544,3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150,0</a:t>
                      </a:r>
                      <a:endParaRPr lang="ru-RU" sz="1100" dirty="0"/>
                    </a:p>
                  </a:txBody>
                  <a:tcPr/>
                </a:tc>
              </a:tr>
              <a:tr h="266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Всего 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22749,1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3028,8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1731,3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1478,2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1478,2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3933056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Расходы по разделу </a:t>
            </a:r>
            <a:r>
              <a:rPr lang="ru-RU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«жилищно-коммунальное хозяйство», </a:t>
            </a:r>
            <a:r>
              <a:rPr lang="ru-RU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тыс. </a:t>
            </a:r>
            <a:r>
              <a:rPr lang="ru-RU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руб.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725738"/>
              </p:ext>
            </p:extLst>
          </p:nvPr>
        </p:nvGraphicFramePr>
        <p:xfrm>
          <a:off x="827584" y="4405174"/>
          <a:ext cx="7560840" cy="1845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517"/>
                <a:gridCol w="799704"/>
                <a:gridCol w="799704"/>
                <a:gridCol w="945105"/>
                <a:gridCol w="872405"/>
                <a:gridCol w="872405"/>
              </a:tblGrid>
              <a:tr h="41312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 год</a:t>
                      </a:r>
                    </a:p>
                    <a:p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3547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Жилищное хозяйство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3547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Коммунальное хозяйство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2324,6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9901,1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1750,3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3171,0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3547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Благоустройство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6510,9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5206,4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1426,6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354753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9835,5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17107,5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4476,9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3171,0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9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005369" cy="59519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Расходы </a:t>
            </a:r>
            <a:r>
              <a:rPr lang="ru-RU" sz="2000" dirty="0" smtClean="0"/>
              <a:t>по</a:t>
            </a:r>
            <a:r>
              <a:rPr lang="ru-RU" sz="1800" dirty="0" smtClean="0"/>
              <a:t> разделу «Образование», тыс. руб.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370857"/>
              </p:ext>
            </p:extLst>
          </p:nvPr>
        </p:nvGraphicFramePr>
        <p:xfrm>
          <a:off x="827584" y="1700808"/>
          <a:ext cx="7488832" cy="380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818"/>
                <a:gridCol w="1044392"/>
                <a:gridCol w="1044392"/>
                <a:gridCol w="1131426"/>
                <a:gridCol w="1044392"/>
                <a:gridCol w="1048412"/>
              </a:tblGrid>
              <a:tr h="4041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 год</a:t>
                      </a:r>
                    </a:p>
                    <a:p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544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Дошкольное образование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235983,2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104042,5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132097,2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126584,5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124048,5</a:t>
                      </a:r>
                      <a:endParaRPr lang="ru-RU" sz="1100" dirty="0"/>
                    </a:p>
                  </a:txBody>
                  <a:tcPr/>
                </a:tc>
              </a:tr>
              <a:tr h="418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Общее образование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230176,8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238487,8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269883,3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257521,0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255112,7</a:t>
                      </a:r>
                      <a:endParaRPr lang="ru-RU" sz="1100" dirty="0"/>
                    </a:p>
                  </a:txBody>
                  <a:tcPr/>
                </a:tc>
              </a:tr>
              <a:tr h="591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Дополнительное образование детей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29059,6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36532,8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37365,9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34640,4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35690,5</a:t>
                      </a:r>
                      <a:endParaRPr lang="ru-RU" sz="1100" dirty="0"/>
                    </a:p>
                  </a:txBody>
                  <a:tcPr/>
                </a:tc>
              </a:tr>
              <a:tr h="703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Молодежная политика и оздоровление детей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1076,7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1194,1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1269,9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1151,9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1151,9</a:t>
                      </a:r>
                      <a:endParaRPr lang="ru-RU" sz="1100" dirty="0"/>
                    </a:p>
                  </a:txBody>
                  <a:tcPr/>
                </a:tc>
              </a:tr>
              <a:tr h="591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Другие вопросы в области образования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12672,3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13685,3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16431,1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16408,3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16866,2</a:t>
                      </a:r>
                      <a:endParaRPr lang="ru-RU" sz="1100" dirty="0"/>
                    </a:p>
                  </a:txBody>
                  <a:tcPr/>
                </a:tc>
              </a:tr>
              <a:tr h="418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Всего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508968,5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393942,5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457047,4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436306,1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432869,8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5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44816" cy="7920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по разделу «Культура, кинематография», тыс. 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67111"/>
              </p:ext>
            </p:extLst>
          </p:nvPr>
        </p:nvGraphicFramePr>
        <p:xfrm>
          <a:off x="827585" y="1340768"/>
          <a:ext cx="7488832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1"/>
                <a:gridCol w="864096"/>
                <a:gridCol w="864096"/>
                <a:gridCol w="864096"/>
                <a:gridCol w="864096"/>
                <a:gridCol w="864097"/>
              </a:tblGrid>
              <a:tr h="448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r>
                        <a:rPr lang="ru-RU" sz="1100" baseline="0" dirty="0" smtClean="0"/>
                        <a:t>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34343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Культура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88447,7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56802,6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65256,7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43899,3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44538,9</a:t>
                      </a:r>
                      <a:endParaRPr lang="ru-RU" sz="11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Другие вопросы в области культуры, кинематографии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17060,0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18931,8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21087,6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21456,3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22255,5</a:t>
                      </a:r>
                      <a:endParaRPr lang="ru-RU" sz="1100" dirty="0"/>
                    </a:p>
                  </a:txBody>
                  <a:tcPr/>
                </a:tc>
              </a:tr>
              <a:tr h="2697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105507,7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75734,4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86344,3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65355,6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66794,4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48084" y="3068247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Расходы по разделу </a:t>
            </a:r>
            <a:r>
              <a:rPr lang="ru-RU" sz="20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«Социальная политика», </a:t>
            </a:r>
            <a:r>
              <a:rPr lang="ru-RU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тыс. руб.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82842"/>
              </p:ext>
            </p:extLst>
          </p:nvPr>
        </p:nvGraphicFramePr>
        <p:xfrm>
          <a:off x="848088" y="3573016"/>
          <a:ext cx="7488828" cy="2563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0"/>
                <a:gridCol w="864096"/>
                <a:gridCol w="792088"/>
                <a:gridCol w="936104"/>
                <a:gridCol w="864096"/>
                <a:gridCol w="864094"/>
              </a:tblGrid>
              <a:tr h="38404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</a:t>
                      </a:r>
                      <a:r>
                        <a:rPr lang="ru-RU" sz="1100" baseline="0" dirty="0" smtClean="0"/>
                        <a:t>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 год</a:t>
                      </a:r>
                    </a:p>
                    <a:p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 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Пенсионное обеспечение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6019,6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6644,5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7494,5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4000,0</a:t>
                      </a:r>
                      <a:endParaRPr lang="ru-RU" sz="1100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5394,9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6868,2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1576,0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1822,0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1900,3</a:t>
                      </a:r>
                      <a:endParaRPr lang="ru-RU" sz="1100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Охрана семьи и детства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32131,0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17002,6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20060,4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20451,7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21236,4</a:t>
                      </a:r>
                      <a:endParaRPr lang="ru-RU" sz="1100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Другие вопросы в области социальной политики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365,2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371,6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536,6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557,4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579,7</a:t>
                      </a:r>
                      <a:endParaRPr lang="ru-RU" sz="1100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43910,7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30886,9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29667,5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26831,1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27716,4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8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362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Территория составляет 756,5 </a:t>
            </a:r>
            <a:r>
              <a:rPr lang="ru-RU" sz="2200" dirty="0" err="1"/>
              <a:t>кв.км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В состав </a:t>
            </a:r>
            <a:r>
              <a:rPr lang="ru-RU" sz="2200" dirty="0" err="1"/>
              <a:t>Гиагинского</a:t>
            </a:r>
            <a:r>
              <a:rPr lang="ru-RU" sz="2200" dirty="0"/>
              <a:t> района входят 5 </a:t>
            </a:r>
            <a:r>
              <a:rPr lang="ru-RU" sz="2200" dirty="0" smtClean="0"/>
              <a:t>поселений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6923161" cy="4176464"/>
          </a:xfrm>
        </p:spPr>
        <p:txBody>
          <a:bodyPr>
            <a:normAutofit/>
          </a:bodyPr>
          <a:lstStyle/>
          <a:p>
            <a:r>
              <a:rPr lang="ru-RU" sz="1600" dirty="0"/>
              <a:t>Население –31 394 чел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83568" y="2148164"/>
            <a:ext cx="7723813" cy="4028167"/>
            <a:chOff x="-736" y="-37"/>
            <a:chExt cx="16873" cy="11089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6" y="-37"/>
              <a:ext cx="16873" cy="1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275" y="7469"/>
              <a:ext cx="11554" cy="3383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3911"/>
                <a:gd name="T5" fmla="*/ 202 h 1218"/>
                <a:gd name="T6" fmla="*/ 269 w 3911"/>
                <a:gd name="T7" fmla="*/ 90 h 1218"/>
                <a:gd name="T8" fmla="*/ 569 w 3911"/>
                <a:gd name="T9" fmla="*/ 0 h 1218"/>
                <a:gd name="T10" fmla="*/ 589 w 3911"/>
                <a:gd name="T11" fmla="*/ 20 h 1218"/>
                <a:gd name="T12" fmla="*/ 680 w 3911"/>
                <a:gd name="T13" fmla="*/ 111 h 1218"/>
                <a:gd name="T14" fmla="*/ 809 w 3911"/>
                <a:gd name="T15" fmla="*/ 66 h 1218"/>
                <a:gd name="T16" fmla="*/ 971 w 3911"/>
                <a:gd name="T17" fmla="*/ 486 h 1218"/>
                <a:gd name="T18" fmla="*/ 1241 w 3911"/>
                <a:gd name="T19" fmla="*/ 1218 h 1218"/>
                <a:gd name="T20" fmla="*/ 2387 w 3911"/>
                <a:gd name="T21" fmla="*/ 876 h 1218"/>
                <a:gd name="T22" fmla="*/ 2633 w 3911"/>
                <a:gd name="T23" fmla="*/ 1050 h 1218"/>
                <a:gd name="T24" fmla="*/ 3713 w 3911"/>
                <a:gd name="T25" fmla="*/ 1020 h 1218"/>
                <a:gd name="T26" fmla="*/ 3911 w 3911"/>
                <a:gd name="T27" fmla="*/ 1152 h 1218"/>
                <a:gd name="T28" fmla="*/ 0 w 3911"/>
                <a:gd name="T29" fmla="*/ 0 h 1218"/>
                <a:gd name="T30" fmla="*/ 3911 w 3911"/>
                <a:gd name="T31" fmla="*/ 1218 h 121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3911" h="1218">
                  <a:moveTo>
                    <a:pt x="0" y="202"/>
                  </a:moveTo>
                  <a:lnTo>
                    <a:pt x="269" y="90"/>
                  </a:lnTo>
                  <a:lnTo>
                    <a:pt x="569" y="0"/>
                  </a:lnTo>
                  <a:lnTo>
                    <a:pt x="589" y="20"/>
                  </a:lnTo>
                  <a:lnTo>
                    <a:pt x="680" y="111"/>
                  </a:lnTo>
                  <a:lnTo>
                    <a:pt x="809" y="66"/>
                  </a:lnTo>
                  <a:lnTo>
                    <a:pt x="971" y="486"/>
                  </a:lnTo>
                  <a:lnTo>
                    <a:pt x="1241" y="1218"/>
                  </a:lnTo>
                  <a:lnTo>
                    <a:pt x="2387" y="876"/>
                  </a:lnTo>
                  <a:lnTo>
                    <a:pt x="2633" y="1050"/>
                  </a:lnTo>
                  <a:lnTo>
                    <a:pt x="3713" y="1020"/>
                  </a:lnTo>
                  <a:lnTo>
                    <a:pt x="3911" y="1152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-376" y="16"/>
              <a:ext cx="16310" cy="867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5520"/>
                <a:gd name="T5" fmla="*/ 786 h 3120"/>
                <a:gd name="T6" fmla="*/ 438 w 5520"/>
                <a:gd name="T7" fmla="*/ 672 h 3120"/>
                <a:gd name="T8" fmla="*/ 516 w 5520"/>
                <a:gd name="T9" fmla="*/ 720 h 3120"/>
                <a:gd name="T10" fmla="*/ 576 w 5520"/>
                <a:gd name="T11" fmla="*/ 858 h 3120"/>
                <a:gd name="T12" fmla="*/ 984 w 5520"/>
                <a:gd name="T13" fmla="*/ 792 h 3120"/>
                <a:gd name="T14" fmla="*/ 816 w 5520"/>
                <a:gd name="T15" fmla="*/ 102 h 3120"/>
                <a:gd name="T16" fmla="*/ 1146 w 5520"/>
                <a:gd name="T17" fmla="*/ 0 h 3120"/>
                <a:gd name="T18" fmla="*/ 1272 w 5520"/>
                <a:gd name="T19" fmla="*/ 174 h 3120"/>
                <a:gd name="T20" fmla="*/ 1476 w 5520"/>
                <a:gd name="T21" fmla="*/ 642 h 3120"/>
                <a:gd name="T22" fmla="*/ 2430 w 5520"/>
                <a:gd name="T23" fmla="*/ 222 h 3120"/>
                <a:gd name="T24" fmla="*/ 2796 w 5520"/>
                <a:gd name="T25" fmla="*/ 510 h 3120"/>
                <a:gd name="T26" fmla="*/ 2850 w 5520"/>
                <a:gd name="T27" fmla="*/ 762 h 3120"/>
                <a:gd name="T28" fmla="*/ 3138 w 5520"/>
                <a:gd name="T29" fmla="*/ 1002 h 3120"/>
                <a:gd name="T30" fmla="*/ 3348 w 5520"/>
                <a:gd name="T31" fmla="*/ 954 h 3120"/>
                <a:gd name="T32" fmla="*/ 3744 w 5520"/>
                <a:gd name="T33" fmla="*/ 978 h 3120"/>
                <a:gd name="T34" fmla="*/ 3762 w 5520"/>
                <a:gd name="T35" fmla="*/ 1044 h 3120"/>
                <a:gd name="T36" fmla="*/ 4566 w 5520"/>
                <a:gd name="T37" fmla="*/ 1038 h 3120"/>
                <a:gd name="T38" fmla="*/ 4878 w 5520"/>
                <a:gd name="T39" fmla="*/ 1242 h 3120"/>
                <a:gd name="T40" fmla="*/ 5094 w 5520"/>
                <a:gd name="T41" fmla="*/ 1446 h 3120"/>
                <a:gd name="T42" fmla="*/ 5232 w 5520"/>
                <a:gd name="T43" fmla="*/ 1554 h 3120"/>
                <a:gd name="T44" fmla="*/ 5328 w 5520"/>
                <a:gd name="T45" fmla="*/ 1680 h 3120"/>
                <a:gd name="T46" fmla="*/ 5214 w 5520"/>
                <a:gd name="T47" fmla="*/ 1776 h 3120"/>
                <a:gd name="T48" fmla="*/ 5388 w 5520"/>
                <a:gd name="T49" fmla="*/ 2532 h 3120"/>
                <a:gd name="T50" fmla="*/ 5370 w 5520"/>
                <a:gd name="T51" fmla="*/ 2742 h 3120"/>
                <a:gd name="T52" fmla="*/ 5520 w 5520"/>
                <a:gd name="T53" fmla="*/ 3120 h 3120"/>
                <a:gd name="T54" fmla="*/ 0 w 5520"/>
                <a:gd name="T55" fmla="*/ 0 h 3120"/>
                <a:gd name="T56" fmla="*/ 5520 w 5520"/>
                <a:gd name="T57" fmla="*/ 3120 h 312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5520" h="3120">
                  <a:moveTo>
                    <a:pt x="0" y="786"/>
                  </a:moveTo>
                  <a:lnTo>
                    <a:pt x="438" y="672"/>
                  </a:lnTo>
                  <a:lnTo>
                    <a:pt x="516" y="720"/>
                  </a:lnTo>
                  <a:lnTo>
                    <a:pt x="576" y="858"/>
                  </a:lnTo>
                  <a:lnTo>
                    <a:pt x="984" y="792"/>
                  </a:lnTo>
                  <a:lnTo>
                    <a:pt x="816" y="102"/>
                  </a:lnTo>
                  <a:lnTo>
                    <a:pt x="1146" y="0"/>
                  </a:lnTo>
                  <a:lnTo>
                    <a:pt x="1272" y="174"/>
                  </a:lnTo>
                  <a:lnTo>
                    <a:pt x="1476" y="642"/>
                  </a:lnTo>
                  <a:lnTo>
                    <a:pt x="2430" y="222"/>
                  </a:lnTo>
                  <a:lnTo>
                    <a:pt x="2796" y="510"/>
                  </a:lnTo>
                  <a:lnTo>
                    <a:pt x="2850" y="762"/>
                  </a:lnTo>
                  <a:lnTo>
                    <a:pt x="3138" y="1002"/>
                  </a:lnTo>
                  <a:lnTo>
                    <a:pt x="3348" y="954"/>
                  </a:lnTo>
                  <a:lnTo>
                    <a:pt x="3744" y="978"/>
                  </a:lnTo>
                  <a:lnTo>
                    <a:pt x="3762" y="1044"/>
                  </a:lnTo>
                  <a:lnTo>
                    <a:pt x="4566" y="1038"/>
                  </a:lnTo>
                  <a:lnTo>
                    <a:pt x="4878" y="1242"/>
                  </a:lnTo>
                  <a:lnTo>
                    <a:pt x="5094" y="1446"/>
                  </a:lnTo>
                  <a:lnTo>
                    <a:pt x="5232" y="1554"/>
                  </a:lnTo>
                  <a:lnTo>
                    <a:pt x="5328" y="1680"/>
                  </a:lnTo>
                  <a:lnTo>
                    <a:pt x="5214" y="1776"/>
                  </a:lnTo>
                  <a:lnTo>
                    <a:pt x="5388" y="2532"/>
                  </a:lnTo>
                  <a:lnTo>
                    <a:pt x="5370" y="2742"/>
                  </a:lnTo>
                  <a:lnTo>
                    <a:pt x="5520" y="3120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88" y="1052736"/>
            <a:ext cx="3242636" cy="237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17583"/>
            <a:ext cx="7416824" cy="8112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по разделу «Физическая культура и спорт», тыс. 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266551"/>
              </p:ext>
            </p:extLst>
          </p:nvPr>
        </p:nvGraphicFramePr>
        <p:xfrm>
          <a:off x="971598" y="1556792"/>
          <a:ext cx="7128792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8"/>
                <a:gridCol w="936104"/>
                <a:gridCol w="864096"/>
                <a:gridCol w="936104"/>
                <a:gridCol w="864096"/>
                <a:gridCol w="864094"/>
              </a:tblGrid>
              <a:tr h="45005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</a:t>
                      </a:r>
                      <a:r>
                        <a:rPr lang="ru-RU" sz="1100" baseline="0" dirty="0" smtClean="0"/>
                        <a:t>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 год</a:t>
                      </a:r>
                    </a:p>
                    <a:p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 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Физическая культура 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409,5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400,0</a:t>
                      </a:r>
                      <a:endParaRPr lang="ru-RU" sz="11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Массовый спорт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21943,4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57788,5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409,5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22343,4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58188,5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0965" y="3501008"/>
            <a:ext cx="756084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Расходы по разделу </a:t>
            </a:r>
            <a:r>
              <a:rPr lang="ru-RU" sz="19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«Средства массовой информации», </a:t>
            </a:r>
            <a:r>
              <a:rPr lang="ru-RU" sz="19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тыс. руб.</a:t>
            </a:r>
            <a:endParaRPr lang="ru-RU" sz="19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997663"/>
              </p:ext>
            </p:extLst>
          </p:nvPr>
        </p:nvGraphicFramePr>
        <p:xfrm>
          <a:off x="971599" y="4077072"/>
          <a:ext cx="7204079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195"/>
                <a:gridCol w="927258"/>
                <a:gridCol w="855931"/>
                <a:gridCol w="927258"/>
                <a:gridCol w="855931"/>
                <a:gridCol w="930506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</a:t>
                      </a:r>
                      <a:r>
                        <a:rPr lang="ru-RU" sz="1100" baseline="0" dirty="0" smtClean="0"/>
                        <a:t>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 год</a:t>
                      </a:r>
                    </a:p>
                    <a:p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 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Периодическая</a:t>
                      </a:r>
                      <a:r>
                        <a:rPr lang="ru-RU" sz="1100" baseline="0" dirty="0" smtClean="0"/>
                        <a:t> печать и издательства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2193,3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1992,4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2000,0</a:t>
                      </a:r>
                      <a:endParaRPr lang="ru-RU" sz="11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2193,3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1992,4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6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6863" cy="120248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по разделу «</a:t>
            </a:r>
            <a:r>
              <a:rPr lang="ru-RU" sz="2000" dirty="0"/>
              <a:t>М</a:t>
            </a:r>
            <a:r>
              <a:rPr lang="ru-RU" sz="2000" dirty="0" smtClean="0"/>
              <a:t>ежбюджетные трансферты </a:t>
            </a:r>
            <a:br>
              <a:rPr lang="ru-RU" sz="2000" dirty="0" smtClean="0"/>
            </a:br>
            <a:r>
              <a:rPr lang="ru-RU" sz="2000" dirty="0" smtClean="0"/>
              <a:t>общего характера» , тыс. 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905127"/>
              </p:ext>
            </p:extLst>
          </p:nvPr>
        </p:nvGraphicFramePr>
        <p:xfrm>
          <a:off x="827584" y="1556792"/>
          <a:ext cx="7524834" cy="2432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550"/>
                <a:gridCol w="803623"/>
                <a:gridCol w="803623"/>
                <a:gridCol w="876680"/>
                <a:gridCol w="876680"/>
                <a:gridCol w="876678"/>
              </a:tblGrid>
              <a:tr h="4715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 год</a:t>
                      </a:r>
                    </a:p>
                    <a:p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 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53773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Дотации на выравнивание бюджетной обеспеченности субъектов Российской Федерации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3463,4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6121,8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6428,8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6428,8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6428,8</a:t>
                      </a:r>
                      <a:endParaRPr lang="ru-RU" sz="1100" dirty="0"/>
                    </a:p>
                  </a:txBody>
                  <a:tcPr/>
                </a:tc>
              </a:tr>
              <a:tr h="42399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Иные</a:t>
                      </a:r>
                      <a:r>
                        <a:rPr lang="ru-RU" sz="1100" baseline="0" dirty="0" smtClean="0"/>
                        <a:t> дотации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5511,8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/>
                </a:tc>
              </a:tr>
              <a:tr h="4715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Прочие</a:t>
                      </a:r>
                      <a:r>
                        <a:rPr lang="ru-RU" sz="1100" baseline="0" dirty="0" smtClean="0"/>
                        <a:t> межбюджетные трансферты общего характера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16652,4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4715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25627,6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6121,8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6428,8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6428,8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6428,8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80490"/>
            <a:ext cx="3456384" cy="25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560840" cy="648072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Расходы бюджета МО «</a:t>
            </a:r>
            <a:r>
              <a:rPr lang="ru-RU" sz="2200" dirty="0" err="1"/>
              <a:t>Гиагинский</a:t>
            </a:r>
            <a:r>
              <a:rPr lang="ru-RU" sz="2200" dirty="0"/>
              <a:t> район</a:t>
            </a:r>
            <a:r>
              <a:rPr lang="ru-RU" sz="2200" dirty="0" smtClean="0"/>
              <a:t>»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по видам </a:t>
            </a:r>
            <a:r>
              <a:rPr lang="ru-RU" sz="2200" dirty="0" smtClean="0"/>
              <a:t>расходов классификации </a:t>
            </a:r>
            <a:r>
              <a:rPr lang="ru-RU" sz="2200" dirty="0"/>
              <a:t>расходов, тыс. руб</a:t>
            </a:r>
            <a:r>
              <a:rPr lang="ru-RU" dirty="0"/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471727"/>
              </p:ext>
            </p:extLst>
          </p:nvPr>
        </p:nvGraphicFramePr>
        <p:xfrm>
          <a:off x="827584" y="1556792"/>
          <a:ext cx="7560838" cy="4576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4370280"/>
                <a:gridCol w="918606"/>
                <a:gridCol w="847944"/>
                <a:gridCol w="847944"/>
              </a:tblGrid>
              <a:tr h="58509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Вид </a:t>
                      </a:r>
                      <a:r>
                        <a:rPr lang="ru-RU" sz="1100" dirty="0" err="1" smtClean="0"/>
                        <a:t>расх</a:t>
                      </a:r>
                      <a:r>
                        <a:rPr lang="ru-RU" sz="1100" dirty="0" smtClean="0"/>
                        <a:t>.</a:t>
                      </a:r>
                      <a:endParaRPr lang="ru-RU" sz="11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endParaRPr lang="ru-RU" sz="11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2020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</a:p>
                    <a:p>
                      <a:pPr algn="l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2021 год</a:t>
                      </a:r>
                    </a:p>
                    <a:p>
                      <a:pPr algn="l"/>
                      <a:r>
                        <a:rPr lang="ru-RU" sz="1100" dirty="0" smtClean="0"/>
                        <a:t> прогноз)</a:t>
                      </a:r>
                      <a:endParaRPr lang="ru-RU" sz="11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2022 год (прогноз)</a:t>
                      </a:r>
                      <a:endParaRPr lang="ru-RU" sz="1100" dirty="0"/>
                    </a:p>
                  </a:txBody>
                  <a:tcPr marL="86627" marR="86627"/>
                </a:tc>
              </a:tr>
              <a:tr h="75012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Расходы на выплаты персоналу в целях обеспечения выполнения функций государственными органами, казенными учреждениями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79350,6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82333,5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85469,6</a:t>
                      </a:r>
                      <a:endParaRPr lang="ru-RU" sz="1100" dirty="0"/>
                    </a:p>
                  </a:txBody>
                  <a:tcPr/>
                </a:tc>
              </a:tr>
              <a:tr h="4200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Закупка товаров, работ и услуг для государственных нужд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11887,2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7998,0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7525,0</a:t>
                      </a:r>
                      <a:endParaRPr lang="ru-RU" sz="1100" dirty="0"/>
                    </a:p>
                  </a:txBody>
                  <a:tcPr/>
                </a:tc>
              </a:tr>
              <a:tr h="44174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Социальное обеспечение и иные выплаты населению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23952,5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19839,7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19918,0</a:t>
                      </a:r>
                      <a:endParaRPr lang="ru-RU" sz="1100" dirty="0"/>
                    </a:p>
                  </a:txBody>
                  <a:tcPr/>
                </a:tc>
              </a:tr>
              <a:tr h="52073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Капитальные вложения в объекты недвижимого имущества государственной собственности 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65681,5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9705,0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7318,7</a:t>
                      </a:r>
                      <a:endParaRPr lang="ru-RU" sz="1100" dirty="0"/>
                    </a:p>
                  </a:txBody>
                  <a:tcPr/>
                </a:tc>
              </a:tr>
              <a:tr h="44174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Межбюджетные трансферты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10291,1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7413,9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7471,5</a:t>
                      </a:r>
                      <a:endParaRPr lang="ru-RU" sz="1100" dirty="0"/>
                    </a:p>
                  </a:txBody>
                  <a:tcPr/>
                </a:tc>
              </a:tr>
              <a:tr h="44174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507123,0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463747,1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460492,5</a:t>
                      </a:r>
                      <a:endParaRPr lang="ru-RU" sz="1100" dirty="0"/>
                    </a:p>
                  </a:txBody>
                  <a:tcPr/>
                </a:tc>
              </a:tr>
              <a:tr h="44174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Иные бюджетные ассигнования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6578,6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11304,8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19352,7</a:t>
                      </a:r>
                      <a:endParaRPr lang="ru-RU" sz="1100" dirty="0"/>
                    </a:p>
                  </a:txBody>
                  <a:tcPr/>
                </a:tc>
              </a:tr>
              <a:tr h="441747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Итого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704864,5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602342,0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607548,0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1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5"/>
            <a:ext cx="7560840" cy="1080120"/>
          </a:xfrm>
        </p:spPr>
        <p:txBody>
          <a:bodyPr>
            <a:normAutofit/>
          </a:bodyPr>
          <a:lstStyle/>
          <a:p>
            <a:r>
              <a:rPr lang="ru-RU" sz="1900" dirty="0"/>
              <a:t>Расходы бюджета МО «</a:t>
            </a:r>
            <a:r>
              <a:rPr lang="ru-RU" sz="1900" dirty="0" err="1"/>
              <a:t>Гиагинский</a:t>
            </a:r>
            <a:r>
              <a:rPr lang="ru-RU" sz="1900" dirty="0"/>
              <a:t> район</a:t>
            </a:r>
            <a:r>
              <a:rPr lang="ru-RU" sz="1900" dirty="0" smtClean="0"/>
              <a:t>» </a:t>
            </a:r>
            <a:r>
              <a:rPr lang="ru-RU" sz="1900" dirty="0"/>
              <a:t>на реализацию муниципальных программ </a:t>
            </a:r>
            <a:r>
              <a:rPr lang="ru-RU" sz="1900" dirty="0" smtClean="0"/>
              <a:t>МО </a:t>
            </a:r>
            <a:r>
              <a:rPr lang="ru-RU" sz="1900" dirty="0"/>
              <a:t>«</a:t>
            </a:r>
            <a:r>
              <a:rPr lang="ru-RU" sz="1900" dirty="0" err="1"/>
              <a:t>Гиагинский</a:t>
            </a:r>
            <a:r>
              <a:rPr lang="ru-RU" sz="1900" dirty="0"/>
              <a:t> район»,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828504"/>
              </p:ext>
            </p:extLst>
          </p:nvPr>
        </p:nvGraphicFramePr>
        <p:xfrm>
          <a:off x="107504" y="1277235"/>
          <a:ext cx="8892480" cy="5499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720080"/>
                <a:gridCol w="720080"/>
                <a:gridCol w="720080"/>
                <a:gridCol w="792088"/>
                <a:gridCol w="755576"/>
              </a:tblGrid>
              <a:tr h="46674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Наименование</a:t>
                      </a:r>
                      <a:r>
                        <a:rPr lang="ru-RU" sz="1100" baseline="0" dirty="0" smtClean="0"/>
                        <a:t> программы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2018 год (факт)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2019 год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2020 год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2021 год </a:t>
                      </a:r>
                    </a:p>
                    <a:p>
                      <a:r>
                        <a:rPr lang="ru-RU" sz="900" dirty="0" smtClean="0"/>
                        <a:t>(прогноз)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2022 год</a:t>
                      </a:r>
                    </a:p>
                    <a:p>
                      <a:r>
                        <a:rPr lang="ru-RU" sz="900" dirty="0" smtClean="0"/>
                        <a:t>(прогноз)</a:t>
                      </a:r>
                      <a:endParaRPr lang="ru-RU" sz="900" dirty="0"/>
                    </a:p>
                  </a:txBody>
                  <a:tcPr/>
                </a:tc>
              </a:tr>
              <a:tr h="30230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МП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 «Развитие образования»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487720,0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374080,9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436474,5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415485,0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411324,6</a:t>
                      </a:r>
                      <a:endParaRPr lang="ru-RU" sz="1000" dirty="0"/>
                    </a:p>
                  </a:txBody>
                  <a:tcPr anchor="ctr"/>
                </a:tc>
              </a:tr>
              <a:tr h="26110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МП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 «Развитие культуры и искусства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120624,6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92950,0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104883,5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84472,3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86589,0</a:t>
                      </a:r>
                      <a:endParaRPr lang="ru-RU" sz="1000" dirty="0"/>
                    </a:p>
                  </a:txBody>
                  <a:tcPr anchor="ctr"/>
                </a:tc>
              </a:tr>
              <a:tr h="26110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МП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 «Управление муниципальными финансами»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13519,8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12099,7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12201,0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19912,6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28425,1</a:t>
                      </a:r>
                      <a:endParaRPr lang="ru-RU" sz="1000" dirty="0"/>
                    </a:p>
                  </a:txBody>
                  <a:tcPr anchor="ctr"/>
                </a:tc>
              </a:tr>
              <a:tr h="42429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МП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 «Энергосбережение и повышение энергетической эффективности»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4663,4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937,7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735,5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467,1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467,1</a:t>
                      </a:r>
                      <a:endParaRPr lang="ru-RU" sz="1000" dirty="0"/>
                    </a:p>
                  </a:txBody>
                  <a:tcPr anchor="ctr"/>
                </a:tc>
              </a:tr>
              <a:tr h="26110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МП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 «Развитие молодежной политики»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64,4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anchor="ctr"/>
                </a:tc>
              </a:tr>
              <a:tr h="26110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МП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 «Развитие физической культуры и спорта»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248,3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22203,4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58048,5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260,0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260,0</a:t>
                      </a:r>
                      <a:endParaRPr lang="ru-RU" sz="1000" dirty="0"/>
                    </a:p>
                  </a:txBody>
                  <a:tcPr anchor="ctr"/>
                </a:tc>
              </a:tr>
              <a:tr h="42429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МП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 «Развитие сельского хозяйства и регулирование рынков сельскохозяйственной продукции, сырья и продовольствия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1932,5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11279,0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1999,4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3643,0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550,0</a:t>
                      </a:r>
                      <a:endParaRPr lang="ru-RU" sz="1000" dirty="0"/>
                    </a:p>
                  </a:txBody>
                  <a:tcPr anchor="ctr"/>
                </a:tc>
              </a:tr>
              <a:tr h="58748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МП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 «Защита населения и территории от чрезвычайных ситуаций природного и техногенного характера, обеспечение пожарной безопасности и безопасности людей на водных объектах на территории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1238,9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1781,1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2158,8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1634,4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1690,3</a:t>
                      </a:r>
                      <a:endParaRPr lang="ru-RU" sz="1000" dirty="0"/>
                    </a:p>
                  </a:txBody>
                  <a:tcPr anchor="ctr"/>
                </a:tc>
              </a:tr>
              <a:tr h="26110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МП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 «Обеспечение безопасности дорожного движения»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99,6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anchor="ctr"/>
                </a:tc>
              </a:tr>
              <a:tr h="26110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МП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  «Доступная среда»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138,1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800,3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18,1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18,1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18,1</a:t>
                      </a:r>
                      <a:endParaRPr lang="ru-RU" sz="1000" dirty="0"/>
                    </a:p>
                  </a:txBody>
                  <a:tcPr anchor="ctr"/>
                </a:tc>
              </a:tr>
              <a:tr h="26110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МП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 «Развитие информатизации»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1561,5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805,0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850,0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800,0</a:t>
                      </a:r>
                      <a:endParaRPr lang="ru-RU" sz="1000" dirty="0"/>
                    </a:p>
                  </a:txBody>
                  <a:tcPr anchor="ctr"/>
                </a:tc>
              </a:tr>
              <a:tr h="26110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МП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 «Обеспечение доступным и комфортным жильем»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25402,7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11264,5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8819,6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7934,0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8718,7</a:t>
                      </a:r>
                      <a:endParaRPr lang="ru-RU" sz="1000" dirty="0"/>
                    </a:p>
                  </a:txBody>
                  <a:tcPr anchor="ctr"/>
                </a:tc>
              </a:tr>
              <a:tr h="42429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МП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  «Улучшение демографической ситуации на территории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32,2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45,0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45,0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45,0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45,0</a:t>
                      </a:r>
                      <a:endParaRPr lang="ru-RU" sz="1000" dirty="0"/>
                    </a:p>
                  </a:txBody>
                  <a:tcPr anchor="ctr"/>
                </a:tc>
              </a:tr>
              <a:tr h="42429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МП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  «Социальная помощь малоимущим гражданам и другим категориям граждан»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1050,0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50,0</a:t>
                      </a:r>
                      <a:endParaRPr lang="ru-RU" sz="1000" dirty="0"/>
                    </a:p>
                  </a:txBody>
                  <a:tcPr anchor="ctr"/>
                </a:tc>
              </a:tr>
              <a:tr h="216482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65729,0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529496,6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626483,9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534921,5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539138,2</a:t>
                      </a:r>
                      <a:endParaRPr lang="ru-RU" sz="1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0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838" y="476672"/>
            <a:ext cx="8244408" cy="9087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Меры социальной поддержки отдельных категорий граждан </a:t>
            </a:r>
            <a:br>
              <a:rPr lang="ru-RU" sz="2000" dirty="0" smtClean="0"/>
            </a:br>
            <a:r>
              <a:rPr lang="ru-RU" sz="2000" dirty="0" smtClean="0"/>
              <a:t>в бюджете 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115616" y="1268760"/>
            <a:ext cx="7498080" cy="5267672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Семьи с детьми :</a:t>
            </a:r>
            <a:endParaRPr lang="ru-RU" sz="12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r>
              <a:rPr lang="ru-RU" sz="1200" dirty="0" smtClean="0"/>
              <a:t>Дети :</a:t>
            </a:r>
          </a:p>
          <a:p>
            <a:pPr marL="82296" indent="0">
              <a:buNone/>
            </a:pPr>
            <a:endParaRPr lang="ru-RU" sz="1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602418"/>
              </p:ext>
            </p:extLst>
          </p:nvPr>
        </p:nvGraphicFramePr>
        <p:xfrm>
          <a:off x="755573" y="1628800"/>
          <a:ext cx="761489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397"/>
                <a:gridCol w="566398"/>
                <a:gridCol w="566398"/>
                <a:gridCol w="1699190"/>
                <a:gridCol w="2506276"/>
                <a:gridCol w="577442"/>
                <a:gridCol w="566398"/>
                <a:gridCol w="566398"/>
              </a:tblGrid>
              <a:tr h="41875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100" dirty="0" smtClean="0"/>
                        <a:t>тыс. руб.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</a:p>
                    <a:p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 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 (план)</a:t>
                      </a:r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</a:p>
                    <a:p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 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 (план)</a:t>
                      </a:r>
                      <a:endParaRPr lang="ru-RU" sz="1000" dirty="0"/>
                    </a:p>
                  </a:txBody>
                  <a:tcPr/>
                </a:tc>
              </a:tr>
              <a:tr h="113661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306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306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306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Компенсации</a:t>
                      </a:r>
                      <a:r>
                        <a:rPr lang="ru-RU" sz="1000" baseline="0" dirty="0" smtClean="0"/>
                        <a:t> за присмотр и уход в ДОУ(республиканский бюджет)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Постановление</a:t>
                      </a:r>
                      <a:r>
                        <a:rPr lang="ru-RU" sz="1000" baseline="0" dirty="0" smtClean="0"/>
                        <a:t> КМ РА от 18 апреля 2014 г №95 «О компенсации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517,2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517,2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517,2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98372"/>
              </p:ext>
            </p:extLst>
          </p:nvPr>
        </p:nvGraphicFramePr>
        <p:xfrm>
          <a:off x="755576" y="4077072"/>
          <a:ext cx="7632847" cy="2134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576064"/>
                <a:gridCol w="1881653"/>
                <a:gridCol w="2150795"/>
                <a:gridCol w="576064"/>
                <a:gridCol w="589049"/>
                <a:gridCol w="563078"/>
              </a:tblGrid>
              <a:tr h="40954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Численность</a:t>
                      </a:r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Вид</a:t>
                      </a:r>
                      <a:r>
                        <a:rPr lang="ru-RU" sz="1000" baseline="0" dirty="0" smtClean="0"/>
                        <a:t> поддержки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Правовое основание (НПА)</a:t>
                      </a:r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000" dirty="0" smtClean="0"/>
                        <a:t>тыс. руб.</a:t>
                      </a:r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</a:p>
                    <a:p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 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 (план)</a:t>
                      </a:r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</a:p>
                    <a:p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 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 (план)</a:t>
                      </a:r>
                      <a:endParaRPr lang="ru-RU" sz="1000" dirty="0"/>
                    </a:p>
                  </a:txBody>
                  <a:tcPr/>
                </a:tc>
              </a:tr>
              <a:tr h="103961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349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349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349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Обеспечение питанием детей</a:t>
                      </a:r>
                      <a:r>
                        <a:rPr lang="ru-RU" sz="1000" baseline="0" dirty="0" smtClean="0"/>
                        <a:t> в оздоровительных лагерях с дневным пребыванием детей на базе образовательных учреждений бюджета МО «</a:t>
                      </a:r>
                      <a:r>
                        <a:rPr lang="ru-RU" sz="1000" baseline="0" dirty="0" err="1" smtClean="0"/>
                        <a:t>Гиагинский</a:t>
                      </a:r>
                      <a:r>
                        <a:rPr lang="ru-RU" sz="1000" baseline="0" dirty="0" smtClean="0"/>
                        <a:t> район»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Постановление КМ от</a:t>
                      </a:r>
                      <a:r>
                        <a:rPr lang="ru-RU" sz="1000" baseline="0" dirty="0" smtClean="0"/>
                        <a:t> 20.10.2016 г №196 «О мерах по организации и обеспечения отдыха и оздоровления детей»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218,04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13" y="3058660"/>
            <a:ext cx="3312368" cy="10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53920" y="548680"/>
            <a:ext cx="7602048" cy="511256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Дети-сироты и дети, оставшиеся без попечения родителей :</a:t>
            </a:r>
          </a:p>
          <a:p>
            <a:pPr marL="0" indent="0">
              <a:buNone/>
            </a:pP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Дети, находящиеся в трудной жизненной ситуации 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055517"/>
              </p:ext>
            </p:extLst>
          </p:nvPr>
        </p:nvGraphicFramePr>
        <p:xfrm>
          <a:off x="755576" y="908720"/>
          <a:ext cx="7704855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494"/>
                <a:gridCol w="575351"/>
                <a:gridCol w="555637"/>
                <a:gridCol w="2413206"/>
                <a:gridCol w="1813481"/>
                <a:gridCol w="650698"/>
                <a:gridCol w="565494"/>
                <a:gridCol w="565494"/>
              </a:tblGrid>
              <a:tr h="375860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Численность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Вид</a:t>
                      </a:r>
                      <a:r>
                        <a:rPr lang="ru-RU" sz="900" baseline="0" dirty="0" smtClean="0"/>
                        <a:t> поддержки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Правовое основание (НПА)</a:t>
                      </a:r>
                      <a:endParaRPr lang="ru-RU" sz="9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Объем расходов, тыс. руб.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586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2020 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2021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2022</a:t>
                      </a:r>
                    </a:p>
                    <a:p>
                      <a:r>
                        <a:rPr lang="ru-RU" sz="900" dirty="0" smtClean="0"/>
                        <a:t>(факт)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2020 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2021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2022</a:t>
                      </a:r>
                    </a:p>
                    <a:p>
                      <a:r>
                        <a:rPr lang="ru-RU" sz="900" dirty="0" smtClean="0"/>
                        <a:t>(факт)</a:t>
                      </a:r>
                      <a:endParaRPr lang="ru-RU" sz="900" dirty="0"/>
                    </a:p>
                  </a:txBody>
                  <a:tcPr/>
                </a:tc>
              </a:tr>
              <a:tr h="133651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11 семей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11 </a:t>
                      </a:r>
                    </a:p>
                    <a:p>
                      <a:r>
                        <a:rPr lang="ru-RU" sz="900" dirty="0" smtClean="0"/>
                        <a:t>семей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11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семей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Ежемесячное вознаграждение</a:t>
                      </a:r>
                      <a:r>
                        <a:rPr lang="ru-RU" sz="900" baseline="0" dirty="0" smtClean="0"/>
                        <a:t>  приемным родителям , принявшим на воспитание детей-сирот и детей, оставшихся без попечения родителей, а также ежемесячное дополнительное вознаграждение и меры соц. поддержки, предоставляемые приемной семье в зависимости от количества принятых на воспитание детей(РБ)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Закон РА от 12 ноября 1997 г №56 «О ежемесячном</a:t>
                      </a:r>
                      <a:r>
                        <a:rPr lang="ru-RU" sz="900" baseline="0" dirty="0" smtClean="0"/>
                        <a:t> вознаграждении приемным родителям и мерях социальной поддержки, предоставляемых приемной семье в зависимости от количества принятых на воспитание детей»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3440,3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3440,3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3440,3</a:t>
                      </a:r>
                      <a:endParaRPr lang="ru-RU" sz="900" dirty="0"/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96  чел.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96</a:t>
                      </a:r>
                    </a:p>
                    <a:p>
                      <a:r>
                        <a:rPr lang="ru-RU" sz="900" dirty="0" smtClean="0"/>
                        <a:t> чел.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96 чел.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Ежемесячная</a:t>
                      </a:r>
                      <a:r>
                        <a:rPr lang="ru-RU" sz="900" baseline="0" dirty="0" smtClean="0"/>
                        <a:t> выплата денежных средств на содержание детей, находящихся  под опекой(попечительством)(РБ)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Закон РА от 21 июня 2005 г №338 «О размере и порядке выплаты ежемесячных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денежных средств на содержание детей, находящихся</a:t>
                      </a:r>
                      <a:r>
                        <a:rPr lang="ru-RU" sz="900" baseline="0" dirty="0" smtClean="0"/>
                        <a:t> под опекой  (попечительством), а так же переданных на воспитание в приемную семью»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9906,2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9906,2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9906,2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726949"/>
              </p:ext>
            </p:extLst>
          </p:nvPr>
        </p:nvGraphicFramePr>
        <p:xfrm>
          <a:off x="755576" y="4725144"/>
          <a:ext cx="7704856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120"/>
                <a:gridCol w="570120"/>
                <a:gridCol w="576297"/>
                <a:gridCol w="2027879"/>
                <a:gridCol w="2160240"/>
                <a:gridCol w="609450"/>
                <a:gridCol w="630397"/>
                <a:gridCol w="560353"/>
              </a:tblGrid>
              <a:tr h="4016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Численность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Вид</a:t>
                      </a:r>
                      <a:r>
                        <a:rPr lang="ru-RU" sz="900" baseline="0" dirty="0" smtClean="0"/>
                        <a:t> поддержки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Правовое основание (НПА)</a:t>
                      </a:r>
                      <a:endParaRPr lang="ru-RU" sz="9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Объем расходов, тыс. руб.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608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2020 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2021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2022</a:t>
                      </a:r>
                    </a:p>
                    <a:p>
                      <a:r>
                        <a:rPr lang="ru-RU" sz="900" dirty="0" smtClean="0"/>
                        <a:t>(факт)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2020 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2021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2022</a:t>
                      </a:r>
                    </a:p>
                    <a:p>
                      <a:r>
                        <a:rPr lang="ru-RU" sz="900" dirty="0" smtClean="0"/>
                        <a:t>(факт)</a:t>
                      </a:r>
                      <a:endParaRPr lang="ru-RU" sz="900" dirty="0"/>
                    </a:p>
                  </a:txBody>
                  <a:tcPr/>
                </a:tc>
              </a:tr>
              <a:tr h="91451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1475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1475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1475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питанием обучающихся , находящихся в трудной жизненной ситуации (бюджет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Постановление КМ РА от 18</a:t>
                      </a:r>
                      <a:r>
                        <a:rPr lang="ru-RU" sz="900" baseline="0" dirty="0" smtClean="0"/>
                        <a:t> апреля </a:t>
                      </a:r>
                      <a:r>
                        <a:rPr lang="ru-RU" sz="900" dirty="0" smtClean="0"/>
                        <a:t>2014</a:t>
                      </a:r>
                      <a:r>
                        <a:rPr lang="ru-RU" sz="900" baseline="0" dirty="0" smtClean="0"/>
                        <a:t> №97 «О некоторых мерах по реализации статьи 6 Закона РА «Об образовании в Республике Адыгея»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9716,0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5000,0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5000,0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84984"/>
            <a:ext cx="2123728" cy="14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7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4294967295"/>
          </p:nvPr>
        </p:nvSpPr>
        <p:spPr>
          <a:xfrm>
            <a:off x="971600" y="1052736"/>
            <a:ext cx="7272808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1400" b="1" dirty="0" smtClean="0"/>
          </a:p>
          <a:p>
            <a:r>
              <a:rPr lang="ru-RU" sz="1200" dirty="0" smtClean="0"/>
              <a:t>Цель: повышение эффективности и качества услуг (работ) в сфере образования и науки МО «</a:t>
            </a:r>
            <a:r>
              <a:rPr lang="ru-RU" sz="1200" dirty="0" err="1" smtClean="0"/>
              <a:t>Гиагинский</a:t>
            </a:r>
            <a:r>
              <a:rPr lang="ru-RU" sz="1200" dirty="0" smtClean="0"/>
              <a:t> район»</a:t>
            </a:r>
            <a:endParaRPr lang="ru-RU" sz="12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69978"/>
              </p:ext>
            </p:extLst>
          </p:nvPr>
        </p:nvGraphicFramePr>
        <p:xfrm>
          <a:off x="827584" y="3429000"/>
          <a:ext cx="7560840" cy="285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936104"/>
                <a:gridCol w="1038699"/>
                <a:gridCol w="1060366"/>
                <a:gridCol w="927820"/>
                <a:gridCol w="933555"/>
              </a:tblGrid>
              <a:tr h="13868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</a:p>
                  </a:txBody>
                  <a:tcPr/>
                </a:tc>
              </a:tr>
              <a:tr h="98377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Отношение численности детей 3-7 лет, которым предоставлена возможность получать услуги дошкольного образования к численности детей в возрасте 3-7 лет, скорректированной на численность детей в возрасте 5-7</a:t>
                      </a:r>
                      <a:r>
                        <a:rPr lang="ru-RU" sz="900" baseline="0" dirty="0" smtClean="0"/>
                        <a:t> лет, обучающихся в школе,%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Удельный</a:t>
                      </a:r>
                      <a:r>
                        <a:rPr lang="ru-RU" sz="900" baseline="0" dirty="0" smtClean="0"/>
                        <a:t> вес численности обучающихся в общеобразовательных организациях, проходящих обучение по новым федеральным государственным образовательным стандартам,%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Удельный</a:t>
                      </a:r>
                      <a:r>
                        <a:rPr lang="ru-RU" sz="900" baseline="0" dirty="0" smtClean="0"/>
                        <a:t> вес численности</a:t>
                      </a:r>
                      <a:r>
                        <a:rPr lang="ru-RU" sz="900" dirty="0" smtClean="0"/>
                        <a:t> детей в</a:t>
                      </a:r>
                      <a:r>
                        <a:rPr lang="ru-RU" sz="900" baseline="0" dirty="0" smtClean="0"/>
                        <a:t> возрасте 5-18 лет программами дополнительного образования, в общей численности детей в возрасте 5-18 лет), %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926769"/>
              </p:ext>
            </p:extLst>
          </p:nvPr>
        </p:nvGraphicFramePr>
        <p:xfrm>
          <a:off x="755576" y="1844824"/>
          <a:ext cx="7632849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658"/>
                <a:gridCol w="929751"/>
                <a:gridCol w="1008112"/>
                <a:gridCol w="1101298"/>
                <a:gridCol w="914926"/>
                <a:gridCol w="936104"/>
              </a:tblGrid>
              <a:tr h="432048"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Объем финансирования муниципальной программы (тыс. руб.)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2023 год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2697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436474,5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415485,0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411324,6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411324,6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411324,6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4" cy="864095"/>
          </a:xfrm>
        </p:spPr>
        <p:txBody>
          <a:bodyPr>
            <a:noAutofit/>
          </a:bodyPr>
          <a:lstStyle/>
          <a:p>
            <a:r>
              <a:rPr lang="ru-RU" sz="1900" dirty="0" smtClean="0"/>
              <a:t>Муниципальная программа МО «</a:t>
            </a:r>
            <a:r>
              <a:rPr lang="ru-RU" sz="1900" dirty="0" err="1" smtClean="0"/>
              <a:t>Гиагинский</a:t>
            </a:r>
            <a:r>
              <a:rPr lang="ru-RU" sz="1900" dirty="0" smtClean="0"/>
              <a:t> район»</a:t>
            </a:r>
            <a:br>
              <a:rPr lang="ru-RU" sz="1900" dirty="0" smtClean="0"/>
            </a:br>
            <a:r>
              <a:rPr lang="ru-RU" sz="1900" dirty="0" smtClean="0"/>
              <a:t> «Развитие образования», тыс. руб.</a:t>
            </a:r>
            <a:endParaRPr lang="ru-RU" sz="19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20" y="2507272"/>
            <a:ext cx="1944216" cy="10126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73786"/>
            <a:ext cx="2088232" cy="1213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24" y="2435333"/>
            <a:ext cx="1519617" cy="10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7584" y="610549"/>
            <a:ext cx="7488832" cy="757808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Муниципальная программа 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 </a:t>
            </a:r>
            <a:br>
              <a:rPr lang="ru-RU" sz="2000" dirty="0" smtClean="0"/>
            </a:br>
            <a:r>
              <a:rPr lang="ru-RU" sz="2000" dirty="0" smtClean="0"/>
              <a:t>«Развитие культуры и искусства», тыс. руб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1705170" y="1268760"/>
            <a:ext cx="5963174" cy="3048001"/>
          </a:xfrm>
        </p:spPr>
        <p:txBody>
          <a:bodyPr>
            <a:normAutofit/>
          </a:bodyPr>
          <a:lstStyle/>
          <a:p>
            <a:r>
              <a:rPr lang="ru-RU" sz="1200" i="1" dirty="0" smtClean="0"/>
              <a:t>Цель: Сохранение и развитие культуры и искусства </a:t>
            </a:r>
          </a:p>
          <a:p>
            <a:pPr marL="0" indent="0">
              <a:buNone/>
            </a:pPr>
            <a:r>
              <a:rPr lang="ru-RU" sz="1200" i="1" dirty="0" smtClean="0"/>
              <a:t>МО «</a:t>
            </a:r>
            <a:r>
              <a:rPr lang="ru-RU" sz="1200" i="1" dirty="0" err="1" smtClean="0"/>
              <a:t>Гиагинский</a:t>
            </a:r>
            <a:r>
              <a:rPr lang="ru-RU" sz="1200" i="1" dirty="0" smtClean="0"/>
              <a:t> район»  </a:t>
            </a:r>
          </a:p>
          <a:p>
            <a:pPr indent="0">
              <a:buNone/>
            </a:pPr>
            <a:endParaRPr lang="ru-RU" sz="14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447159"/>
              </p:ext>
            </p:extLst>
          </p:nvPr>
        </p:nvGraphicFramePr>
        <p:xfrm>
          <a:off x="827584" y="1898787"/>
          <a:ext cx="7335170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698"/>
                <a:gridCol w="792088"/>
                <a:gridCol w="864096"/>
                <a:gridCol w="864096"/>
                <a:gridCol w="864096"/>
                <a:gridCol w="86409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Объём</a:t>
                      </a:r>
                      <a:r>
                        <a:rPr lang="ru-RU" sz="1100" baseline="0" dirty="0" smtClean="0"/>
                        <a:t> финансирования муниципальной программы (тыс. руб.)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2023 год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104883,5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84472,3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86589,0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86589,0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86589,0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211024"/>
              </p:ext>
            </p:extLst>
          </p:nvPr>
        </p:nvGraphicFramePr>
        <p:xfrm>
          <a:off x="851484" y="4077072"/>
          <a:ext cx="735326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788"/>
                <a:gridCol w="792088"/>
                <a:gridCol w="864096"/>
                <a:gridCol w="855652"/>
                <a:gridCol w="872540"/>
                <a:gridCol w="864096"/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участников</a:t>
                      </a:r>
                      <a:r>
                        <a:rPr lang="ru-RU" sz="1100" baseline="0" dirty="0" smtClean="0"/>
                        <a:t> клубных формирований (тыс. чел.)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267,0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243,0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посещений библиотек</a:t>
                      </a:r>
                      <a:r>
                        <a:rPr lang="ru-RU" sz="1100" baseline="0" dirty="0" smtClean="0"/>
                        <a:t>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68,0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экспозиций</a:t>
                      </a:r>
                      <a:r>
                        <a:rPr lang="ru-RU" sz="1100" baseline="0" dirty="0" smtClean="0"/>
                        <a:t> (выставок) музеев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посетителей детских школ  искусств (чел.)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9453"/>
            <a:ext cx="877586" cy="8734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789" flipH="1">
            <a:off x="7339172" y="627452"/>
            <a:ext cx="1102892" cy="12238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595" y="2324440"/>
            <a:ext cx="5832652" cy="174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4769" y="476672"/>
            <a:ext cx="6965245" cy="98512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Муниципальная программа 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 </a:t>
            </a:r>
            <a:br>
              <a:rPr lang="ru-RU" sz="2000" dirty="0" smtClean="0"/>
            </a:br>
            <a:r>
              <a:rPr lang="ru-RU" sz="2000" dirty="0" smtClean="0"/>
              <a:t>«Управление муниципальными финансами»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683568" y="1286988"/>
            <a:ext cx="6660740" cy="648072"/>
          </a:xfrm>
        </p:spPr>
        <p:txBody>
          <a:bodyPr>
            <a:normAutofit/>
          </a:bodyPr>
          <a:lstStyle/>
          <a:p>
            <a:r>
              <a:rPr lang="ru-RU" sz="1200" i="1" dirty="0" smtClean="0"/>
              <a:t>Цель: обеспечение долгосрочной сбалансированности и финансовой устойчивости бюджетной системы в муниципальном образовании «Гиагинский район»</a:t>
            </a:r>
            <a:endParaRPr lang="ru-RU" sz="1200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45489"/>
              </p:ext>
            </p:extLst>
          </p:nvPr>
        </p:nvGraphicFramePr>
        <p:xfrm>
          <a:off x="827584" y="1854942"/>
          <a:ext cx="7560840" cy="99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864096"/>
                <a:gridCol w="864096"/>
                <a:gridCol w="864096"/>
                <a:gridCol w="864096"/>
                <a:gridCol w="864096"/>
              </a:tblGrid>
              <a:tr h="491193"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Объем финансирования муниципальной программы (тыс. руб.)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 год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 год</a:t>
                      </a:r>
                    </a:p>
                    <a:p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5068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12201,0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19912,6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28425,1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28425,1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28425,1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43980"/>
            <a:ext cx="1375469" cy="124592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2021"/>
              </p:ext>
            </p:extLst>
          </p:nvPr>
        </p:nvGraphicFramePr>
        <p:xfrm>
          <a:off x="827584" y="2924944"/>
          <a:ext cx="7560840" cy="3354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7"/>
                <a:gridCol w="792088"/>
                <a:gridCol w="864096"/>
                <a:gridCol w="864096"/>
                <a:gridCol w="864096"/>
                <a:gridCol w="864097"/>
              </a:tblGrid>
              <a:tr h="6328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</a:p>
                  </a:txBody>
                  <a:tcPr/>
                </a:tc>
              </a:tr>
              <a:tr h="42187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Темп роста налоговых и неналоговых доходов консолидированного бюджета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 (к предыдущему году),%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109,6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108,0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103,4</a:t>
                      </a:r>
                      <a:endParaRPr lang="ru-RU" sz="1000" dirty="0"/>
                    </a:p>
                  </a:txBody>
                  <a:tcPr/>
                </a:tc>
              </a:tr>
              <a:tr h="42187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Объем налоговых и неналоговых доходов консолидированного бюджета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 на 1 жителя, руб.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4905,9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5215,6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5398,0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5593,4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5593,4</a:t>
                      </a:r>
                      <a:endParaRPr lang="ru-RU" sz="1000" dirty="0"/>
                    </a:p>
                  </a:txBody>
                  <a:tcPr/>
                </a:tc>
              </a:tr>
              <a:tr h="5273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Расходы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консолидированного бюджета МО «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Гиагинский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район» на 1 жителя, руб.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19300,0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223236,0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19078,0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19234,0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19243,0</a:t>
                      </a:r>
                      <a:endParaRPr lang="ru-RU" sz="1000" dirty="0"/>
                    </a:p>
                  </a:txBody>
                  <a:tcPr/>
                </a:tc>
              </a:tr>
              <a:tr h="29264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Муниципальный долг МО «Гиагинский район» в расчете</a:t>
                      </a:r>
                      <a:r>
                        <a:rPr lang="ru-RU" sz="1000" baseline="0" dirty="0" smtClean="0"/>
                        <a:t> на 1 жителя, руб.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 более</a:t>
                      </a:r>
                    </a:p>
                    <a:p>
                      <a:pPr algn="ctr"/>
                      <a:r>
                        <a:rPr lang="ru-RU" sz="1000" dirty="0" smtClean="0"/>
                        <a:t>1000,0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Но более</a:t>
                      </a:r>
                    </a:p>
                    <a:p>
                      <a:pPr algn="ctr"/>
                      <a:r>
                        <a:rPr lang="ru-RU" sz="1000" dirty="0" smtClean="0"/>
                        <a:t>1000,0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Но более</a:t>
                      </a:r>
                    </a:p>
                    <a:p>
                      <a:pPr algn="ctr"/>
                      <a:r>
                        <a:rPr lang="ru-RU" sz="1000" dirty="0" smtClean="0"/>
                        <a:t>1000,0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Но более</a:t>
                      </a:r>
                    </a:p>
                    <a:p>
                      <a:pPr algn="ctr"/>
                      <a:r>
                        <a:rPr lang="ru-RU" sz="1000" dirty="0" smtClean="0"/>
                        <a:t>1000,0</a:t>
                      </a:r>
                      <a:endParaRPr lang="ru-RU" sz="1000" dirty="0"/>
                    </a:p>
                  </a:txBody>
                  <a:tcPr/>
                </a:tc>
              </a:tr>
              <a:tr h="58760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Доля дотации, предоставляемой из республиканского бюджета в объеме собственных доходов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консолидированного бюджета МО «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Гиагинский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район» ,%</a:t>
                      </a:r>
                      <a:r>
                        <a:rPr lang="ru-RU" sz="1000" dirty="0" smtClean="0"/>
                        <a:t>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</a:t>
                      </a:r>
                      <a:r>
                        <a:rPr lang="ru-RU" sz="1000" baseline="0" dirty="0" smtClean="0"/>
                        <a:t> более 50,0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 более 50,0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 более 50,0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 более 50,0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8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567718"/>
            <a:ext cx="9396536" cy="701040"/>
          </a:xfrm>
        </p:spPr>
        <p:txBody>
          <a:bodyPr>
            <a:noAutofit/>
          </a:bodyPr>
          <a:lstStyle/>
          <a:p>
            <a:r>
              <a:rPr lang="ru-RU" sz="1900" dirty="0" smtClean="0"/>
              <a:t>Муниципальная программа МО «</a:t>
            </a:r>
            <a:r>
              <a:rPr lang="ru-RU" sz="1900" dirty="0" err="1" smtClean="0"/>
              <a:t>Гиагинский</a:t>
            </a:r>
            <a:r>
              <a:rPr lang="ru-RU" sz="1900" dirty="0" smtClean="0"/>
              <a:t> район»</a:t>
            </a:r>
            <a:br>
              <a:rPr lang="ru-RU" sz="1900" dirty="0" smtClean="0"/>
            </a:br>
            <a:r>
              <a:rPr lang="ru-RU" sz="1900" dirty="0" smtClean="0"/>
              <a:t> «Энергосбережение и повышение энергетической эффективности</a:t>
            </a:r>
            <a:r>
              <a:rPr lang="ru-RU" sz="1900" b="1" dirty="0" smtClean="0"/>
              <a:t>»</a:t>
            </a:r>
            <a:endParaRPr lang="ru-RU" sz="19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196751"/>
            <a:ext cx="6984776" cy="935800"/>
          </a:xfrm>
        </p:spPr>
        <p:txBody>
          <a:bodyPr>
            <a:normAutofit/>
          </a:bodyPr>
          <a:lstStyle/>
          <a:p>
            <a:pPr marL="1168400" indent="-185738">
              <a:tabLst>
                <a:tab pos="1343025" algn="l"/>
              </a:tabLst>
            </a:pPr>
            <a:r>
              <a:rPr lang="ru-RU" sz="1200" dirty="0" smtClean="0"/>
              <a:t>Цель: обеспечение устойчивого функционирования и развития экономики </a:t>
            </a:r>
            <a:r>
              <a:rPr lang="ru-RU" sz="1200" dirty="0" err="1" smtClean="0"/>
              <a:t>Гиагинского</a:t>
            </a:r>
            <a:r>
              <a:rPr lang="ru-RU" sz="1200" dirty="0" smtClean="0"/>
              <a:t> района за счет эффективного использования энергетических ресурсов; снижение финансовой нагрузки на бюджет МО «</a:t>
            </a:r>
            <a:r>
              <a:rPr lang="ru-RU" sz="1200" dirty="0" err="1" smtClean="0"/>
              <a:t>Гиагинский</a:t>
            </a:r>
            <a:r>
              <a:rPr lang="ru-RU" sz="1200" dirty="0" smtClean="0"/>
              <a:t> район» за счет сокращения расходов на энергоресурсы.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388546"/>
              </p:ext>
            </p:extLst>
          </p:nvPr>
        </p:nvGraphicFramePr>
        <p:xfrm>
          <a:off x="1835696" y="1988840"/>
          <a:ext cx="6552729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758"/>
                <a:gridCol w="815570"/>
                <a:gridCol w="1008112"/>
                <a:gridCol w="864096"/>
                <a:gridCol w="864096"/>
                <a:gridCol w="864097"/>
              </a:tblGrid>
              <a:tr h="424469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Объем финансирования муниципальной программы (</a:t>
                      </a:r>
                      <a:r>
                        <a:rPr lang="ru-RU" sz="1100" dirty="0" err="1" smtClean="0"/>
                        <a:t>тыс.руб</a:t>
                      </a:r>
                      <a:r>
                        <a:rPr lang="ru-RU" sz="1100" dirty="0" smtClean="0"/>
                        <a:t>.)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2023 год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</a:p>
                  </a:txBody>
                  <a:tcPr/>
                </a:tc>
              </a:tr>
              <a:tr h="3653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735,5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467,1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467,1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467,1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467,1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030742"/>
              </p:ext>
            </p:extLst>
          </p:nvPr>
        </p:nvGraphicFramePr>
        <p:xfrm>
          <a:off x="827582" y="2780928"/>
          <a:ext cx="7567933" cy="3470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4"/>
                <a:gridCol w="1368152"/>
                <a:gridCol w="799179"/>
                <a:gridCol w="792088"/>
                <a:gridCol w="978526"/>
                <a:gridCol w="919302"/>
                <a:gridCol w="831385"/>
                <a:gridCol w="871187"/>
              </a:tblGrid>
              <a:tr h="614047">
                <a:tc gridSpan="2">
                  <a:txBody>
                    <a:bodyPr/>
                    <a:lstStyle/>
                    <a:p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Ед. изм.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</a:p>
                  </a:txBody>
                  <a:tcPr/>
                </a:tc>
              </a:tr>
              <a:tr h="291680">
                <a:tc gridSpan="8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Удельная величина потребления энергетических ресурсов муниципальными бюджетными учреждениями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047">
                <a:tc rowSpan="4">
                  <a:txBody>
                    <a:bodyPr/>
                    <a:lstStyle/>
                    <a:p>
                      <a:r>
                        <a:rPr lang="ru-RU" sz="1100" dirty="0" smtClean="0"/>
                        <a:t>Снижение объемов потребления всех видов топливно-энергетических ресурсов муниципальными учреждениями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Электроэнергия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кВт*ч</a:t>
                      </a:r>
                      <a:r>
                        <a:rPr lang="ru-RU" sz="1100" baseline="0" dirty="0" smtClean="0"/>
                        <a:t> на одного человека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</a:tr>
              <a:tr h="6140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Тепловая энергия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Гкал на 1 </a:t>
                      </a:r>
                      <a:r>
                        <a:rPr lang="ru-RU" sz="1100" dirty="0" err="1" smtClean="0"/>
                        <a:t>кв.м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общей площади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</a:tr>
              <a:tr h="440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/>
                        <a:t>Вода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Куб м на одного чел.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</a:tr>
              <a:tr h="440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Природный газ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Куб м на одного чел.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1534">
            <a:off x="784621" y="1441284"/>
            <a:ext cx="1036901" cy="1382535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0961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075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Основные показатели </a:t>
            </a:r>
            <a:br>
              <a:rPr lang="ru-RU" sz="2000" dirty="0" smtClean="0"/>
            </a:br>
            <a:r>
              <a:rPr lang="ru-RU" sz="2000" dirty="0" smtClean="0"/>
              <a:t>социально-экономического </a:t>
            </a:r>
            <a:br>
              <a:rPr lang="ru-RU" sz="2000" dirty="0" smtClean="0"/>
            </a:br>
            <a:r>
              <a:rPr lang="ru-RU" sz="2000" dirty="0" smtClean="0"/>
              <a:t>развития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307679"/>
              </p:ext>
            </p:extLst>
          </p:nvPr>
        </p:nvGraphicFramePr>
        <p:xfrm>
          <a:off x="755577" y="2564904"/>
          <a:ext cx="7632847" cy="288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/>
                <a:gridCol w="864096"/>
                <a:gridCol w="1152128"/>
                <a:gridCol w="1038556"/>
                <a:gridCol w="992890"/>
                <a:gridCol w="992890"/>
              </a:tblGrid>
              <a:tr h="488386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2019(план первонач.)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</a:t>
                      </a:r>
                      <a:r>
                        <a:rPr lang="ru-RU" sz="1100" baseline="0" dirty="0" smtClean="0"/>
                        <a:t>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(прогноз)</a:t>
                      </a:r>
                      <a:endParaRPr lang="ru-RU" sz="1100" dirty="0"/>
                    </a:p>
                  </a:txBody>
                  <a:tcPr/>
                </a:tc>
              </a:tr>
              <a:tr h="44771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Численность населения, тыс. чел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31,39</a:t>
                      </a:r>
                    </a:p>
                    <a:p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31,57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31,57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31,57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31,57</a:t>
                      </a:r>
                      <a:endParaRPr lang="ru-RU" sz="1100" dirty="0"/>
                    </a:p>
                  </a:txBody>
                  <a:tcPr/>
                </a:tc>
              </a:tr>
              <a:tr h="48838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Инвестиции в основной</a:t>
                      </a:r>
                      <a:r>
                        <a:rPr lang="ru-RU" sz="1100" baseline="0" dirty="0" smtClean="0"/>
                        <a:t> капитал, 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3310,3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3400,5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3530,1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3641,8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3766,2</a:t>
                      </a:r>
                      <a:endParaRPr lang="ru-RU" sz="1100" dirty="0"/>
                    </a:p>
                  </a:txBody>
                  <a:tcPr/>
                </a:tc>
              </a:tr>
              <a:tr h="48838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Фонд</a:t>
                      </a:r>
                      <a:r>
                        <a:rPr lang="ru-RU" sz="1100" baseline="0" dirty="0" smtClean="0"/>
                        <a:t> начисленной з/п всех работников, 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1666,3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1699,6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1861,1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2004,5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2160,8</a:t>
                      </a:r>
                      <a:endParaRPr lang="ru-RU" sz="1100" dirty="0"/>
                    </a:p>
                  </a:txBody>
                  <a:tcPr/>
                </a:tc>
              </a:tr>
              <a:tr h="48838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Прибыль предприятий (организаций),тыс.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915243,0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917709,0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915897,0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947331,0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980710,0</a:t>
                      </a:r>
                      <a:endParaRPr lang="ru-RU" sz="1100" dirty="0"/>
                    </a:p>
                  </a:txBody>
                  <a:tcPr/>
                </a:tc>
              </a:tr>
              <a:tr h="48838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Уровень регистрируемой</a:t>
                      </a:r>
                      <a:r>
                        <a:rPr lang="ru-RU" sz="1100" baseline="0" dirty="0" smtClean="0"/>
                        <a:t> безработицы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1,3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3270"/>
            <a:ext cx="2448272" cy="21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78755" y="526653"/>
            <a:ext cx="6965245" cy="1202485"/>
          </a:xfrm>
        </p:spPr>
        <p:txBody>
          <a:bodyPr>
            <a:normAutofit/>
          </a:bodyPr>
          <a:lstStyle/>
          <a:p>
            <a:r>
              <a:rPr lang="ru-RU" sz="1900" dirty="0" smtClean="0"/>
              <a:t>Муниципальная программа  </a:t>
            </a:r>
            <a:br>
              <a:rPr lang="ru-RU" sz="1900" dirty="0" smtClean="0"/>
            </a:br>
            <a:r>
              <a:rPr lang="ru-RU" sz="1900" dirty="0" smtClean="0"/>
              <a:t>МО «</a:t>
            </a:r>
            <a:r>
              <a:rPr lang="ru-RU" sz="1900" dirty="0" err="1" smtClean="0"/>
              <a:t>Гиагинский</a:t>
            </a:r>
            <a:r>
              <a:rPr lang="ru-RU" sz="1900" dirty="0" smtClean="0"/>
              <a:t> район» </a:t>
            </a:r>
            <a:br>
              <a:rPr lang="ru-RU" sz="1900" dirty="0" smtClean="0"/>
            </a:br>
            <a:r>
              <a:rPr lang="ru-RU" sz="1900" dirty="0" smtClean="0"/>
              <a:t>«Развитие молодежной политики»</a:t>
            </a:r>
            <a:endParaRPr lang="ru-RU" sz="19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840540"/>
              </p:ext>
            </p:extLst>
          </p:nvPr>
        </p:nvGraphicFramePr>
        <p:xfrm>
          <a:off x="3275856" y="2564904"/>
          <a:ext cx="5112568" cy="3675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</a:tblGrid>
              <a:tr h="33138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Целевые показатели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Увеличение доли</a:t>
                      </a:r>
                      <a:r>
                        <a:rPr lang="ru-RU" sz="900" baseline="0" dirty="0" smtClean="0"/>
                        <a:t> подростков и молодежи , вовлеченных в районные мероприятия, от общего числа молодежи в возрасте от 14 до 35 лет на 5%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Увеличение доли молодежи, призывного возраста вовлеченных в мероприятия, от общего числа молодежи в возрасте от 18 до 27 лет на 3%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434869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Увеличение</a:t>
                      </a:r>
                      <a:r>
                        <a:rPr lang="ru-RU" sz="900" baseline="0" dirty="0" smtClean="0"/>
                        <a:t> доли подростков и молодежи, вовлеченных в военно-патриотические мероприятия, от общего числа молодежи в возрасте от 14 до 35 лет на 3%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32978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Доля молодых семей, участвующих в районных мероприятиях от 18 до 35 лет н 2 % от общего количества жителей района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46512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Снижение уровня совершаемых правонарушений и преступлений среди населения в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 на 5% в</a:t>
                      </a:r>
                      <a:r>
                        <a:rPr lang="ru-RU" sz="900" baseline="0" dirty="0" smtClean="0"/>
                        <a:t> сравнении с аналогичным показателем прошлого года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75092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Вовлечение несовершеннолетних, состоящих на учете в комитете по делам несовершеннолетних и отделе по профилактике детских правонарушений</a:t>
                      </a:r>
                      <a:r>
                        <a:rPr lang="ru-RU" sz="900" baseline="0" dirty="0" smtClean="0"/>
                        <a:t> в различные мероприятия спортивной направленности, пропаганда здорового образа жизни, снятия с учета несовершеннолетних правонарушителей по исправлению на 2 % в сравнении с аналогичным показателем прошлого года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48589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Возвращение к учебным занятиям несовершеннолетних</a:t>
                      </a:r>
                      <a:r>
                        <a:rPr lang="ru-RU" sz="900" baseline="0" dirty="0" smtClean="0"/>
                        <a:t>, не посещающих или систематически пропускающих занятия в образовательных учреждениях  в сравнении с аналогичным показателем прошлого года</a:t>
                      </a:r>
                      <a:endParaRPr lang="ru-RU" sz="900" dirty="0"/>
                    </a:p>
                  </a:txBody>
                  <a:tcPr marL="108133" marR="108133"/>
                </a:tc>
              </a:tr>
            </a:tbl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idx="4294967295"/>
          </p:nvPr>
        </p:nvSpPr>
        <p:spPr>
          <a:xfrm>
            <a:off x="755576" y="2636912"/>
            <a:ext cx="2664296" cy="3672408"/>
          </a:xfrm>
        </p:spPr>
        <p:txBody>
          <a:bodyPr>
            <a:noAutofit/>
          </a:bodyPr>
          <a:lstStyle/>
          <a:p>
            <a:r>
              <a:rPr lang="ru-RU" sz="1100" u="sng" dirty="0" smtClean="0"/>
              <a:t>Цели: </a:t>
            </a:r>
            <a:r>
              <a:rPr lang="ru-RU" sz="1100" i="1" dirty="0" smtClean="0"/>
              <a:t>Создание условий для патриотического и  духовно-нравственного воспитания интеллектуального, творческого и физического развития молодежи;</a:t>
            </a:r>
          </a:p>
          <a:p>
            <a:r>
              <a:rPr lang="ru-RU" sz="1100" i="1" dirty="0" smtClean="0"/>
              <a:t>Формирование у молодежи активной жизненной позиции, готовности к участию в общественно-политической жизни страны</a:t>
            </a:r>
          </a:p>
          <a:p>
            <a:r>
              <a:rPr lang="ru-RU" sz="1100" i="1" dirty="0" smtClean="0"/>
              <a:t>Профилактика правонарушений, связанных с незаконным оборотов наркотиков;</a:t>
            </a:r>
          </a:p>
          <a:p>
            <a:r>
              <a:rPr lang="ru-RU" sz="1100" i="1" dirty="0" smtClean="0"/>
              <a:t>Проведение мониторинга детской безнадзорности, беспризорности, выявление детей, длительное время не посещающих учебные заведения без уважительных причин</a:t>
            </a:r>
            <a:endParaRPr lang="ru-RU" sz="1100" i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426513"/>
              </p:ext>
            </p:extLst>
          </p:nvPr>
        </p:nvGraphicFramePr>
        <p:xfrm>
          <a:off x="3275856" y="1690453"/>
          <a:ext cx="5184575" cy="80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399"/>
                <a:gridCol w="657200"/>
                <a:gridCol w="876266"/>
                <a:gridCol w="803244"/>
                <a:gridCol w="803244"/>
                <a:gridCol w="730222"/>
              </a:tblGrid>
              <a:tr h="538022"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Объем финансирования</a:t>
                      </a:r>
                    </a:p>
                    <a:p>
                      <a:r>
                        <a:rPr lang="ru-RU" sz="1000" dirty="0" smtClean="0"/>
                        <a:t>тыс. руб.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 год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год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000" baseline="0" dirty="0" smtClean="0"/>
                        <a:t>(прогноз</a:t>
                      </a:r>
                    </a:p>
                  </a:txBody>
                  <a:tcPr/>
                </a:tc>
              </a:tr>
              <a:tr h="254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1193"/>
            <a:ext cx="2448272" cy="22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29614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Муниципальная программа 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</a:t>
            </a:r>
            <a:br>
              <a:rPr lang="ru-RU" sz="2000" dirty="0" smtClean="0"/>
            </a:br>
            <a:r>
              <a:rPr lang="ru-RU" sz="2000" dirty="0" smtClean="0"/>
              <a:t> «Развитие физической культуры»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sz="half" idx="4294967295"/>
          </p:nvPr>
        </p:nvSpPr>
        <p:spPr>
          <a:xfrm>
            <a:off x="827584" y="1268760"/>
            <a:ext cx="7488832" cy="7920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1200" dirty="0" smtClean="0"/>
              <a:t>Цель: создание оптимальных условий для возможности систематических занятий физической культурой и спортом населения Республик  Адыгея, повышение конкурентоспособности спортсменов Республики Адыгея на всероссийской и международной аренах, а также проведение спортивно-массовых мероприятий</a:t>
            </a:r>
            <a:endParaRPr lang="ru-RU" sz="12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74758365"/>
              </p:ext>
            </p:extLst>
          </p:nvPr>
        </p:nvGraphicFramePr>
        <p:xfrm>
          <a:off x="971600" y="2983771"/>
          <a:ext cx="6480720" cy="1012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864096"/>
                <a:gridCol w="864096"/>
                <a:gridCol w="864096"/>
                <a:gridCol w="864096"/>
                <a:gridCol w="864096"/>
              </a:tblGrid>
              <a:tr h="753814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Объем финансирования, </a:t>
                      </a:r>
                      <a:r>
                        <a:rPr lang="ru-RU" sz="1100" dirty="0" err="1" smtClean="0"/>
                        <a:t>тыс.руб</a:t>
                      </a:r>
                      <a:r>
                        <a:rPr lang="ru-RU" sz="1100" dirty="0" smtClean="0"/>
                        <a:t>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100" baseline="0" dirty="0" smtClean="0"/>
                        <a:t>(прогноз)</a:t>
                      </a:r>
                    </a:p>
                  </a:txBody>
                  <a:tcPr/>
                </a:tc>
              </a:tr>
              <a:tr h="2542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58048,5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27351"/>
              </p:ext>
            </p:extLst>
          </p:nvPr>
        </p:nvGraphicFramePr>
        <p:xfrm>
          <a:off x="965460" y="4077071"/>
          <a:ext cx="7407868" cy="214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476"/>
                <a:gridCol w="864096"/>
                <a:gridCol w="864096"/>
                <a:gridCol w="864096"/>
                <a:gridCol w="864096"/>
                <a:gridCol w="921008"/>
              </a:tblGrid>
              <a:tr h="6038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 показатели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</a:p>
                  </a:txBody>
                  <a:tcPr/>
                </a:tc>
              </a:tr>
              <a:tr h="61565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Доля граждан </a:t>
                      </a:r>
                      <a:r>
                        <a:rPr lang="ru-RU" sz="1000" dirty="0" err="1" smtClean="0"/>
                        <a:t>Гиагинского</a:t>
                      </a:r>
                      <a:r>
                        <a:rPr lang="ru-RU" sz="1000" dirty="0" smtClean="0"/>
                        <a:t> района, систематически занимающегося физической культурой и спортом, в общей численности населения РА, 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</a:t>
                      </a:r>
                      <a:endParaRPr lang="ru-RU" sz="1200" dirty="0"/>
                    </a:p>
                  </a:txBody>
                  <a:tcPr/>
                </a:tc>
              </a:tr>
              <a:tr h="44201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Охват</a:t>
                      </a:r>
                      <a:r>
                        <a:rPr lang="ru-RU" sz="1000" baseline="0" dirty="0" smtClean="0"/>
                        <a:t> детей и подростков, занимающихся физкультурой и спортом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</a:t>
                      </a:r>
                      <a:endParaRPr lang="ru-RU" sz="1200" dirty="0"/>
                    </a:p>
                  </a:txBody>
                  <a:tcPr/>
                </a:tc>
              </a:tr>
              <a:tr h="19888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Уровень обеспеченности плоскостными сооружениями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1"/>
            <a:ext cx="3600400" cy="9931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1844825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992888" cy="105425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cs typeface="FreesiaUPC" pitchFamily="34" charset="-34"/>
              </a:rPr>
              <a:t>Муниципальная программа МО «</a:t>
            </a:r>
            <a:r>
              <a:rPr lang="ru-RU" sz="2000" dirty="0" err="1" smtClean="0">
                <a:cs typeface="FreesiaUPC" pitchFamily="34" charset="-34"/>
              </a:rPr>
              <a:t>Гиагинский</a:t>
            </a:r>
            <a:r>
              <a:rPr lang="ru-RU" sz="2000" dirty="0" smtClean="0">
                <a:cs typeface="FreesiaUPC" pitchFamily="34" charset="-34"/>
              </a:rPr>
              <a:t> район» </a:t>
            </a:r>
            <a:br>
              <a:rPr lang="ru-RU" sz="2000" dirty="0" smtClean="0">
                <a:cs typeface="FreesiaUPC" pitchFamily="34" charset="-34"/>
              </a:rPr>
            </a:br>
            <a:r>
              <a:rPr lang="ru-RU" sz="2000" dirty="0" smtClean="0">
                <a:cs typeface="FreesiaUPC" pitchFamily="34" charset="-34"/>
              </a:rPr>
              <a:t>«Развитие сельского хозяйства и регулирование рынков сельскохозяйственной продукции, сырья и продовольствия</a:t>
            </a:r>
            <a:r>
              <a:rPr lang="ru-RU" sz="2400" b="1" dirty="0" smtClean="0">
                <a:latin typeface="Monotype Corsiva" pitchFamily="66" charset="0"/>
                <a:cs typeface="FreesiaUPC" pitchFamily="34" charset="-34"/>
              </a:rPr>
              <a:t>»</a:t>
            </a:r>
            <a:endParaRPr lang="ru-RU" sz="2400" b="1" dirty="0">
              <a:latin typeface="Monotype Corsiva" pitchFamily="66" charset="0"/>
              <a:cs typeface="FreesiaUPC" pitchFamily="34" charset="-34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755576" y="1381347"/>
            <a:ext cx="6264696" cy="4349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dirty="0" smtClean="0"/>
              <a:t>Цель:</a:t>
            </a:r>
          </a:p>
          <a:p>
            <a:r>
              <a:rPr lang="ru-RU" sz="1100" dirty="0" smtClean="0"/>
              <a:t>повышение конкурентоспособности сельскохозяйственной продукции на основе инновационного развития АПК;</a:t>
            </a:r>
          </a:p>
          <a:p>
            <a:r>
              <a:rPr lang="ru-RU" sz="1100" dirty="0" smtClean="0"/>
              <a:t>Развитие садоводства интенсивного типа;</a:t>
            </a:r>
          </a:p>
          <a:p>
            <a:r>
              <a:rPr lang="ru-RU" sz="1100" dirty="0" smtClean="0"/>
              <a:t>Сохранение и воспроизводство используемых в сельскохозяйственном производстве земельных и других природных ресурсов;</a:t>
            </a:r>
          </a:p>
          <a:p>
            <a:r>
              <a:rPr lang="ru-RU" sz="1100" dirty="0" smtClean="0"/>
              <a:t>Повышение трудовой активности работников сельскохозяйственных предприятий;</a:t>
            </a:r>
          </a:p>
          <a:p>
            <a:r>
              <a:rPr lang="ru-RU" sz="1100" dirty="0" smtClean="0"/>
              <a:t>Устойчивое развитие сельских территорий</a:t>
            </a:r>
            <a:r>
              <a:rPr lang="ru-RU" sz="1100" dirty="0" smtClean="0"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5640"/>
              </p:ext>
            </p:extLst>
          </p:nvPr>
        </p:nvGraphicFramePr>
        <p:xfrm>
          <a:off x="683568" y="2924944"/>
          <a:ext cx="508812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660"/>
                <a:gridCol w="731327"/>
                <a:gridCol w="731327"/>
                <a:gridCol w="792270"/>
                <a:gridCol w="691071"/>
                <a:gridCol w="893471"/>
              </a:tblGrid>
              <a:tr h="473507"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Объем финансирования, тыс. руб.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 год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год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2236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1999,4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3643,0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550,3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432,8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432,8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784036"/>
              </p:ext>
            </p:extLst>
          </p:nvPr>
        </p:nvGraphicFramePr>
        <p:xfrm>
          <a:off x="683568" y="3835946"/>
          <a:ext cx="7632847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7054"/>
                <a:gridCol w="711537"/>
                <a:gridCol w="905593"/>
                <a:gridCol w="776221"/>
                <a:gridCol w="776221"/>
                <a:gridCol w="776221"/>
              </a:tblGrid>
              <a:tr h="38086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Целевые показатели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 год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 год</a:t>
                      </a:r>
                    </a:p>
                    <a:p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38086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Индекс производства продукции с/х</a:t>
                      </a:r>
                      <a:r>
                        <a:rPr lang="ru-RU" sz="1000" baseline="0" dirty="0" smtClean="0"/>
                        <a:t> в хозяйствах всех категорий(в сопоставимых ценах), (% к предыдущему году)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103,0</a:t>
                      </a:r>
                      <a:endParaRPr lang="ru-RU" sz="1000" dirty="0"/>
                    </a:p>
                  </a:txBody>
                  <a:tcPr/>
                </a:tc>
              </a:tr>
              <a:tr h="38086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Индекс производства продукции растениеводства</a:t>
                      </a:r>
                      <a:r>
                        <a:rPr lang="ru-RU" sz="1000" baseline="0" dirty="0" smtClean="0"/>
                        <a:t> (в сопоставимых ценах), (% к предыдущему году)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102,8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103,2</a:t>
                      </a:r>
                      <a:endParaRPr lang="ru-RU" sz="1000" dirty="0"/>
                    </a:p>
                  </a:txBody>
                  <a:tcPr/>
                </a:tc>
              </a:tr>
              <a:tr h="527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Индекс производства продукции животноводства </a:t>
                      </a:r>
                      <a:r>
                        <a:rPr lang="ru-RU" sz="1000" baseline="0" dirty="0" smtClean="0"/>
                        <a:t>(в сопоставимых ценах), (% к предыдущему году)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103,5</a:t>
                      </a:r>
                      <a:endParaRPr lang="ru-RU" sz="1000" dirty="0"/>
                    </a:p>
                  </a:txBody>
                  <a:tcPr/>
                </a:tc>
              </a:tr>
              <a:tr h="527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Индекс производства пищевых</a:t>
                      </a:r>
                      <a:r>
                        <a:rPr lang="ru-RU" sz="1000" baseline="0" dirty="0" smtClean="0"/>
                        <a:t> продуктов, включая напитки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baseline="0" dirty="0" smtClean="0"/>
                        <a:t>(в сопоставимых ценах), (% к предыдущему году)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91,2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102,2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102,1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32856"/>
            <a:ext cx="1711474" cy="17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0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92696"/>
            <a:ext cx="8532440" cy="1296144"/>
          </a:xfrm>
        </p:spPr>
        <p:txBody>
          <a:bodyPr>
            <a:noAutofit/>
          </a:bodyPr>
          <a:lstStyle/>
          <a:p>
            <a:pPr marL="628650" indent="263525"/>
            <a:r>
              <a:rPr lang="ru-RU" sz="1800" dirty="0" smtClean="0"/>
              <a:t>Муниципальная программа МО «</a:t>
            </a:r>
            <a:r>
              <a:rPr lang="ru-RU" sz="1800" dirty="0" err="1" smtClean="0"/>
              <a:t>Гиагинский</a:t>
            </a:r>
            <a:r>
              <a:rPr lang="ru-RU" sz="1800" dirty="0" smtClean="0"/>
              <a:t> район» </a:t>
            </a:r>
            <a:br>
              <a:rPr lang="ru-RU" sz="1800" dirty="0" smtClean="0"/>
            </a:br>
            <a:r>
              <a:rPr lang="ru-RU" sz="1800" dirty="0" smtClean="0"/>
              <a:t>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на территории</a:t>
            </a:r>
            <a:br>
              <a:rPr lang="ru-RU" sz="1800" dirty="0" smtClean="0"/>
            </a:br>
            <a:r>
              <a:rPr lang="ru-RU" sz="1800" dirty="0" smtClean="0"/>
              <a:t> МО «</a:t>
            </a:r>
            <a:r>
              <a:rPr lang="ru-RU" sz="1800" dirty="0" err="1" smtClean="0"/>
              <a:t>Гиагинский</a:t>
            </a:r>
            <a:r>
              <a:rPr lang="ru-RU" sz="1800" dirty="0" smtClean="0"/>
              <a:t> район» , тыс. руб.</a:t>
            </a: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755576" y="2107998"/>
            <a:ext cx="7704856" cy="4139952"/>
          </a:xfrm>
        </p:spPr>
        <p:txBody>
          <a:bodyPr>
            <a:normAutofit/>
          </a:bodyPr>
          <a:lstStyle/>
          <a:p>
            <a:pPr marL="176213" indent="-176213"/>
            <a:r>
              <a:rPr lang="ru-RU" sz="1200" dirty="0" smtClean="0"/>
              <a:t>Цель : минимизация социального и экономического ущерба наносимого населению и экономике МО «</a:t>
            </a:r>
            <a:r>
              <a:rPr lang="ru-RU" sz="1200" dirty="0" err="1" smtClean="0"/>
              <a:t>Гиагинский</a:t>
            </a:r>
            <a:r>
              <a:rPr lang="ru-RU" sz="1200" dirty="0" smtClean="0"/>
              <a:t> район» при возникновении ЧС природного и техногенного характера, происшествий на водных объектах , при совершении террористических актов.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dirty="0" smtClean="0">
                <a:latin typeface="Monotype Corsiva" pitchFamily="66" charset="0"/>
              </a:rPr>
              <a:t>Обеспечение развития районной системы информирования и оповещения населения;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dirty="0" smtClean="0">
                <a:latin typeface="Monotype Corsiva" pitchFamily="66" charset="0"/>
              </a:rPr>
              <a:t>Снижение экономического ущерба от ЧС;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dirty="0" smtClean="0">
                <a:latin typeface="Monotype Corsiva" pitchFamily="66" charset="0"/>
              </a:rPr>
              <a:t>Повышение уровня защищенности населения и территории МО «</a:t>
            </a:r>
            <a:r>
              <a:rPr lang="ru-RU" sz="1600" dirty="0" err="1" smtClean="0">
                <a:latin typeface="Monotype Corsiva" pitchFamily="66" charset="0"/>
              </a:rPr>
              <a:t>Гиагинский</a:t>
            </a:r>
            <a:r>
              <a:rPr lang="ru-RU" sz="1600" dirty="0" smtClean="0">
                <a:latin typeface="Monotype Corsiva" pitchFamily="66" charset="0"/>
              </a:rPr>
              <a:t> район»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dirty="0" smtClean="0">
                <a:latin typeface="Monotype Corsiva" pitchFamily="66" charset="0"/>
              </a:rPr>
              <a:t>Повышение эффективности деятельности органов управления и сил гражданской обороны;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dirty="0" smtClean="0">
                <a:latin typeface="Monotype Corsiva" pitchFamily="66" charset="0"/>
              </a:rPr>
              <a:t>Повышение уровня антитеррористической защищенности социально-значимых объектов</a:t>
            </a:r>
          </a:p>
          <a:p>
            <a:pPr marL="44450" indent="-44450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917928"/>
              </p:ext>
            </p:extLst>
          </p:nvPr>
        </p:nvGraphicFramePr>
        <p:xfrm>
          <a:off x="971600" y="4293096"/>
          <a:ext cx="7416824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620"/>
                <a:gridCol w="1028074"/>
                <a:gridCol w="1080834"/>
                <a:gridCol w="792088"/>
                <a:gridCol w="936104"/>
                <a:gridCol w="936104"/>
              </a:tblGrid>
              <a:tr h="59751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Объем финансирования, тыс. руб.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 год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год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33859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2158,8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1634,4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1690,3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1690,3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1690,3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24169"/>
            <a:ext cx="1224135" cy="91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62" y="548680"/>
            <a:ext cx="8784976" cy="1080120"/>
          </a:xfrm>
          <a:effectLst>
            <a:glow rad="127000">
              <a:srgbClr val="FFFF00"/>
            </a:glow>
          </a:effectLst>
        </p:spPr>
        <p:txBody>
          <a:bodyPr>
            <a:noAutofit/>
          </a:bodyPr>
          <a:lstStyle/>
          <a:p>
            <a:r>
              <a:rPr lang="ru-RU" sz="1800" dirty="0" smtClean="0">
                <a:effectLst/>
              </a:rPr>
              <a:t>Муниципальная программа МО «</a:t>
            </a:r>
            <a:r>
              <a:rPr lang="ru-RU" sz="1800" dirty="0" err="1" smtClean="0">
                <a:effectLst/>
              </a:rPr>
              <a:t>Гиагинский</a:t>
            </a:r>
            <a:r>
              <a:rPr lang="ru-RU" sz="1800" dirty="0" smtClean="0">
                <a:effectLst/>
              </a:rPr>
              <a:t> район» 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«Обеспечение безопасности дорожного движения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в </a:t>
            </a:r>
            <a:r>
              <a:rPr lang="ru-RU" sz="1800" dirty="0" err="1" smtClean="0">
                <a:effectLst/>
              </a:rPr>
              <a:t>Гиагинском</a:t>
            </a:r>
            <a:r>
              <a:rPr lang="ru-RU" sz="1800" dirty="0" smtClean="0">
                <a:effectLst/>
              </a:rPr>
              <a:t> районе», тыс. руб.</a:t>
            </a:r>
            <a:endParaRPr lang="ru-RU" sz="18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35596" y="1643628"/>
            <a:ext cx="7488832" cy="4565144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Цель: Обеспечение сохранности жизни, здоровья детей, гарантии их законных прав на безопасные условия движения на дорогах</a:t>
            </a:r>
          </a:p>
          <a:p>
            <a:endParaRPr lang="ru-RU" sz="2400" dirty="0">
              <a:latin typeface="Monotype Corsiva" pitchFamily="66" charset="0"/>
            </a:endParaRP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1200" dirty="0" smtClean="0"/>
          </a:p>
          <a:p>
            <a:r>
              <a:rPr lang="ru-RU" sz="1200" dirty="0" smtClean="0"/>
              <a:t>Задача: Агитационно-профилактическая работа и профилактика детского дорожно-транспортного травматизма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471573"/>
              </p:ext>
            </p:extLst>
          </p:nvPr>
        </p:nvGraphicFramePr>
        <p:xfrm>
          <a:off x="971600" y="2204864"/>
          <a:ext cx="7200800" cy="87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544"/>
                <a:gridCol w="1094516"/>
                <a:gridCol w="897679"/>
                <a:gridCol w="880437"/>
                <a:gridCol w="880437"/>
                <a:gridCol w="901187"/>
              </a:tblGrid>
              <a:tr h="38314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Объем финансирования, тыс. руб.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 год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год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48094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Всего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100,0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925561"/>
              </p:ext>
            </p:extLst>
          </p:nvPr>
        </p:nvGraphicFramePr>
        <p:xfrm>
          <a:off x="996130" y="3596707"/>
          <a:ext cx="7151739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142"/>
                <a:gridCol w="792088"/>
                <a:gridCol w="1080120"/>
                <a:gridCol w="936104"/>
                <a:gridCol w="792088"/>
                <a:gridCol w="864096"/>
                <a:gridCol w="936101"/>
              </a:tblGrid>
              <a:tr h="39604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Ед.изм</a:t>
                      </a:r>
                      <a:r>
                        <a:rPr lang="ru-RU" sz="1100" dirty="0" smtClean="0"/>
                        <a:t>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 год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год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Увеличение охвата детей мероприятиями</a:t>
                      </a:r>
                      <a:r>
                        <a:rPr lang="ru-RU" sz="1100" baseline="0" dirty="0" smtClean="0"/>
                        <a:t> о безопасном поведении на дорогах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8396"/>
            <a:ext cx="7128792" cy="153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786035"/>
            <a:ext cx="8534400" cy="758952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Муниципальная программа</a:t>
            </a:r>
            <a:br>
              <a:rPr lang="ru-RU" sz="2000" dirty="0" smtClean="0"/>
            </a:br>
            <a:r>
              <a:rPr lang="ru-RU" sz="2000" dirty="0" smtClean="0"/>
              <a:t> 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</a:t>
            </a:r>
            <a:br>
              <a:rPr lang="ru-RU" sz="2000" dirty="0" smtClean="0"/>
            </a:br>
            <a:r>
              <a:rPr lang="ru-RU" sz="2000" dirty="0" smtClean="0"/>
              <a:t> «Доступная среда», тыс. руб.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43608" y="1957460"/>
            <a:ext cx="6196405" cy="36038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ru-RU" sz="1600" dirty="0" smtClean="0">
              <a:latin typeface="Gabriola" pitchFamily="82" charset="0"/>
            </a:endParaRPr>
          </a:p>
          <a:p>
            <a:pPr>
              <a:buFont typeface="Wingdings" pitchFamily="2" charset="2"/>
              <a:buChar char="q"/>
            </a:pPr>
            <a:endParaRPr lang="ru-RU" sz="1600" dirty="0">
              <a:latin typeface="Gabriola" pitchFamily="82" charset="0"/>
            </a:endParaRPr>
          </a:p>
          <a:p>
            <a:pPr marL="0" indent="0">
              <a:buNone/>
            </a:pPr>
            <a:endParaRPr lang="ru-RU" sz="1600" dirty="0" smtClean="0">
              <a:latin typeface="Gabriola" pitchFamily="82" charset="0"/>
            </a:endParaRPr>
          </a:p>
          <a:p>
            <a:pPr marL="0" indent="0">
              <a:buNone/>
            </a:pPr>
            <a:endParaRPr lang="ru-RU" sz="1600" dirty="0">
              <a:latin typeface="Gabriola" pitchFamily="82" charset="0"/>
            </a:endParaRPr>
          </a:p>
          <a:p>
            <a:pPr marL="0" indent="0">
              <a:buNone/>
            </a:pPr>
            <a:endParaRPr lang="ru-RU" sz="1600" dirty="0" smtClean="0">
              <a:latin typeface="Gabriola" pitchFamily="82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300" dirty="0" smtClean="0"/>
              <a:t>Совершенствование нормативной правовой и организационной основы формирования доступной среды жизнедеятельности инвалидов и других МГН;</a:t>
            </a:r>
          </a:p>
          <a:p>
            <a:pPr>
              <a:buFont typeface="Wingdings" pitchFamily="2" charset="2"/>
              <a:buChar char="q"/>
            </a:pPr>
            <a:r>
              <a:rPr lang="ru-RU" sz="1300" dirty="0" smtClean="0"/>
              <a:t>Повышение уровня доступности приоритетных объектов и услуг в приоритетных сферах жизнедеятельности инвалидов и других МГН ;</a:t>
            </a:r>
          </a:p>
          <a:p>
            <a:pPr>
              <a:buFont typeface="Wingdings" pitchFamily="2" charset="2"/>
              <a:buChar char="q"/>
            </a:pPr>
            <a:r>
              <a:rPr lang="ru-RU" sz="1300" dirty="0" smtClean="0"/>
              <a:t>Преодоление социальной разобщенности в обществе и формирование позитивного отношения к проблемам инвалидов и к проблеме обеспечения доступной среды жизнедеятельности для инвалидов и других МГН.</a:t>
            </a:r>
            <a:endParaRPr lang="ru-RU" sz="13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971600" y="1916832"/>
            <a:ext cx="7272808" cy="864096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Цель : Развитие доступной среды для инвалидов и других маломобильных групп населения (далее МГН), поддержка общественных организаций инвалидов и ветеранов</a:t>
            </a:r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336373"/>
              </p:ext>
            </p:extLst>
          </p:nvPr>
        </p:nvGraphicFramePr>
        <p:xfrm>
          <a:off x="1331640" y="2420888"/>
          <a:ext cx="6624738" cy="70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198"/>
                <a:gridCol w="983919"/>
                <a:gridCol w="926038"/>
                <a:gridCol w="997272"/>
                <a:gridCol w="926038"/>
                <a:gridCol w="997273"/>
              </a:tblGrid>
              <a:tr h="36492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год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2831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18,1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31026"/>
            <a:ext cx="1440160" cy="13367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83" y="3717032"/>
            <a:ext cx="2726811" cy="255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861975"/>
            <a:ext cx="9144000" cy="907369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Муниципальная программа</a:t>
            </a:r>
            <a:br>
              <a:rPr lang="ru-RU" sz="2000" dirty="0" smtClean="0"/>
            </a:br>
            <a:r>
              <a:rPr lang="ru-RU" sz="2000" dirty="0" smtClean="0"/>
              <a:t> 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 </a:t>
            </a:r>
            <a:br>
              <a:rPr lang="ru-RU" sz="2000" dirty="0" smtClean="0"/>
            </a:br>
            <a:r>
              <a:rPr lang="ru-RU" sz="2000" dirty="0" smtClean="0"/>
              <a:t>«Развитие информатизации», тыс. руб.</a:t>
            </a:r>
            <a:endParaRPr lang="ru-RU" sz="2000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"/>
          </p:nvPr>
        </p:nvSpPr>
        <p:spPr>
          <a:xfrm>
            <a:off x="683568" y="1988840"/>
            <a:ext cx="7632979" cy="373422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Цель: Повышение эффективности органов местного самоуправления, взаимодействия гражданского общества и бизнеса с органами местного самоуправления, качества и оперативности предоставления информационных услуг</a:t>
            </a:r>
            <a:endParaRPr lang="ru-RU" sz="1400" dirty="0" smtClean="0"/>
          </a:p>
          <a:p>
            <a:r>
              <a:rPr lang="ru-RU" sz="1200" dirty="0" smtClean="0"/>
              <a:t>Задача: Формирование современной информационной и телекоммуникационной инфраструктуры и обеспечение ее надежного функционирования</a:t>
            </a:r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Целевые показатели реализации муниципальной программы</a:t>
            </a:r>
          </a:p>
          <a:p>
            <a:pPr marL="0" indent="0">
              <a:buNone/>
            </a:pPr>
            <a:endParaRPr lang="ru-RU" sz="12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8564"/>
              </p:ext>
            </p:extLst>
          </p:nvPr>
        </p:nvGraphicFramePr>
        <p:xfrm>
          <a:off x="899592" y="2996952"/>
          <a:ext cx="7416955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711"/>
                <a:gridCol w="1043775"/>
                <a:gridCol w="1018750"/>
                <a:gridCol w="1018750"/>
                <a:gridCol w="1018750"/>
                <a:gridCol w="908219"/>
              </a:tblGrid>
              <a:tr h="483413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Объем 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год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3086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850,0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77072"/>
            <a:ext cx="1630372" cy="16303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19413"/>
            <a:ext cx="1757987" cy="134452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601893"/>
              </p:ext>
            </p:extLst>
          </p:nvPr>
        </p:nvGraphicFramePr>
        <p:xfrm>
          <a:off x="827584" y="4149081"/>
          <a:ext cx="6048671" cy="1989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720080"/>
                <a:gridCol w="800869"/>
                <a:gridCol w="648038"/>
                <a:gridCol w="635558"/>
                <a:gridCol w="635558"/>
                <a:gridCol w="736360"/>
              </a:tblGrid>
              <a:tr h="368071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Наименование целевых</a:t>
                      </a:r>
                    </a:p>
                    <a:p>
                      <a:r>
                        <a:rPr lang="ru-RU" sz="1100" dirty="0" smtClean="0"/>
                        <a:t>показателей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Ед.</a:t>
                      </a:r>
                    </a:p>
                    <a:p>
                      <a:r>
                        <a:rPr lang="ru-RU" sz="1100" dirty="0" smtClean="0"/>
                        <a:t>изм.</a:t>
                      </a:r>
                      <a:endParaRPr lang="ru-RU" sz="11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Значение показателей эффективности 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0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</a:tr>
              <a:tr h="34782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Количество рабочих</a:t>
                      </a:r>
                      <a:r>
                        <a:rPr lang="ru-RU" sz="1000" baseline="0" dirty="0" smtClean="0"/>
                        <a:t> мест с доступом СМЭВ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/>
                </a:tc>
              </a:tr>
              <a:tr h="34782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Доля подключённых</a:t>
                      </a:r>
                      <a:r>
                        <a:rPr lang="ru-RU" sz="1000" baseline="0" dirty="0" smtClean="0"/>
                        <a:t> пользователей к ЛВС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90</a:t>
                      </a:r>
                      <a:endParaRPr lang="ru-RU" sz="1000" dirty="0"/>
                    </a:p>
                  </a:txBody>
                  <a:tcPr/>
                </a:tc>
              </a:tr>
              <a:tr h="34782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Количество посетителей сайта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Тысяч</a:t>
                      </a:r>
                    </a:p>
                    <a:p>
                      <a:r>
                        <a:rPr lang="ru-RU" sz="1000" dirty="0" smtClean="0"/>
                        <a:t>посетит.</a:t>
                      </a:r>
                      <a:r>
                        <a:rPr lang="ru-RU" sz="1000" baseline="0" dirty="0" smtClean="0"/>
                        <a:t> в год</a:t>
                      </a:r>
                      <a:r>
                        <a:rPr lang="ru-RU" sz="1000" dirty="0" smtClean="0"/>
                        <a:t>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8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433048" cy="8382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Муниципальная программа </a:t>
            </a:r>
            <a:br>
              <a:rPr lang="ru-RU" sz="2000" dirty="0" smtClean="0"/>
            </a:br>
            <a:r>
              <a:rPr lang="ru-RU" sz="2000" dirty="0" smtClean="0"/>
              <a:t>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</a:t>
            </a:r>
            <a:br>
              <a:rPr lang="ru-RU" sz="2000" dirty="0" smtClean="0"/>
            </a:br>
            <a:r>
              <a:rPr lang="ru-RU" sz="2000" dirty="0" smtClean="0"/>
              <a:t> «Обеспечение доступным и комфортным жильем», тыс. руб.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314210"/>
            <a:ext cx="7632848" cy="4525963"/>
          </a:xfrm>
        </p:spPr>
        <p:txBody>
          <a:bodyPr>
            <a:normAutofit/>
          </a:bodyPr>
          <a:lstStyle/>
          <a:p>
            <a:endParaRPr lang="ru-RU" sz="1600" dirty="0" smtClean="0">
              <a:latin typeface="Comic Sans MS" pitchFamily="66" charset="0"/>
            </a:endParaRPr>
          </a:p>
          <a:p>
            <a:r>
              <a:rPr lang="ru-RU" sz="1400" dirty="0" smtClean="0"/>
              <a:t>Цель: повышение доступности жилья и качества жилищного обеспечения населения. Повышение качества и надежности предоставления жилищно-коммунальных услуг     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 Целевые показатели 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Доля семей , имеющих возможность приобрести жилье, соответствующее стандартам обеспечения жилыми помещениями, с помощью собственных и заемных средств;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Обеспеченность общей площадью жилья;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Количество предоставленных ипотечных жилищных кредитов;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Предоставление доступного и комфортного жилья 50% семей. Желающим улучшить свои жилищные условия;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Улучшение жилищных условий граждан.</a:t>
            </a:r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042689"/>
              </p:ext>
            </p:extLst>
          </p:nvPr>
        </p:nvGraphicFramePr>
        <p:xfrm>
          <a:off x="1115616" y="2204864"/>
          <a:ext cx="7128791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557"/>
                <a:gridCol w="1054864"/>
                <a:gridCol w="905314"/>
                <a:gridCol w="829871"/>
                <a:gridCol w="905314"/>
                <a:gridCol w="829871"/>
              </a:tblGrid>
              <a:tr h="504056"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Объем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год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14720,43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7934,0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8718,7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8718,7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8718,7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37112"/>
            <a:ext cx="3096344" cy="197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620688"/>
            <a:ext cx="9145016" cy="9144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Муниципальная программа 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 </a:t>
            </a:r>
            <a:br>
              <a:rPr lang="ru-RU" sz="2000" dirty="0" smtClean="0"/>
            </a:br>
            <a:r>
              <a:rPr lang="ru-RU" sz="2000" dirty="0" smtClean="0"/>
              <a:t>«Улучшение демографической ситуации на территории </a:t>
            </a:r>
            <a:br>
              <a:rPr lang="ru-RU" sz="2000" dirty="0" smtClean="0"/>
            </a:br>
            <a:r>
              <a:rPr lang="ru-RU" sz="2000" dirty="0" smtClean="0"/>
              <a:t>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район», тыс. руб.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755576" y="1340768"/>
            <a:ext cx="7848872" cy="540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18288" indent="0">
              <a:buNone/>
            </a:pPr>
            <a:endParaRPr lang="ru-RU" sz="1600" b="1" dirty="0" smtClean="0"/>
          </a:p>
          <a:p>
            <a:pPr marL="18288" indent="0">
              <a:buNone/>
            </a:pPr>
            <a:r>
              <a:rPr lang="ru-RU" sz="1200" dirty="0" smtClean="0"/>
              <a:t>Цель: Улучшение демографической ситуации на территории МО «</a:t>
            </a:r>
            <a:r>
              <a:rPr lang="ru-RU" sz="1200" dirty="0" err="1" smtClean="0"/>
              <a:t>Гиагинский</a:t>
            </a:r>
            <a:r>
              <a:rPr lang="ru-RU" sz="1200" dirty="0" smtClean="0"/>
              <a:t> район»</a:t>
            </a:r>
            <a:endParaRPr lang="ru-RU" sz="1600" b="1" dirty="0" smtClean="0"/>
          </a:p>
          <a:p>
            <a:pPr marL="18288" indent="0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200" b="1" dirty="0" smtClean="0"/>
          </a:p>
          <a:p>
            <a:pPr marL="18288" indent="0">
              <a:buNone/>
            </a:pPr>
            <a:endParaRPr lang="ru-RU" sz="1200" b="1" dirty="0"/>
          </a:p>
          <a:p>
            <a:pPr marL="18288" indent="0">
              <a:buNone/>
            </a:pPr>
            <a:r>
              <a:rPr lang="ru-RU" sz="1200" u="sng" dirty="0" smtClean="0"/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Мероприятия по укреплению института семьи и повышению статуса семьи в обществе;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Пропаганда здорового и активного образа жизни;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Повышение авторитета материнства, отцовства и детства</a:t>
            </a:r>
            <a:endParaRPr lang="ru-RU" sz="1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4644008" y="3912820"/>
            <a:ext cx="3779912" cy="395893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ru-RU" sz="1200" u="sng" dirty="0" smtClean="0"/>
              <a:t>Целевые показатели </a:t>
            </a:r>
            <a:r>
              <a:rPr lang="ru-RU" sz="1200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Снижение уровня детской и младенческой смертности: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Иммунизация и диспансеризация 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Оказать единовременную материальную </a:t>
            </a:r>
            <a:r>
              <a:rPr lang="ru-RU" sz="1200" dirty="0"/>
              <a:t>п</a:t>
            </a:r>
            <a:r>
              <a:rPr lang="ru-RU" sz="1200" dirty="0" smtClean="0"/>
              <a:t>омощь многодетным семьям, оказавшимся в трудной жизненной ситуации ;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Оказать государственную помощь на основании социального контракта многодетным семьям </a:t>
            </a:r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097669"/>
              </p:ext>
            </p:extLst>
          </p:nvPr>
        </p:nvGraphicFramePr>
        <p:xfrm>
          <a:off x="899592" y="2060848"/>
          <a:ext cx="698477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197"/>
                <a:gridCol w="1069098"/>
                <a:gridCol w="926552"/>
                <a:gridCol w="926552"/>
                <a:gridCol w="926552"/>
                <a:gridCol w="997826"/>
              </a:tblGrid>
              <a:tr h="424031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год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1817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5064"/>
            <a:ext cx="384042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510473"/>
            <a:ext cx="9036496" cy="1180048"/>
          </a:xfrm>
        </p:spPr>
        <p:txBody>
          <a:bodyPr>
            <a:noAutofit/>
          </a:bodyPr>
          <a:lstStyle/>
          <a:p>
            <a:r>
              <a:rPr lang="ru-RU" sz="1900" dirty="0" smtClean="0"/>
              <a:t>Муниципальная программа МО «</a:t>
            </a:r>
            <a:r>
              <a:rPr lang="ru-RU" sz="1900" dirty="0" err="1" smtClean="0"/>
              <a:t>Гиагинский</a:t>
            </a:r>
            <a:r>
              <a:rPr lang="ru-RU" sz="1900" dirty="0" smtClean="0"/>
              <a:t> район»</a:t>
            </a:r>
            <a:br>
              <a:rPr lang="ru-RU" sz="1900" dirty="0" smtClean="0"/>
            </a:br>
            <a:r>
              <a:rPr lang="ru-RU" sz="1900" dirty="0" smtClean="0"/>
              <a:t> «Социальная помощь малоимущим граждан </a:t>
            </a:r>
            <a:br>
              <a:rPr lang="ru-RU" sz="1900" dirty="0" smtClean="0"/>
            </a:br>
            <a:r>
              <a:rPr lang="ru-RU" sz="1900" dirty="0" smtClean="0"/>
              <a:t>и другим категориям граждан», тыс. руб.</a:t>
            </a:r>
            <a:endParaRPr lang="ru-RU" sz="19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683568" y="1556792"/>
            <a:ext cx="7560840" cy="486054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Цель: Повышение социальной защищенности малообеспеченных граждан, уменьшение напряженности в социальной сфере, улучшение качества условий проживания ветеранов ВОВ, зарегистрированных на территории МО «</a:t>
            </a:r>
            <a:r>
              <a:rPr lang="ru-RU" sz="1200" dirty="0" err="1" smtClean="0"/>
              <a:t>Гиагинский</a:t>
            </a:r>
            <a:r>
              <a:rPr lang="ru-RU" sz="1200" dirty="0" smtClean="0"/>
              <a:t> район»</a:t>
            </a:r>
          </a:p>
          <a:p>
            <a:pPr marL="68580" indent="0">
              <a:buNone/>
            </a:pPr>
            <a:endParaRPr lang="ru-RU" sz="1400" dirty="0" smtClean="0"/>
          </a:p>
          <a:p>
            <a:endParaRPr lang="ru-RU" sz="1400" dirty="0"/>
          </a:p>
          <a:p>
            <a:pPr marL="68580" indent="0">
              <a:buNone/>
            </a:pPr>
            <a:endParaRPr lang="ru-RU" sz="1400" b="1" dirty="0" smtClean="0"/>
          </a:p>
          <a:p>
            <a:pPr marL="68580" indent="0">
              <a:buNone/>
            </a:pPr>
            <a:endParaRPr lang="ru-RU" sz="1400" b="1" dirty="0" smtClean="0"/>
          </a:p>
          <a:p>
            <a:pPr marL="68580" indent="0">
              <a:buNone/>
            </a:pPr>
            <a:endParaRPr lang="ru-RU" sz="1400" dirty="0" smtClean="0">
              <a:latin typeface="Segoe Script" pitchFamily="34" charset="0"/>
            </a:endParaRPr>
          </a:p>
          <a:p>
            <a:pPr marL="68580" indent="0">
              <a:buNone/>
            </a:pPr>
            <a:endParaRPr lang="ru-RU" sz="1200" dirty="0" smtClean="0"/>
          </a:p>
          <a:p>
            <a:pPr marL="68580" indent="0">
              <a:buNone/>
            </a:pPr>
            <a:endParaRPr lang="ru-RU" sz="1200" dirty="0"/>
          </a:p>
          <a:p>
            <a:pPr marL="68580" indent="0">
              <a:buNone/>
            </a:pPr>
            <a:endParaRPr lang="ru-RU" sz="1200" dirty="0" smtClean="0"/>
          </a:p>
          <a:p>
            <a:pPr marL="68580" indent="0">
              <a:buNone/>
            </a:pPr>
            <a:r>
              <a:rPr lang="ru-RU" sz="1200" dirty="0" smtClean="0"/>
              <a:t>     Задачи: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Удовлетворение потребностей малоимущего населения, в жилых помещениях, предоставляемых по договорам, социального найма на территории МО «</a:t>
            </a:r>
            <a:r>
              <a:rPr lang="ru-RU" sz="1200" dirty="0" err="1" smtClean="0"/>
              <a:t>Гиагинский</a:t>
            </a:r>
            <a:r>
              <a:rPr lang="ru-RU" sz="1200" dirty="0" smtClean="0"/>
              <a:t> район», увеличение муниципального жилищного фонда.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Приведение в соответствие с требованиями нормативно-технической документации  жилья ветеранов ВОВ.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Создание эффективных организационных и финансовых механизмов проведения работ по ремонту жилых помещений ветеранов ВОВ.</a:t>
            </a:r>
            <a:endParaRPr lang="ru-RU" sz="1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37951"/>
              </p:ext>
            </p:extLst>
          </p:nvPr>
        </p:nvGraphicFramePr>
        <p:xfrm>
          <a:off x="899592" y="2636912"/>
          <a:ext cx="5760640" cy="878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792088"/>
                <a:gridCol w="1008112"/>
                <a:gridCol w="936104"/>
                <a:gridCol w="792088"/>
                <a:gridCol w="792088"/>
              </a:tblGrid>
              <a:tr h="576064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Объем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год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3021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754" flipH="1">
            <a:off x="6401118" y="1931579"/>
            <a:ext cx="2022835" cy="21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548681"/>
            <a:ext cx="6840760" cy="1008112"/>
          </a:xfrm>
        </p:spPr>
        <p:txBody>
          <a:bodyPr/>
          <a:lstStyle/>
          <a:p>
            <a:r>
              <a:rPr lang="ru-RU" dirty="0" smtClean="0"/>
              <a:t>Бюджетный процесс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244633"/>
              </p:ext>
            </p:extLst>
          </p:nvPr>
        </p:nvGraphicFramePr>
        <p:xfrm>
          <a:off x="683568" y="1412776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36090"/>
            <a:ext cx="2488486" cy="18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548680"/>
            <a:ext cx="9793089" cy="936104"/>
          </a:xfrm>
        </p:spPr>
        <p:txBody>
          <a:bodyPr>
            <a:noAutofit/>
          </a:bodyPr>
          <a:lstStyle/>
          <a:p>
            <a:r>
              <a:rPr lang="ru-RU" sz="2000" dirty="0" smtClean="0"/>
              <a:t>Финансовая поддержка бюджетов сельских поселений, тыс. руб.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752" y="1988840"/>
            <a:ext cx="1800200" cy="1713779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042691"/>
              </p:ext>
            </p:extLst>
          </p:nvPr>
        </p:nvGraphicFramePr>
        <p:xfrm>
          <a:off x="971600" y="1268760"/>
          <a:ext cx="705678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99120"/>
            <a:ext cx="1872208" cy="1508344"/>
          </a:xfrm>
          <a:prstGeom prst="rect">
            <a:avLst/>
          </a:prstGeom>
        </p:spPr>
      </p:pic>
      <p:cxnSp>
        <p:nvCxnSpPr>
          <p:cNvPr id="32" name="Прямая соединительная линия 31"/>
          <p:cNvCxnSpPr/>
          <p:nvPr/>
        </p:nvCxnSpPr>
        <p:spPr>
          <a:xfrm flipH="1">
            <a:off x="4659902" y="2632224"/>
            <a:ext cx="1136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984764" y="2632224"/>
            <a:ext cx="0" cy="21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796136" y="2632224"/>
            <a:ext cx="180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73" y="4221088"/>
            <a:ext cx="1888569" cy="20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75" y="836712"/>
            <a:ext cx="8534400" cy="758952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Дотации на выравнивание </a:t>
            </a:r>
            <a:br>
              <a:rPr lang="ru-RU" sz="2000" dirty="0" smtClean="0"/>
            </a:br>
            <a:r>
              <a:rPr lang="ru-RU" sz="2000" dirty="0" smtClean="0"/>
              <a:t>бюджетной обеспеченности сельских  поселений, тыс. руб.</a:t>
            </a:r>
            <a:endParaRPr lang="ru-RU" sz="20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16676944"/>
              </p:ext>
            </p:extLst>
          </p:nvPr>
        </p:nvGraphicFramePr>
        <p:xfrm>
          <a:off x="755576" y="1988840"/>
          <a:ext cx="3816424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3404822"/>
              </p:ext>
            </p:extLst>
          </p:nvPr>
        </p:nvGraphicFramePr>
        <p:xfrm>
          <a:off x="4788024" y="1988840"/>
          <a:ext cx="352839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76758"/>
            <a:ext cx="1800200" cy="18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965245" cy="120248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Муниципальный долг </a:t>
            </a:r>
            <a:br>
              <a:rPr lang="ru-RU" sz="2000" dirty="0" smtClean="0"/>
            </a:br>
            <a:r>
              <a:rPr lang="ru-RU" sz="2000" dirty="0" smtClean="0"/>
              <a:t>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район», тыс. руб.</a:t>
            </a:r>
            <a:endParaRPr lang="ru-RU" sz="2000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19583157"/>
              </p:ext>
            </p:extLst>
          </p:nvPr>
        </p:nvGraphicFramePr>
        <p:xfrm>
          <a:off x="962785" y="2383616"/>
          <a:ext cx="7128792" cy="299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07" y="1628800"/>
            <a:ext cx="1822512" cy="18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6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807" y="692696"/>
            <a:ext cx="8534400" cy="7589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Управление финансов администрации 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8" y="1700809"/>
            <a:ext cx="7493068" cy="20882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97" y="4581386"/>
            <a:ext cx="748491" cy="476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35" y="5565433"/>
            <a:ext cx="579898" cy="594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4574" y="3995772"/>
            <a:ext cx="504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385600, ст. Гиагинская, ул. Кооперативная,35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4510879"/>
            <a:ext cx="4150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8(87779)3-09-36 доб.:</a:t>
            </a:r>
          </a:p>
          <a:p>
            <a:endParaRPr lang="ru-RU" sz="1200" dirty="0" smtClean="0">
              <a:latin typeface="Comic Sans MS" pitchFamily="66" charset="0"/>
            </a:endParaRPr>
          </a:p>
          <a:p>
            <a:r>
              <a:rPr lang="ru-RU" sz="1200" dirty="0" smtClean="0">
                <a:latin typeface="Comic Sans MS" pitchFamily="66" charset="0"/>
              </a:rPr>
              <a:t>131 – начальник управления финансов</a:t>
            </a:r>
          </a:p>
          <a:p>
            <a:r>
              <a:rPr lang="ru-RU" sz="1200" dirty="0" smtClean="0">
                <a:latin typeface="Comic Sans MS" pitchFamily="66" charset="0"/>
              </a:rPr>
              <a:t>124- бюджетный отдел;</a:t>
            </a:r>
          </a:p>
          <a:p>
            <a:r>
              <a:rPr lang="ru-RU" sz="1200" dirty="0" smtClean="0">
                <a:latin typeface="Comic Sans MS" pitchFamily="66" charset="0"/>
              </a:rPr>
              <a:t>125, 158 – отдел исполнения бюджета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5663499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Сайт: </a:t>
            </a:r>
            <a:r>
              <a:rPr lang="en-US" sz="1200" dirty="0">
                <a:latin typeface="Comic Sans MS" pitchFamily="66" charset="0"/>
                <a:hlinkClick r:id="rId5"/>
              </a:rPr>
              <a:t>http://ufgr.ru</a:t>
            </a:r>
            <a:r>
              <a:rPr lang="en-US" sz="1200" dirty="0" smtClean="0">
                <a:latin typeface="Comic Sans MS" pitchFamily="66" charset="0"/>
                <a:hlinkClick r:id="rId5"/>
              </a:rPr>
              <a:t>/</a:t>
            </a:r>
            <a:endParaRPr lang="ru-RU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E-mail</a:t>
            </a:r>
            <a:r>
              <a:rPr lang="ru-RU" sz="1200" dirty="0" smtClean="0">
                <a:latin typeface="Comic Sans MS" pitchFamily="66" charset="0"/>
              </a:rPr>
              <a:t>:</a:t>
            </a:r>
            <a:r>
              <a:rPr lang="en-US" sz="1200" dirty="0" smtClean="0">
                <a:latin typeface="Comic Sans MS" pitchFamily="66" charset="0"/>
              </a:rPr>
              <a:t> fingiag@mail.ru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83" y="4510879"/>
            <a:ext cx="692497" cy="6924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2080" y="4505644"/>
            <a:ext cx="3081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График работы управления финансов :</a:t>
            </a:r>
          </a:p>
          <a:p>
            <a:r>
              <a:rPr lang="ru-RU" sz="1200" dirty="0" smtClean="0">
                <a:latin typeface="Comic Sans MS" pitchFamily="66" charset="0"/>
              </a:rPr>
              <a:t>Понедельник-пятница</a:t>
            </a:r>
          </a:p>
          <a:p>
            <a:r>
              <a:rPr lang="ru-RU" sz="1200" dirty="0" smtClean="0">
                <a:latin typeface="Comic Sans MS" pitchFamily="66" charset="0"/>
              </a:rPr>
              <a:t>С 9.00 до 18.00</a:t>
            </a:r>
          </a:p>
          <a:p>
            <a:r>
              <a:rPr lang="ru-RU" sz="1200" dirty="0" smtClean="0">
                <a:latin typeface="Comic Sans MS" pitchFamily="66" charset="0"/>
              </a:rPr>
              <a:t>Перерыв с 13.00 до 13.48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456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60000">
            <a:off x="911126" y="866149"/>
            <a:ext cx="3385117" cy="1351245"/>
          </a:xfrm>
        </p:spPr>
        <p:txBody>
          <a:bodyPr>
            <a:noAutofit/>
          </a:bodyPr>
          <a:lstStyle/>
          <a:p>
            <a:r>
              <a:rPr lang="ru-RU" sz="1200" b="1" i="1" dirty="0" err="1" smtClean="0"/>
              <a:t>Бюдже́т</a:t>
            </a:r>
            <a:r>
              <a:rPr lang="ru-RU" sz="1200" b="1" i="1" dirty="0" smtClean="0"/>
              <a:t> (от </a:t>
            </a:r>
            <a:r>
              <a:rPr lang="ru-RU" sz="1200" b="1" i="1" dirty="0" err="1" smtClean="0"/>
              <a:t>старонормандского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bougette</a:t>
            </a:r>
            <a:r>
              <a:rPr lang="ru-RU" sz="1200" b="1" i="1" dirty="0" smtClean="0"/>
              <a:t> в знач. кошелёк, сумка, мешок с деньгами) — смета доходов и расходов определённого субъекта (семьи, бизнеса, организации, государства и т. д.), устанавливаемая на определённый период времени, обычно на один год</a:t>
            </a:r>
            <a:r>
              <a:rPr lang="ru-RU" sz="1200" b="1" i="1" dirty="0"/>
              <a:t>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-60000">
            <a:off x="858733" y="2307921"/>
            <a:ext cx="3610109" cy="3601127"/>
          </a:xfrm>
        </p:spPr>
        <p:txBody>
          <a:bodyPr>
            <a:normAutofit fontScale="92500" lnSpcReduction="10000"/>
          </a:bodyPr>
          <a:lstStyle/>
          <a:p>
            <a:r>
              <a:rPr lang="ru-RU" sz="1300" b="1" i="1" u="sng" dirty="0"/>
              <a:t>Доходы бюджетов </a:t>
            </a:r>
            <a:r>
              <a:rPr lang="ru-RU" sz="1300" b="1" i="1" dirty="0"/>
              <a:t>- это денежные средства, поступающие в безвозмездном и безвозвратном порядке согласно законодательству РФ в распоряжение органов государственной власти Российской Федерации, субъектов РФ и </a:t>
            </a:r>
            <a:r>
              <a:rPr lang="ru-RU" sz="1300" b="1" i="1" dirty="0" smtClean="0"/>
              <a:t>муниципальных образований </a:t>
            </a:r>
            <a:r>
              <a:rPr lang="ru-RU" sz="1300" b="1" i="1" dirty="0"/>
              <a:t>(</a:t>
            </a:r>
            <a:r>
              <a:rPr lang="ru-RU" sz="1300" b="1" i="1" dirty="0" smtClean="0"/>
              <a:t>ст. </a:t>
            </a:r>
            <a:r>
              <a:rPr lang="ru-RU" sz="1300" b="1" i="1" dirty="0"/>
              <a:t>6 БК РФ</a:t>
            </a:r>
            <a:r>
              <a:rPr lang="ru-RU" sz="1300" b="1" i="1" dirty="0" smtClean="0"/>
              <a:t>).</a:t>
            </a:r>
          </a:p>
          <a:p>
            <a:endParaRPr lang="ru-RU" sz="1300" b="1" i="1" u="sng" dirty="0" smtClean="0"/>
          </a:p>
          <a:p>
            <a:r>
              <a:rPr lang="ru-RU" sz="1300" b="1" i="1" u="sng" dirty="0" smtClean="0"/>
              <a:t>Расходы </a:t>
            </a:r>
            <a:r>
              <a:rPr lang="ru-RU" sz="1300" b="1" i="1" u="sng" dirty="0"/>
              <a:t>бюджета </a:t>
            </a:r>
            <a:r>
              <a:rPr lang="ru-RU" sz="1300" b="1" i="1" dirty="0"/>
              <a:t>– экономические 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</a:t>
            </a:r>
            <a:r>
              <a:rPr lang="ru-RU" sz="1300" b="1" i="1" dirty="0" smtClean="0"/>
              <a:t>назначению</a:t>
            </a:r>
          </a:p>
          <a:p>
            <a:endParaRPr lang="ru-RU" sz="1300" b="1" i="1" dirty="0" smtClean="0"/>
          </a:p>
          <a:p>
            <a:r>
              <a:rPr lang="ru-RU" sz="1300" b="1" i="1" dirty="0"/>
              <a:t>Доходы-расходы=дефицит/профицит</a:t>
            </a:r>
          </a:p>
          <a:p>
            <a:r>
              <a:rPr lang="ru-RU" sz="1300" b="1" i="1" dirty="0"/>
              <a:t>Дефицит – расходы больше доходов</a:t>
            </a:r>
          </a:p>
          <a:p>
            <a:r>
              <a:rPr lang="ru-RU" sz="1300" b="1" i="1" dirty="0"/>
              <a:t>Профицит – доходы больше расходов</a:t>
            </a:r>
          </a:p>
          <a:p>
            <a:endParaRPr lang="ru-RU" sz="1300" b="1" i="1" dirty="0" smtClean="0"/>
          </a:p>
          <a:p>
            <a:endParaRPr lang="ru-RU" sz="1100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 r="7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0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Показатели консолидированного бюджета 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 в расчете на 1 жителя, руб.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0859"/>
              </p:ext>
            </p:extLst>
          </p:nvPr>
        </p:nvGraphicFramePr>
        <p:xfrm>
          <a:off x="1043608" y="1844824"/>
          <a:ext cx="7128787" cy="1711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960"/>
                <a:gridCol w="961185"/>
                <a:gridCol w="881087"/>
                <a:gridCol w="961185"/>
                <a:gridCol w="961185"/>
                <a:gridCol w="961185"/>
              </a:tblGrid>
              <a:tr h="553092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2018 год (факт)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 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 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34509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24219,2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19054,6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22106,6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18808,5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19963,6</a:t>
                      </a:r>
                      <a:endParaRPr lang="ru-RU" sz="1100" dirty="0"/>
                    </a:p>
                  </a:txBody>
                  <a:tcPr/>
                </a:tc>
              </a:tr>
              <a:tr h="37650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 том числе: налоговые и неналоговые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4875,2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4905,9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5215,6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5398,0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5593,4</a:t>
                      </a:r>
                      <a:endParaRPr lang="ru-RU" sz="1100" dirty="0"/>
                    </a:p>
                  </a:txBody>
                  <a:tcPr/>
                </a:tc>
              </a:tr>
              <a:tr h="34509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Расходы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26385,0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19300,0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22326,0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19078,0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19243,0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76807356"/>
              </p:ext>
            </p:extLst>
          </p:nvPr>
        </p:nvGraphicFramePr>
        <p:xfrm>
          <a:off x="683568" y="3573016"/>
          <a:ext cx="74168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5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Налоговые и неналоговые доходы бюджета </a:t>
            </a:r>
            <a:br>
              <a:rPr lang="ru-RU" sz="2000" dirty="0" smtClean="0"/>
            </a:br>
            <a:r>
              <a:rPr lang="ru-RU" sz="2000" dirty="0" smtClean="0"/>
              <a:t>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287349"/>
              </p:ext>
            </p:extLst>
          </p:nvPr>
        </p:nvGraphicFramePr>
        <p:xfrm>
          <a:off x="1115617" y="1628800"/>
          <a:ext cx="6984776" cy="409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7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Динамика основных параметров бюджета 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 , тыс. 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274919"/>
              </p:ext>
            </p:extLst>
          </p:nvPr>
        </p:nvGraphicFramePr>
        <p:xfrm>
          <a:off x="1187624" y="1412776"/>
          <a:ext cx="6984775" cy="162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725"/>
                <a:gridCol w="899036"/>
                <a:gridCol w="955339"/>
                <a:gridCol w="955339"/>
                <a:gridCol w="984168"/>
                <a:gridCol w="984168"/>
              </a:tblGrid>
              <a:tr h="44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2018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 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 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35196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760337,4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601591,9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697948,4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593820,7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598718,3</a:t>
                      </a:r>
                      <a:endParaRPr lang="ru-RU" sz="1100" dirty="0"/>
                    </a:p>
                  </a:txBody>
                  <a:tcPr/>
                </a:tc>
              </a:tr>
              <a:tr h="35256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Расходы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761932,5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609334,2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704864,5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602342,0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607548,0</a:t>
                      </a:r>
                      <a:endParaRPr lang="ru-RU" sz="1100" dirty="0"/>
                    </a:p>
                  </a:txBody>
                  <a:tcPr/>
                </a:tc>
              </a:tr>
              <a:tr h="4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Дефицит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38738754"/>
              </p:ext>
            </p:extLst>
          </p:nvPr>
        </p:nvGraphicFramePr>
        <p:xfrm>
          <a:off x="1043608" y="3284984"/>
          <a:ext cx="72008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90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5184576" cy="1202485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Структура доходов бюджета</a:t>
            </a:r>
            <a:br>
              <a:rPr lang="ru-RU" sz="2000" dirty="0" smtClean="0"/>
            </a:br>
            <a:r>
              <a:rPr lang="ru-RU" sz="2000" dirty="0" smtClean="0"/>
              <a:t> 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район», тыс. 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615764"/>
              </p:ext>
            </p:extLst>
          </p:nvPr>
        </p:nvGraphicFramePr>
        <p:xfrm>
          <a:off x="899592" y="2708920"/>
          <a:ext cx="7488834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864096"/>
                <a:gridCol w="792088"/>
                <a:gridCol w="792088"/>
                <a:gridCol w="936104"/>
                <a:gridCol w="864098"/>
              </a:tblGrid>
              <a:tr h="40018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ДОХОДЫ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2018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 </a:t>
                      </a:r>
                    </a:p>
                    <a:p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 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4057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НАЛОГОВЫЕ И НЕНАЛОГОВЫЕ ДОХОДЫ,</a:t>
                      </a:r>
                    </a:p>
                    <a:p>
                      <a:r>
                        <a:rPr lang="ru-RU" sz="1100" dirty="0" smtClean="0"/>
                        <a:t>В том числе: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153051,0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154889,7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164668,5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170426,0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176594,4</a:t>
                      </a:r>
                      <a:endParaRPr lang="ru-RU" sz="1100" dirty="0"/>
                    </a:p>
                  </a:txBody>
                  <a:tcPr/>
                </a:tc>
              </a:tr>
              <a:tr h="29868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налоговые доходы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101510,0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107248,4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118233,7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124075,0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130301,3</a:t>
                      </a:r>
                      <a:endParaRPr lang="ru-RU" sz="11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-неналоговые доходы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51541,0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47641,3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46434,8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46351,0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46293,1</a:t>
                      </a:r>
                      <a:endParaRPr lang="ru-RU" sz="1100" dirty="0"/>
                    </a:p>
                  </a:txBody>
                  <a:tcPr/>
                </a:tc>
              </a:tr>
              <a:tr h="4057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БЕЗВОЗМЕЗДНЫЕ ПОСТУПЛЕНИЯ, </a:t>
                      </a:r>
                    </a:p>
                    <a:p>
                      <a:r>
                        <a:rPr lang="ru-RU" sz="1100" dirty="0" smtClean="0"/>
                        <a:t>В том числе: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607286,4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446702,3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533279,9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423394,7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422123,9</a:t>
                      </a:r>
                      <a:endParaRPr lang="ru-RU" sz="1100" dirty="0"/>
                    </a:p>
                  </a:txBody>
                  <a:tcPr/>
                </a:tc>
              </a:tr>
              <a:tr h="4057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-безвозмездные поступления из республиканского бюджета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599235,4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445177,7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531322,5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420308,7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421483,6</a:t>
                      </a:r>
                      <a:endParaRPr lang="ru-RU" sz="1100" dirty="0"/>
                    </a:p>
                  </a:txBody>
                  <a:tcPr/>
                </a:tc>
              </a:tr>
              <a:tr h="29868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-прочие безвозмездные поступления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1588,1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2450,7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1957,4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4087,9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1642,2</a:t>
                      </a:r>
                      <a:endParaRPr lang="ru-RU" sz="11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760337,4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601591,9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697948,4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593820,7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598718,3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6712"/>
            <a:ext cx="318377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3827</TotalTime>
  <Words>5082</Words>
  <Application>Microsoft Office PowerPoint</Application>
  <PresentationFormat>Экран (4:3)</PresentationFormat>
  <Paragraphs>1657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Кнопка</vt:lpstr>
      <vt:lpstr>Путеводитель </vt:lpstr>
      <vt:lpstr>Территория составляет 756,5 кв.км В состав Гиагинского района входят 5 поселений </vt:lpstr>
      <vt:lpstr>Основные показатели  социально-экономического  развития</vt:lpstr>
      <vt:lpstr>Бюджетный процесс</vt:lpstr>
      <vt:lpstr>Бюдже́т (от старонормандского bougette в знач. кошелёк, сумка, мешок с деньгами) — смета доходов и расходов определённого субъекта (семьи, бизнеса, организации, государства и т. д.), устанавливаемая на определённый период времени, обычно на один год. </vt:lpstr>
      <vt:lpstr>Показатели консолидированного бюджета МО «Гиагинский район» в расчете на 1 жителя, руб.</vt:lpstr>
      <vt:lpstr>Налоговые и неналоговые доходы бюджета  МО «Гиагинский район»</vt:lpstr>
      <vt:lpstr>Динамика основных параметров бюджета МО «Гиагинский район» , тыс. руб.</vt:lpstr>
      <vt:lpstr>Структура доходов бюджета  МО «Гиагинский район», тыс. руб.</vt:lpstr>
      <vt:lpstr>Основные характеристики бюджета МО «Гиагинский район»</vt:lpstr>
      <vt:lpstr>Объем и структура налоговых доходов бюджета  МО «Гиагинский район», тыс. руб.</vt:lpstr>
      <vt:lpstr>Объем и структура неналоговых доходов бюджета  МО «Гиагинский район» , тыс. руб.</vt:lpstr>
      <vt:lpstr>Безвозмездные поступления в бюджет  МО «Гиагинский район», тыс. руб.</vt:lpstr>
      <vt:lpstr>Расходы бюджета  МО «Гиагинский район»,тыс. руб.</vt:lpstr>
      <vt:lpstr>Расходы по разделу «Общегосударственные вопросы», тыс. руб.</vt:lpstr>
      <vt:lpstr>Расходы по разделу «национальная оборона», тыс. руб.</vt:lpstr>
      <vt:lpstr>Расходы по разделу «национальная экономика», тыс. руб.</vt:lpstr>
      <vt:lpstr>Расходы по разделу «Образование», тыс. руб.</vt:lpstr>
      <vt:lpstr>Расходы по разделу «Культура, кинематография», тыс. руб.</vt:lpstr>
      <vt:lpstr>Расходы по разделу «Физическая культура и спорт», тыс. руб.</vt:lpstr>
      <vt:lpstr>Расходы по разделу «Межбюджетные трансферты  общего характера» , тыс. руб.</vt:lpstr>
      <vt:lpstr>Расходы бюджета МО «Гиагинский район»  по видам расходов классификации расходов, тыс. руб.</vt:lpstr>
      <vt:lpstr>Расходы бюджета МО «Гиагинский район» на реализацию муниципальных программ МО «Гиагинский район», тыс. руб.</vt:lpstr>
      <vt:lpstr>Меры социальной поддержки отдельных категорий граждан  в бюджете МО «Гиагинский район»</vt:lpstr>
      <vt:lpstr>Презентация PowerPoint</vt:lpstr>
      <vt:lpstr>Муниципальная программа МО «Гиагинский район»  «Развитие образования», тыс. руб.</vt:lpstr>
      <vt:lpstr>Муниципальная программа МО «Гиагинский район»  «Развитие культуры и искусства», тыс. руб.</vt:lpstr>
      <vt:lpstr>Муниципальная программа МО «Гиагинский район»  «Управление муниципальными финансами»</vt:lpstr>
      <vt:lpstr>Муниципальная программа МО «Гиагинский район»  «Энергосбережение и повышение энергетической эффективности»</vt:lpstr>
      <vt:lpstr>Муниципальная программа   МО «Гиагинский район»  «Развитие молодежной политики»</vt:lpstr>
      <vt:lpstr>Муниципальная программа МО «Гиагинский район»  «Развитие физической культуры»</vt:lpstr>
      <vt:lpstr>Муниципальная программа МО «Гиагинский район»  «Развитие сельского хозяйства и регулирование рынков сельскохозяйственной продукции, сырья и продовольствия»</vt:lpstr>
      <vt:lpstr>Муниципальная программа МО «Гиагинский район»  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на территории  МО «Гиагинский район» , тыс. руб.</vt:lpstr>
      <vt:lpstr>Муниципальная программа МО «Гиагинский район»  «Обеспечение безопасности дорожного движения  в Гиагинском районе», тыс. руб.</vt:lpstr>
      <vt:lpstr>Муниципальная программа  МО «Гиагинский район»  «Доступная среда», тыс. руб.</vt:lpstr>
      <vt:lpstr>Муниципальная программа  МО «Гиагинский район»  «Развитие информатизации», тыс. руб.</vt:lpstr>
      <vt:lpstr>Муниципальная программа  МО «Гиагинский район»  «Обеспечение доступным и комфортным жильем», тыс. руб.</vt:lpstr>
      <vt:lpstr>Муниципальная программа МО «Гиагинский район»  «Улучшение демографической ситуации на территории  МО «Гиагинский район», тыс. руб.</vt:lpstr>
      <vt:lpstr>Муниципальная программа МО «Гиагинский район»  «Социальная помощь малоимущим граждан  и другим категориям граждан», тыс. руб.</vt:lpstr>
      <vt:lpstr>Финансовая поддержка бюджетов сельских поселений, тыс. руб.</vt:lpstr>
      <vt:lpstr>Дотации на выравнивание  бюджетной обеспеченности сельских  поселений, тыс. руб.</vt:lpstr>
      <vt:lpstr>Муниципальный долг  МО «Гиагинский район», тыс. руб.</vt:lpstr>
      <vt:lpstr>Управление финансов администрации МО «Гиагинский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</dc:title>
  <dc:creator>user9</dc:creator>
  <cp:lastModifiedBy>user9</cp:lastModifiedBy>
  <cp:revision>170</cp:revision>
  <dcterms:created xsi:type="dcterms:W3CDTF">2019-11-19T12:36:15Z</dcterms:created>
  <dcterms:modified xsi:type="dcterms:W3CDTF">2019-12-03T13:41:08Z</dcterms:modified>
</cp:coreProperties>
</file>