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0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90" r:id="rId7"/>
    <p:sldId id="292" r:id="rId8"/>
    <p:sldId id="291" r:id="rId9"/>
    <p:sldId id="293" r:id="rId10"/>
    <p:sldId id="261" r:id="rId11"/>
    <p:sldId id="294" r:id="rId12"/>
    <p:sldId id="301" r:id="rId13"/>
    <p:sldId id="296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88" r:id="rId24"/>
    <p:sldId id="289" r:id="rId25"/>
    <p:sldId id="271" r:id="rId26"/>
    <p:sldId id="310" r:id="rId27"/>
    <p:sldId id="274" r:id="rId28"/>
    <p:sldId id="275" r:id="rId29"/>
    <p:sldId id="305" r:id="rId30"/>
    <p:sldId id="276" r:id="rId31"/>
    <p:sldId id="277" r:id="rId32"/>
    <p:sldId id="278" r:id="rId33"/>
    <p:sldId id="279" r:id="rId34"/>
    <p:sldId id="280" r:id="rId35"/>
    <p:sldId id="304" r:id="rId36"/>
    <p:sldId id="281" r:id="rId37"/>
    <p:sldId id="306" r:id="rId38"/>
    <p:sldId id="282" r:id="rId39"/>
    <p:sldId id="283" r:id="rId40"/>
    <p:sldId id="284" r:id="rId41"/>
    <p:sldId id="308" r:id="rId42"/>
    <p:sldId id="285" r:id="rId43"/>
    <p:sldId id="303" r:id="rId44"/>
    <p:sldId id="286" r:id="rId45"/>
    <p:sldId id="287" r:id="rId46"/>
    <p:sldId id="309" r:id="rId47"/>
    <p:sldId id="302" r:id="rId48"/>
    <p:sldId id="307" r:id="rId49"/>
    <p:sldId id="297" r:id="rId50"/>
    <p:sldId id="298" r:id="rId51"/>
    <p:sldId id="299" r:id="rId52"/>
    <p:sldId id="300" r:id="rId5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176359651498778"/>
          <c:h val="0.892477224752805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(факт)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42165869747283E-3"/>
                  <c:y val="0.65056823751609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035927658958073E-3"/>
                  <c:y val="0.25390615639656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89950151891083E-3"/>
                  <c:y val="0.65056823751609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31141.54</c:v>
                </c:pt>
                <c:pt idx="1">
                  <c:v>12214.4</c:v>
                </c:pt>
                <c:pt idx="2">
                  <c:v>31220.2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900044164055232E-3"/>
                  <c:y val="0.51357337107471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957754923465802E-3"/>
                  <c:y val="0.151469281190978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537127529158791E-3"/>
                  <c:y val="0.65160161942790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26669.46</c:v>
                </c:pt>
                <c:pt idx="1">
                  <c:v>8429.07</c:v>
                </c:pt>
                <c:pt idx="2">
                  <c:v>33375.199999999997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8386668604105147E-3"/>
                  <c:y val="0.62994226131736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355414674368213E-3"/>
                  <c:y val="0.29067222378341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416785539432218E-3"/>
                  <c:y val="0.650691589823352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34335.949999999997</c:v>
                </c:pt>
                <c:pt idx="1">
                  <c:v>13767.7</c:v>
                </c:pt>
                <c:pt idx="2">
                  <c:v>31740.1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 (план)
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261652885157427E-3"/>
                  <c:y val="0.62994226131736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323023750221432E-3"/>
                  <c:y val="0.30577947766152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826497609241852E-3"/>
                  <c:y val="0.63094323942219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39538.85</c:v>
                </c:pt>
                <c:pt idx="1">
                  <c:v>14405.9</c:v>
                </c:pt>
                <c:pt idx="2">
                  <c:v>31034.9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 (план)
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732735820031335E-3"/>
                  <c:y val="0.62994226131736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32769747944257E-2"/>
                  <c:y val="0.32188770964446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32769747944257E-2"/>
                  <c:y val="0.6322176076296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32242.639999999999</c:v>
                </c:pt>
                <c:pt idx="1">
                  <c:v>15140.8</c:v>
                </c:pt>
                <c:pt idx="2">
                  <c:v>32700.6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1074432"/>
        <c:axId val="55911168"/>
        <c:axId val="0"/>
      </c:bar3DChart>
      <c:catAx>
        <c:axId val="6107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1"/>
            </a:pPr>
            <a:endParaRPr lang="ru-RU"/>
          </a:p>
        </c:txPr>
        <c:crossAx val="55911168"/>
        <c:crosses val="autoZero"/>
        <c:auto val="1"/>
        <c:lblAlgn val="ctr"/>
        <c:lblOffset val="100"/>
        <c:noMultiLvlLbl val="0"/>
      </c:catAx>
      <c:valAx>
        <c:axId val="55911168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61074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42180161800204"/>
          <c:y val="4.2205669277487673E-2"/>
          <c:w val="0.18118475816736615"/>
          <c:h val="0.5220626527608044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17099158294579E-2"/>
          <c:y val="2.9003511394356869E-2"/>
          <c:w val="0.84408904475094737"/>
          <c:h val="0.876795788122307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704373713655172E-3"/>
                  <c:y val="0.21596239873574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446026658195E-3"/>
                  <c:y val="0.2193545523927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839650584963253E-3"/>
                  <c:y val="0.19076678554990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394752748752961E-3"/>
                  <c:y val="0.18599747420354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9699666060979446E-3"/>
                  <c:y val="0.22621278795109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(план первоначальный)</c:v>
                </c:pt>
                <c:pt idx="2">
                  <c:v>2024 год </c:v>
                </c:pt>
                <c:pt idx="3">
                  <c:v>2025 год (план)
</c:v>
                </c:pt>
                <c:pt idx="4">
                  <c:v>2026 год (план)
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877776.1</c:v>
                </c:pt>
                <c:pt idx="1">
                  <c:v>851636</c:v>
                </c:pt>
                <c:pt idx="2">
                  <c:v>961767.2</c:v>
                </c:pt>
                <c:pt idx="3">
                  <c:v>1136518.1000000001</c:v>
                </c:pt>
                <c:pt idx="4">
                  <c:v>896183.1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939164951540498E-3"/>
                  <c:y val="0.25915487848288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9975878386394E-2"/>
                  <c:y val="0.20498402671811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95521589879789E-3"/>
                  <c:y val="0.21422279610655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444509932041449E-3"/>
                  <c:y val="0.19076678554990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092129123129437E-3"/>
                  <c:y val="0.20516427879895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(план первоначальный)</c:v>
                </c:pt>
                <c:pt idx="2">
                  <c:v>2024 год </c:v>
                </c:pt>
                <c:pt idx="3">
                  <c:v>2025 год (план)
</c:v>
                </c:pt>
                <c:pt idx="4">
                  <c:v>2026 год (план)
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889338.5</c:v>
                </c:pt>
                <c:pt idx="1">
                  <c:v>859701.7</c:v>
                </c:pt>
                <c:pt idx="2">
                  <c:v>961767.2</c:v>
                </c:pt>
                <c:pt idx="3">
                  <c:v>1146754.8999999999</c:v>
                </c:pt>
                <c:pt idx="4">
                  <c:v>910028.1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495018444278322E-3"/>
                  <c:y val="-2.279593650592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27396390984807E-2"/>
                  <c:y val="-1.6197179905180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548468249290571E-3"/>
                  <c:y val="-4.7990699446093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933466902924158E-2"/>
                  <c:y val="-2.9394976521883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009776691479821E-3"/>
                  <c:y val="-1.13981099605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(план первоначальный)</c:v>
                </c:pt>
                <c:pt idx="2">
                  <c:v>2024 год </c:v>
                </c:pt>
                <c:pt idx="3">
                  <c:v>2025 год (план)
</c:v>
                </c:pt>
                <c:pt idx="4">
                  <c:v>2026 год (план)
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11562.4</c:v>
                </c:pt>
                <c:pt idx="1">
                  <c:v>8065.7</c:v>
                </c:pt>
                <c:pt idx="2">
                  <c:v>0</c:v>
                </c:pt>
                <c:pt idx="3">
                  <c:v>10236.799999999999</c:v>
                </c:pt>
                <c:pt idx="4">
                  <c:v>13845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924032"/>
        <c:axId val="54925568"/>
        <c:axId val="0"/>
      </c:bar3DChart>
      <c:catAx>
        <c:axId val="54924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i="1"/>
            </a:pPr>
            <a:endParaRPr lang="ru-RU"/>
          </a:p>
        </c:txPr>
        <c:crossAx val="54925568"/>
        <c:crosses val="autoZero"/>
        <c:auto val="1"/>
        <c:lblAlgn val="ctr"/>
        <c:lblOffset val="100"/>
        <c:noMultiLvlLbl val="0"/>
      </c:catAx>
      <c:valAx>
        <c:axId val="549255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4924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030821644243385"/>
          <c:y val="0.1772725735787811"/>
          <c:w val="0.10969174156801006"/>
          <c:h val="0.2796611487612487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6875853079816528E-2"/>
          <c:w val="0.7094409429983255"/>
          <c:h val="0.951999876997793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тысяч рублей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931715089586437"/>
                  <c:y val="8.141883807782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860049738063291E-2"/>
                  <c:y val="-0.18505208822951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195883268430763"/>
                  <c:y val="7.3935161050481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(первоначально утвержденный)</c:v>
                </c:pt>
                <c:pt idx="2">
                  <c:v>2024 год </c:v>
                </c:pt>
                <c:pt idx="3">
                  <c:v>2025 год (план)
</c:v>
                </c:pt>
                <c:pt idx="4">
                  <c:v>2026 год (план)
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278247</c:v>
                </c:pt>
                <c:pt idx="1">
                  <c:v>269165.8</c:v>
                </c:pt>
                <c:pt idx="2">
                  <c:v>326462</c:v>
                </c:pt>
                <c:pt idx="3">
                  <c:v>341226.5</c:v>
                </c:pt>
                <c:pt idx="4">
                  <c:v>357488.5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145263536720041"/>
          <c:y val="9.857909306373365E-2"/>
          <c:w val="0.23503995051600873"/>
          <c:h val="0.7011794985742324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002839105657135E-2"/>
          <c:y val="7.3152319725668949E-2"/>
          <c:w val="0.7784183399080985"/>
          <c:h val="0.824485712201131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(факт)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76240365693424E-3"/>
                  <c:y val="0.18513126935118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030211579405568E-3"/>
                  <c:y val="0.10777714513202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672920400148774E-3"/>
                  <c:y val="0.3205422372333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185741</c:v>
                </c:pt>
                <c:pt idx="1">
                  <c:v>92506</c:v>
                </c:pt>
                <c:pt idx="2">
                  <c:v>599529.1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769054804475278E-3"/>
                  <c:y val="0.17145340332555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69168160059509E-2"/>
                  <c:y val="9.4705661000770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018761200446334E-3"/>
                  <c:y val="0.23676415250192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187144.1</c:v>
                </c:pt>
                <c:pt idx="1">
                  <c:v>82021.7</c:v>
                </c:pt>
                <c:pt idx="2">
                  <c:v>582470.19999999995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340555967369482E-3"/>
                  <c:y val="0.18897367885049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914867382676964E-3"/>
                  <c:y val="8.005962300485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82301000371936E-3"/>
                  <c:y val="0.23676415250192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241500</c:v>
                </c:pt>
                <c:pt idx="1">
                  <c:v>84962</c:v>
                </c:pt>
                <c:pt idx="2">
                  <c:v>635305.19999999995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 (план)
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4527748282975E-2"/>
                  <c:y val="0.21980080916935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420193748964138E-3"/>
                  <c:y val="8.0544059919268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69749421593118E-3"/>
                  <c:y val="0.1958463961696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256239.5</c:v>
                </c:pt>
                <c:pt idx="1">
                  <c:v>84987</c:v>
                </c:pt>
                <c:pt idx="2">
                  <c:v>795291.6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 (план)
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6270560101701E-2"/>
                  <c:y val="0.21847179017146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63658682732884E-2"/>
                  <c:y val="8.0641734251749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009380600223167E-3"/>
                  <c:y val="0.21490899996328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272482.5</c:v>
                </c:pt>
                <c:pt idx="1">
                  <c:v>85006</c:v>
                </c:pt>
                <c:pt idx="2">
                  <c:v>538694.6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489216"/>
        <c:axId val="68491904"/>
        <c:axId val="0"/>
      </c:bar3DChart>
      <c:catAx>
        <c:axId val="68489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 i="1"/>
            </a:pPr>
            <a:endParaRPr lang="ru-RU"/>
          </a:p>
        </c:txPr>
        <c:crossAx val="68491904"/>
        <c:crosses val="autoZero"/>
        <c:auto val="1"/>
        <c:lblAlgn val="ctr"/>
        <c:lblOffset val="100"/>
        <c:noMultiLvlLbl val="0"/>
      </c:catAx>
      <c:valAx>
        <c:axId val="6849190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68489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44827889493765"/>
          <c:y val="0.11384779997989643"/>
          <c:w val="0.18555173763761698"/>
          <c:h val="0.4145833648425869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2023</a:t>
            </a:r>
            <a:r>
              <a:rPr lang="ru-RU" sz="1400" baseline="0" dirty="0" smtClean="0"/>
              <a:t> год – 6973,0</a:t>
            </a:r>
            <a:endParaRPr lang="ru-RU" sz="1400" dirty="0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905838745189931E-2"/>
          <c:y val="0.20120110111222209"/>
          <c:w val="0.55211592651321573"/>
          <c:h val="0.78186466935772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- 6951,22</c:v>
                </c:pt>
              </c:strCache>
            </c:strRef>
          </c:tx>
          <c:explosion val="16"/>
          <c:dLbls>
            <c:dLbl>
              <c:idx val="0"/>
              <c:layout>
                <c:manualLayout>
                  <c:x val="-5.7740963792283037E-2"/>
                  <c:y val="0.11417112264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68422700508024E-2"/>
                  <c:y val="8.1525509511288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Айрюмовское с/п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617.20000000000005</c:v>
                </c:pt>
                <c:pt idx="1">
                  <c:v>2371.6</c:v>
                </c:pt>
                <c:pt idx="2">
                  <c:v>1304.9000000000001</c:v>
                </c:pt>
                <c:pt idx="3">
                  <c:v>2239.9</c:v>
                </c:pt>
                <c:pt idx="4">
                  <c:v>440.3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151417519265536"/>
          <c:y val="0.23280592279870138"/>
          <c:w val="0.41848582480734464"/>
          <c:h val="0.620671777209939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 smtClean="0"/>
              <a:t>2024 </a:t>
            </a:r>
            <a:r>
              <a:rPr lang="ru-RU" dirty="0"/>
              <a:t>год </a:t>
            </a:r>
            <a:r>
              <a:rPr lang="ru-RU" dirty="0" smtClean="0"/>
              <a:t>– 6951,4</a:t>
            </a:r>
            <a:endParaRPr lang="ru-RU" dirty="0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222452027294124"/>
          <c:w val="0.59684983080799958"/>
          <c:h val="0.67979113431840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- 6973,9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5.4842545839577914E-2"/>
                  <c:y val="0.14710736274780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794993300064163E-2"/>
                  <c:y val="5.8353981340574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Айрюмовское с/п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556.20000000000005</c:v>
                </c:pt>
                <c:pt idx="1">
                  <c:v>2415.6</c:v>
                </c:pt>
                <c:pt idx="2">
                  <c:v>1204.2</c:v>
                </c:pt>
                <c:pt idx="3">
                  <c:v>2330.6999999999998</c:v>
                </c:pt>
                <c:pt idx="4">
                  <c:v>444.7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936060063938899"/>
          <c:y val="0.24356151785604069"/>
          <c:w val="0.42063952219594647"/>
          <c:h val="0.586590687454480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5000"/>
                    <a:shade val="95000"/>
                    <a:satMod val="175000"/>
                  </a:schemeClr>
                </a:gs>
                <a:gs pos="12000">
                  <a:schemeClr val="accent1">
                    <a:tint val="90000"/>
                    <a:shade val="90000"/>
                    <a:satMod val="150000"/>
                  </a:schemeClr>
                </a:gs>
                <a:gs pos="100000">
                  <a:schemeClr val="accent1">
                    <a:tint val="100000"/>
                    <a:shade val="75000"/>
                    <a:satMod val="1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На 01.01.2023 год (факт)</c:v>
                </c:pt>
                <c:pt idx="1">
                  <c:v>на 01.01.2024 год (план)
</c:v>
                </c:pt>
                <c:pt idx="2">
                  <c:v>На 01.01.2025 год (план)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55"/>
        <c:shape val="box"/>
        <c:axId val="13544064"/>
        <c:axId val="13558144"/>
        <c:axId val="0"/>
      </c:bar3DChart>
      <c:catAx>
        <c:axId val="135440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558144"/>
        <c:crosses val="autoZero"/>
        <c:auto val="1"/>
        <c:lblAlgn val="ctr"/>
        <c:lblOffset val="100"/>
        <c:noMultiLvlLbl val="0"/>
      </c:catAx>
      <c:valAx>
        <c:axId val="1355814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354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8259F-AB1D-410C-B156-FD3AD9F24A9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6CA1B-6D35-440F-A593-CAEF70FBE3D0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Составление проекта бюджета очередного года (июль)</a:t>
          </a:r>
          <a:endParaRPr lang="ru-RU" sz="1400" b="1" i="1" dirty="0">
            <a:solidFill>
              <a:schemeClr val="bg2"/>
            </a:solidFill>
          </a:endParaRPr>
        </a:p>
      </dgm:t>
    </dgm:pt>
    <dgm:pt modelId="{E5A8F9AE-8E9C-475C-90D6-88EDA4421016}" type="parTrans" cxnId="{AB2B0704-FF16-4DCC-9E63-504C332E4681}">
      <dgm:prSet/>
      <dgm:spPr/>
      <dgm:t>
        <a:bodyPr/>
        <a:lstStyle/>
        <a:p>
          <a:endParaRPr lang="ru-RU"/>
        </a:p>
      </dgm:t>
    </dgm:pt>
    <dgm:pt modelId="{C40805B9-94F8-4DAB-BB74-24C57A9E65BE}" type="sibTrans" cxnId="{AB2B0704-FF16-4DCC-9E63-504C332E4681}">
      <dgm:prSet/>
      <dgm:spPr/>
      <dgm:t>
        <a:bodyPr/>
        <a:lstStyle/>
        <a:p>
          <a:endParaRPr lang="ru-RU"/>
        </a:p>
      </dgm:t>
    </dgm:pt>
    <dgm:pt modelId="{32FBD9D9-B9BA-4C0A-953C-64D58B634E87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Утверждение бюджета очередного года</a:t>
          </a:r>
          <a:endParaRPr lang="ru-RU" sz="1400" b="1" i="1" dirty="0">
            <a:solidFill>
              <a:schemeClr val="bg2"/>
            </a:solidFill>
          </a:endParaRPr>
        </a:p>
      </dgm:t>
    </dgm:pt>
    <dgm:pt modelId="{6BE6F33B-A056-40ED-BA06-A429F649BC2B}" type="parTrans" cxnId="{9C51E8FC-8AE2-42AA-B920-DE05FA637EC1}">
      <dgm:prSet/>
      <dgm:spPr/>
      <dgm:t>
        <a:bodyPr/>
        <a:lstStyle/>
        <a:p>
          <a:endParaRPr lang="ru-RU"/>
        </a:p>
      </dgm:t>
    </dgm:pt>
    <dgm:pt modelId="{615EB91B-C1E7-460B-A39F-9287A4596416}" type="sibTrans" cxnId="{9C51E8FC-8AE2-42AA-B920-DE05FA637EC1}">
      <dgm:prSet/>
      <dgm:spPr/>
      <dgm:t>
        <a:bodyPr/>
        <a:lstStyle/>
        <a:p>
          <a:endParaRPr lang="ru-RU"/>
        </a:p>
      </dgm:t>
    </dgm:pt>
    <dgm:pt modelId="{F6D83E58-3639-4B67-B4A0-CACA3DE17206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Исполнение бюджета в текущем году</a:t>
          </a:r>
          <a:endParaRPr lang="ru-RU" sz="1400" b="1" i="1" dirty="0">
            <a:solidFill>
              <a:schemeClr val="bg2"/>
            </a:solidFill>
          </a:endParaRPr>
        </a:p>
      </dgm:t>
    </dgm:pt>
    <dgm:pt modelId="{85DB662C-8B79-4357-8D7F-FF697CBB9B40}" type="parTrans" cxnId="{C45A9FA6-9C5C-46B1-9DF5-060DFABD57AD}">
      <dgm:prSet/>
      <dgm:spPr/>
      <dgm:t>
        <a:bodyPr/>
        <a:lstStyle/>
        <a:p>
          <a:endParaRPr lang="ru-RU"/>
        </a:p>
      </dgm:t>
    </dgm:pt>
    <dgm:pt modelId="{AE18BC5A-73C3-436F-AB0B-B2EAB57FCC6D}" type="sibTrans" cxnId="{C45A9FA6-9C5C-46B1-9DF5-060DFABD57AD}">
      <dgm:prSet/>
      <dgm:spPr/>
      <dgm:t>
        <a:bodyPr/>
        <a:lstStyle/>
        <a:p>
          <a:endParaRPr lang="ru-RU"/>
        </a:p>
      </dgm:t>
    </dgm:pt>
    <dgm:pt modelId="{A15F61BC-E025-44CE-9D3F-E190CA4A6E4C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Формирование отчета об исполнении бюджета предыдущего года</a:t>
          </a:r>
          <a:endParaRPr lang="ru-RU" sz="1400" b="1" i="1" dirty="0">
            <a:solidFill>
              <a:schemeClr val="bg2"/>
            </a:solidFill>
          </a:endParaRPr>
        </a:p>
      </dgm:t>
    </dgm:pt>
    <dgm:pt modelId="{82578D79-1438-47BC-BD0B-E52F642A7105}" type="parTrans" cxnId="{0EAD1C2A-5B1D-4041-9C3E-7CDD202A76F3}">
      <dgm:prSet/>
      <dgm:spPr/>
      <dgm:t>
        <a:bodyPr/>
        <a:lstStyle/>
        <a:p>
          <a:endParaRPr lang="ru-RU"/>
        </a:p>
      </dgm:t>
    </dgm:pt>
    <dgm:pt modelId="{F95F8F57-92C2-45BA-99B0-839D55DFBB43}" type="sibTrans" cxnId="{0EAD1C2A-5B1D-4041-9C3E-7CDD202A76F3}">
      <dgm:prSet/>
      <dgm:spPr/>
      <dgm:t>
        <a:bodyPr/>
        <a:lstStyle/>
        <a:p>
          <a:endParaRPr lang="ru-RU"/>
        </a:p>
      </dgm:t>
    </dgm:pt>
    <dgm:pt modelId="{425A981A-DC41-43B7-9B14-8FC57C182D3D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Утверждение отчета об исполнении бюджета</a:t>
          </a:r>
          <a:endParaRPr lang="ru-RU" sz="1400" b="1" i="1" dirty="0">
            <a:solidFill>
              <a:schemeClr val="bg2"/>
            </a:solidFill>
          </a:endParaRPr>
        </a:p>
      </dgm:t>
    </dgm:pt>
    <dgm:pt modelId="{A3D2B988-FD57-4CF4-A8B6-C73C7FD83C8F}" type="parTrans" cxnId="{7E1978BD-0460-47C7-98D6-D47070A853FF}">
      <dgm:prSet/>
      <dgm:spPr/>
      <dgm:t>
        <a:bodyPr/>
        <a:lstStyle/>
        <a:p>
          <a:endParaRPr lang="ru-RU"/>
        </a:p>
      </dgm:t>
    </dgm:pt>
    <dgm:pt modelId="{68B20E97-2E4D-4030-AF44-FA085D068078}" type="sibTrans" cxnId="{7E1978BD-0460-47C7-98D6-D47070A853FF}">
      <dgm:prSet/>
      <dgm:spPr/>
      <dgm:t>
        <a:bodyPr/>
        <a:lstStyle/>
        <a:p>
          <a:endParaRPr lang="ru-RU"/>
        </a:p>
      </dgm:t>
    </dgm:pt>
    <dgm:pt modelId="{329BD35E-65B3-4D94-849B-1D1673637FCF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Публичные слушанья по отчету об исполнении бюджета предыдущего года</a:t>
          </a:r>
          <a:endParaRPr lang="ru-RU" sz="1400" b="1" i="1" dirty="0">
            <a:solidFill>
              <a:schemeClr val="bg2"/>
            </a:solidFill>
          </a:endParaRPr>
        </a:p>
      </dgm:t>
    </dgm:pt>
    <dgm:pt modelId="{6087350D-7321-49C9-9E1D-7F1746CEA10D}" type="parTrans" cxnId="{54FDA1C5-B672-4A96-97DB-239C4A5B1230}">
      <dgm:prSet/>
      <dgm:spPr/>
      <dgm:t>
        <a:bodyPr/>
        <a:lstStyle/>
        <a:p>
          <a:endParaRPr lang="ru-RU"/>
        </a:p>
      </dgm:t>
    </dgm:pt>
    <dgm:pt modelId="{342A488E-451E-404F-BDCA-16F233B659E5}" type="sibTrans" cxnId="{54FDA1C5-B672-4A96-97DB-239C4A5B1230}">
      <dgm:prSet/>
      <dgm:spPr/>
      <dgm:t>
        <a:bodyPr/>
        <a:lstStyle/>
        <a:p>
          <a:endParaRPr lang="ru-RU"/>
        </a:p>
      </dgm:t>
    </dgm:pt>
    <dgm:pt modelId="{567F07A1-89FA-4BD1-90E0-B90DC51ED0C3}">
      <dgm:prSet phldrT="[Текст]" custT="1"/>
      <dgm:spPr/>
      <dgm:t>
        <a:bodyPr/>
        <a:lstStyle/>
        <a:p>
          <a:pPr algn="ctr"/>
          <a:r>
            <a:rPr lang="ru-RU" sz="1400" b="1" i="1" dirty="0" smtClean="0">
              <a:solidFill>
                <a:schemeClr val="bg2"/>
              </a:solidFill>
            </a:rPr>
            <a:t>Публичные слушания по проекту бюджета очередного года</a:t>
          </a:r>
          <a:endParaRPr lang="ru-RU" sz="1400" b="1" i="1" dirty="0">
            <a:solidFill>
              <a:schemeClr val="bg2"/>
            </a:solidFill>
          </a:endParaRPr>
        </a:p>
      </dgm:t>
    </dgm:pt>
    <dgm:pt modelId="{5FC6C1DF-54DF-4E01-A78F-13EAF789558C}" type="parTrans" cxnId="{4B08AD00-8D2D-42DF-963A-BDFF41211CEA}">
      <dgm:prSet/>
      <dgm:spPr/>
      <dgm:t>
        <a:bodyPr/>
        <a:lstStyle/>
        <a:p>
          <a:endParaRPr lang="ru-RU"/>
        </a:p>
      </dgm:t>
    </dgm:pt>
    <dgm:pt modelId="{BD3455F4-1584-4ACA-A3D7-64D45C255D62}" type="sibTrans" cxnId="{4B08AD00-8D2D-42DF-963A-BDFF41211CEA}">
      <dgm:prSet/>
      <dgm:spPr/>
      <dgm:t>
        <a:bodyPr/>
        <a:lstStyle/>
        <a:p>
          <a:endParaRPr lang="ru-RU"/>
        </a:p>
      </dgm:t>
    </dgm:pt>
    <dgm:pt modelId="{FBC8949E-789C-46C5-8E0B-70FD077967F9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2"/>
              </a:solidFill>
            </a:rPr>
            <a:t>Рассмотрение проекта  очередного года (1 ноября- декабрь</a:t>
          </a:r>
          <a:r>
            <a:rPr lang="ru-RU" sz="1200" b="1" i="1" dirty="0" smtClean="0">
              <a:solidFill>
                <a:schemeClr val="bg2"/>
              </a:solidFill>
            </a:rPr>
            <a:t>)</a:t>
          </a:r>
          <a:endParaRPr lang="ru-RU" sz="1200" b="1" i="1" dirty="0">
            <a:solidFill>
              <a:schemeClr val="bg2"/>
            </a:solidFill>
          </a:endParaRPr>
        </a:p>
      </dgm:t>
    </dgm:pt>
    <dgm:pt modelId="{993EFC6C-29DD-4C1B-AA2C-D27D3240B529}" type="parTrans" cxnId="{C84A2C9F-EF59-49B7-84A4-2CBB2FD2E211}">
      <dgm:prSet/>
      <dgm:spPr/>
      <dgm:t>
        <a:bodyPr/>
        <a:lstStyle/>
        <a:p>
          <a:endParaRPr lang="ru-RU"/>
        </a:p>
      </dgm:t>
    </dgm:pt>
    <dgm:pt modelId="{7675B9AC-FE8D-4E80-90F2-7C3B968A2328}" type="sibTrans" cxnId="{C84A2C9F-EF59-49B7-84A4-2CBB2FD2E211}">
      <dgm:prSet/>
      <dgm:spPr/>
      <dgm:t>
        <a:bodyPr/>
        <a:lstStyle/>
        <a:p>
          <a:endParaRPr lang="ru-RU"/>
        </a:p>
      </dgm:t>
    </dgm:pt>
    <dgm:pt modelId="{72DF7C60-5E44-4B18-A2C2-6EFDE869DC39}" type="pres">
      <dgm:prSet presAssocID="{36E8259F-AB1D-410C-B156-FD3AD9F24A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FAA6CE-9F6B-458E-8FDA-582229477BBE}" type="pres">
      <dgm:prSet presAssocID="{0036CA1B-6D35-440F-A593-CAEF70FBE3D0}" presName="node" presStyleLbl="node1" presStyleIdx="0" presStyleCnt="8" custScaleX="193946" custScaleY="195364" custRadScaleRad="99436" custRadScaleInc="-3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289AD-CE49-4910-8227-C1C6D930CCBF}" type="pres">
      <dgm:prSet presAssocID="{0036CA1B-6D35-440F-A593-CAEF70FBE3D0}" presName="spNode" presStyleCnt="0"/>
      <dgm:spPr/>
    </dgm:pt>
    <dgm:pt modelId="{70A0E031-7EE8-40DC-B967-34CEC28D922E}" type="pres">
      <dgm:prSet presAssocID="{C40805B9-94F8-4DAB-BB74-24C57A9E65BE}" presName="sibTrans" presStyleLbl="sibTrans1D1" presStyleIdx="0" presStyleCnt="8"/>
      <dgm:spPr/>
      <dgm:t>
        <a:bodyPr/>
        <a:lstStyle/>
        <a:p>
          <a:endParaRPr lang="ru-RU"/>
        </a:p>
      </dgm:t>
    </dgm:pt>
    <dgm:pt modelId="{06D1CF92-8888-4E0A-BEA4-8813B2FA25D8}" type="pres">
      <dgm:prSet presAssocID="{567F07A1-89FA-4BD1-90E0-B90DC51ED0C3}" presName="node" presStyleLbl="node1" presStyleIdx="1" presStyleCnt="8" custScaleX="198737" custScaleY="147718" custRadScaleRad="134460" custRadScaleInc="106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D8029-E329-49B1-800F-61F2BBC4642C}" type="pres">
      <dgm:prSet presAssocID="{567F07A1-89FA-4BD1-90E0-B90DC51ED0C3}" presName="spNode" presStyleCnt="0"/>
      <dgm:spPr/>
    </dgm:pt>
    <dgm:pt modelId="{B2CBE851-BC82-4777-8780-7DE2CFA06A2C}" type="pres">
      <dgm:prSet presAssocID="{BD3455F4-1584-4ACA-A3D7-64D45C255D62}" presName="sibTrans" presStyleLbl="sibTrans1D1" presStyleIdx="1" presStyleCnt="8"/>
      <dgm:spPr/>
      <dgm:t>
        <a:bodyPr/>
        <a:lstStyle/>
        <a:p>
          <a:endParaRPr lang="ru-RU"/>
        </a:p>
      </dgm:t>
    </dgm:pt>
    <dgm:pt modelId="{1C336274-643F-4204-95E0-D84CB2A31288}" type="pres">
      <dgm:prSet presAssocID="{FBC8949E-789C-46C5-8E0B-70FD077967F9}" presName="node" presStyleLbl="node1" presStyleIdx="2" presStyleCnt="8" custScaleX="243540" custScaleY="175440" custRadScaleRad="139442" custRadScaleInc="-1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A217C-87D3-4E2B-A9C8-9DF9261A9C06}" type="pres">
      <dgm:prSet presAssocID="{FBC8949E-789C-46C5-8E0B-70FD077967F9}" presName="spNode" presStyleCnt="0"/>
      <dgm:spPr/>
    </dgm:pt>
    <dgm:pt modelId="{E8DAFB28-16B3-40B2-92F6-2505BBFBB541}" type="pres">
      <dgm:prSet presAssocID="{7675B9AC-FE8D-4E80-90F2-7C3B968A2328}" presName="sibTrans" presStyleLbl="sibTrans1D1" presStyleIdx="2" presStyleCnt="8"/>
      <dgm:spPr/>
      <dgm:t>
        <a:bodyPr/>
        <a:lstStyle/>
        <a:p>
          <a:endParaRPr lang="ru-RU"/>
        </a:p>
      </dgm:t>
    </dgm:pt>
    <dgm:pt modelId="{DFCBEE8B-6EE8-48CC-86F8-8C316D5DB3A4}" type="pres">
      <dgm:prSet presAssocID="{32FBD9D9-B9BA-4C0A-953C-64D58B634E87}" presName="node" presStyleLbl="node1" presStyleIdx="3" presStyleCnt="8" custScaleX="236865" custScaleY="131426" custRadScaleRad="128644" custRadScaleInc="-11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A9166-89F4-40D0-BDB2-146250738BE3}" type="pres">
      <dgm:prSet presAssocID="{32FBD9D9-B9BA-4C0A-953C-64D58B634E87}" presName="spNode" presStyleCnt="0"/>
      <dgm:spPr/>
    </dgm:pt>
    <dgm:pt modelId="{FD2FAC70-240E-4050-8289-E4AD1CEDA432}" type="pres">
      <dgm:prSet presAssocID="{615EB91B-C1E7-460B-A39F-9287A4596416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A64EFE-7031-4E95-BABF-9F464A663833}" type="pres">
      <dgm:prSet presAssocID="{F6D83E58-3639-4B67-B4A0-CACA3DE17206}" presName="node" presStyleLbl="node1" presStyleIdx="4" presStyleCnt="8" custScaleX="184207" custScaleY="137271" custRadScaleRad="96081" custRadScaleInc="-2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C58F6-1FD6-4991-AB0E-2175F1FCA9F4}" type="pres">
      <dgm:prSet presAssocID="{F6D83E58-3639-4B67-B4A0-CACA3DE17206}" presName="spNode" presStyleCnt="0"/>
      <dgm:spPr/>
    </dgm:pt>
    <dgm:pt modelId="{0BC23045-0AA7-43A3-8BDC-2CFBD9438DB5}" type="pres">
      <dgm:prSet presAssocID="{AE18BC5A-73C3-436F-AB0B-B2EAB57FCC6D}" presName="sibTrans" presStyleLbl="sibTrans1D1" presStyleIdx="4" presStyleCnt="8"/>
      <dgm:spPr/>
      <dgm:t>
        <a:bodyPr/>
        <a:lstStyle/>
        <a:p>
          <a:endParaRPr lang="ru-RU"/>
        </a:p>
      </dgm:t>
    </dgm:pt>
    <dgm:pt modelId="{172B682E-DDE4-4E20-8E81-363A0A4D5645}" type="pres">
      <dgm:prSet presAssocID="{A15F61BC-E025-44CE-9D3F-E190CA4A6E4C}" presName="node" presStyleLbl="node1" presStyleIdx="5" presStyleCnt="8" custScaleX="244672" custScaleY="143295" custRadScaleRad="123193" custRadScaleInc="96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A2B1B-9792-4F1C-A3B7-99EA21977C80}" type="pres">
      <dgm:prSet presAssocID="{A15F61BC-E025-44CE-9D3F-E190CA4A6E4C}" presName="spNode" presStyleCnt="0"/>
      <dgm:spPr/>
    </dgm:pt>
    <dgm:pt modelId="{28F02727-8DCD-4884-A934-6F7F506E97E3}" type="pres">
      <dgm:prSet presAssocID="{F95F8F57-92C2-45BA-99B0-839D55DFBB43}" presName="sibTrans" presStyleLbl="sibTrans1D1" presStyleIdx="5" presStyleCnt="8"/>
      <dgm:spPr/>
      <dgm:t>
        <a:bodyPr/>
        <a:lstStyle/>
        <a:p>
          <a:endParaRPr lang="ru-RU"/>
        </a:p>
      </dgm:t>
    </dgm:pt>
    <dgm:pt modelId="{CA02CDE5-873F-4BC7-B006-0E438B48F395}" type="pres">
      <dgm:prSet presAssocID="{329BD35E-65B3-4D94-849B-1D1673637FCF}" presName="node" presStyleLbl="node1" presStyleIdx="6" presStyleCnt="8" custScaleX="227920" custScaleY="187208" custRadScaleRad="146281" custRadScaleInc="6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2B3D4-D9BF-45AF-A0FC-361733D19DAE}" type="pres">
      <dgm:prSet presAssocID="{329BD35E-65B3-4D94-849B-1D1673637FCF}" presName="spNode" presStyleCnt="0"/>
      <dgm:spPr/>
    </dgm:pt>
    <dgm:pt modelId="{98161EAF-9458-4C75-94F7-6DC5F47A8158}" type="pres">
      <dgm:prSet presAssocID="{342A488E-451E-404F-BDCA-16F233B659E5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E739299-633E-40FD-B595-01FD179E7086}" type="pres">
      <dgm:prSet presAssocID="{425A981A-DC41-43B7-9B14-8FC57C182D3D}" presName="node" presStyleLbl="node1" presStyleIdx="7" presStyleCnt="8" custScaleX="189076" custScaleY="144818" custRadScaleRad="131880" custRadScaleInc="-104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1A6DB-1D5E-47B1-9144-50E0BC191132}" type="pres">
      <dgm:prSet presAssocID="{425A981A-DC41-43B7-9B14-8FC57C182D3D}" presName="spNode" presStyleCnt="0"/>
      <dgm:spPr/>
    </dgm:pt>
    <dgm:pt modelId="{367142AF-B6D6-42C9-ADA2-32725D52473D}" type="pres">
      <dgm:prSet presAssocID="{68B20E97-2E4D-4030-AF44-FA085D068078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5893886D-52D4-45C2-AAAA-5D8E8E680EB3}" type="presOf" srcId="{32FBD9D9-B9BA-4C0A-953C-64D58B634E87}" destId="{DFCBEE8B-6EE8-48CC-86F8-8C316D5DB3A4}" srcOrd="0" destOrd="0" presId="urn:microsoft.com/office/officeart/2005/8/layout/cycle5"/>
    <dgm:cxn modelId="{1F82CCBC-5015-42DE-B240-3FA9AEE394E1}" type="presOf" srcId="{F6D83E58-3639-4B67-B4A0-CACA3DE17206}" destId="{DFA64EFE-7031-4E95-BABF-9F464A663833}" srcOrd="0" destOrd="0" presId="urn:microsoft.com/office/officeart/2005/8/layout/cycle5"/>
    <dgm:cxn modelId="{9859C347-8D1F-457C-AAA6-655D13A6E8EC}" type="presOf" srcId="{BD3455F4-1584-4ACA-A3D7-64D45C255D62}" destId="{B2CBE851-BC82-4777-8780-7DE2CFA06A2C}" srcOrd="0" destOrd="0" presId="urn:microsoft.com/office/officeart/2005/8/layout/cycle5"/>
    <dgm:cxn modelId="{194898FE-2511-41FE-B9EB-AD1B01802310}" type="presOf" srcId="{F95F8F57-92C2-45BA-99B0-839D55DFBB43}" destId="{28F02727-8DCD-4884-A934-6F7F506E97E3}" srcOrd="0" destOrd="0" presId="urn:microsoft.com/office/officeart/2005/8/layout/cycle5"/>
    <dgm:cxn modelId="{A6CD8796-C83D-4D20-B6CA-6E4C162BC5F4}" type="presOf" srcId="{7675B9AC-FE8D-4E80-90F2-7C3B968A2328}" destId="{E8DAFB28-16B3-40B2-92F6-2505BBFBB541}" srcOrd="0" destOrd="0" presId="urn:microsoft.com/office/officeart/2005/8/layout/cycle5"/>
    <dgm:cxn modelId="{FF379868-CADB-483E-A15E-C905B4EA6A46}" type="presOf" srcId="{615EB91B-C1E7-460B-A39F-9287A4596416}" destId="{FD2FAC70-240E-4050-8289-E4AD1CEDA432}" srcOrd="0" destOrd="0" presId="urn:microsoft.com/office/officeart/2005/8/layout/cycle5"/>
    <dgm:cxn modelId="{18CFB0E4-25C8-4C30-A294-25A515722FF3}" type="presOf" srcId="{36E8259F-AB1D-410C-B156-FD3AD9F24A92}" destId="{72DF7C60-5E44-4B18-A2C2-6EFDE869DC39}" srcOrd="0" destOrd="0" presId="urn:microsoft.com/office/officeart/2005/8/layout/cycle5"/>
    <dgm:cxn modelId="{E37D4603-EB7A-4334-8430-1428470DDC73}" type="presOf" srcId="{342A488E-451E-404F-BDCA-16F233B659E5}" destId="{98161EAF-9458-4C75-94F7-6DC5F47A8158}" srcOrd="0" destOrd="0" presId="urn:microsoft.com/office/officeart/2005/8/layout/cycle5"/>
    <dgm:cxn modelId="{A0812F6F-44CF-44B0-ABEE-8D958015E4E4}" type="presOf" srcId="{68B20E97-2E4D-4030-AF44-FA085D068078}" destId="{367142AF-B6D6-42C9-ADA2-32725D52473D}" srcOrd="0" destOrd="0" presId="urn:microsoft.com/office/officeart/2005/8/layout/cycle5"/>
    <dgm:cxn modelId="{BA1DC9A7-B03B-48D3-BE64-94BEB87216DF}" type="presOf" srcId="{425A981A-DC41-43B7-9B14-8FC57C182D3D}" destId="{BE739299-633E-40FD-B595-01FD179E7086}" srcOrd="0" destOrd="0" presId="urn:microsoft.com/office/officeart/2005/8/layout/cycle5"/>
    <dgm:cxn modelId="{58936500-4D87-44F4-8638-9D4DC2BACB50}" type="presOf" srcId="{329BD35E-65B3-4D94-849B-1D1673637FCF}" destId="{CA02CDE5-873F-4BC7-B006-0E438B48F395}" srcOrd="0" destOrd="0" presId="urn:microsoft.com/office/officeart/2005/8/layout/cycle5"/>
    <dgm:cxn modelId="{0EAD1C2A-5B1D-4041-9C3E-7CDD202A76F3}" srcId="{36E8259F-AB1D-410C-B156-FD3AD9F24A92}" destId="{A15F61BC-E025-44CE-9D3F-E190CA4A6E4C}" srcOrd="5" destOrd="0" parTransId="{82578D79-1438-47BC-BD0B-E52F642A7105}" sibTransId="{F95F8F57-92C2-45BA-99B0-839D55DFBB43}"/>
    <dgm:cxn modelId="{7E1978BD-0460-47C7-98D6-D47070A853FF}" srcId="{36E8259F-AB1D-410C-B156-FD3AD9F24A92}" destId="{425A981A-DC41-43B7-9B14-8FC57C182D3D}" srcOrd="7" destOrd="0" parTransId="{A3D2B988-FD57-4CF4-A8B6-C73C7FD83C8F}" sibTransId="{68B20E97-2E4D-4030-AF44-FA085D068078}"/>
    <dgm:cxn modelId="{4B08AD00-8D2D-42DF-963A-BDFF41211CEA}" srcId="{36E8259F-AB1D-410C-B156-FD3AD9F24A92}" destId="{567F07A1-89FA-4BD1-90E0-B90DC51ED0C3}" srcOrd="1" destOrd="0" parTransId="{5FC6C1DF-54DF-4E01-A78F-13EAF789558C}" sibTransId="{BD3455F4-1584-4ACA-A3D7-64D45C255D62}"/>
    <dgm:cxn modelId="{C84A2C9F-EF59-49B7-84A4-2CBB2FD2E211}" srcId="{36E8259F-AB1D-410C-B156-FD3AD9F24A92}" destId="{FBC8949E-789C-46C5-8E0B-70FD077967F9}" srcOrd="2" destOrd="0" parTransId="{993EFC6C-29DD-4C1B-AA2C-D27D3240B529}" sibTransId="{7675B9AC-FE8D-4E80-90F2-7C3B968A2328}"/>
    <dgm:cxn modelId="{296BDF21-6181-4C0D-B793-0DB3C04D1F80}" type="presOf" srcId="{AE18BC5A-73C3-436F-AB0B-B2EAB57FCC6D}" destId="{0BC23045-0AA7-43A3-8BDC-2CFBD9438DB5}" srcOrd="0" destOrd="0" presId="urn:microsoft.com/office/officeart/2005/8/layout/cycle5"/>
    <dgm:cxn modelId="{C45A9FA6-9C5C-46B1-9DF5-060DFABD57AD}" srcId="{36E8259F-AB1D-410C-B156-FD3AD9F24A92}" destId="{F6D83E58-3639-4B67-B4A0-CACA3DE17206}" srcOrd="4" destOrd="0" parTransId="{85DB662C-8B79-4357-8D7F-FF697CBB9B40}" sibTransId="{AE18BC5A-73C3-436F-AB0B-B2EAB57FCC6D}"/>
    <dgm:cxn modelId="{01ECD57E-234F-4020-BFA6-D9FD0D5613DE}" type="presOf" srcId="{567F07A1-89FA-4BD1-90E0-B90DC51ED0C3}" destId="{06D1CF92-8888-4E0A-BEA4-8813B2FA25D8}" srcOrd="0" destOrd="0" presId="urn:microsoft.com/office/officeart/2005/8/layout/cycle5"/>
    <dgm:cxn modelId="{54FDA1C5-B672-4A96-97DB-239C4A5B1230}" srcId="{36E8259F-AB1D-410C-B156-FD3AD9F24A92}" destId="{329BD35E-65B3-4D94-849B-1D1673637FCF}" srcOrd="6" destOrd="0" parTransId="{6087350D-7321-49C9-9E1D-7F1746CEA10D}" sibTransId="{342A488E-451E-404F-BDCA-16F233B659E5}"/>
    <dgm:cxn modelId="{965A5802-6C64-471D-AA3A-5C3725D221F9}" type="presOf" srcId="{C40805B9-94F8-4DAB-BB74-24C57A9E65BE}" destId="{70A0E031-7EE8-40DC-B967-34CEC28D922E}" srcOrd="0" destOrd="0" presId="urn:microsoft.com/office/officeart/2005/8/layout/cycle5"/>
    <dgm:cxn modelId="{AB2B0704-FF16-4DCC-9E63-504C332E4681}" srcId="{36E8259F-AB1D-410C-B156-FD3AD9F24A92}" destId="{0036CA1B-6D35-440F-A593-CAEF70FBE3D0}" srcOrd="0" destOrd="0" parTransId="{E5A8F9AE-8E9C-475C-90D6-88EDA4421016}" sibTransId="{C40805B9-94F8-4DAB-BB74-24C57A9E65BE}"/>
    <dgm:cxn modelId="{8FA1081B-4FB2-47B0-8D8F-45807E7E1841}" type="presOf" srcId="{0036CA1B-6D35-440F-A593-CAEF70FBE3D0}" destId="{61FAA6CE-9F6B-458E-8FDA-582229477BBE}" srcOrd="0" destOrd="0" presId="urn:microsoft.com/office/officeart/2005/8/layout/cycle5"/>
    <dgm:cxn modelId="{5F39E9C5-4FA3-4F64-AFB6-54DE0431C68D}" type="presOf" srcId="{FBC8949E-789C-46C5-8E0B-70FD077967F9}" destId="{1C336274-643F-4204-95E0-D84CB2A31288}" srcOrd="0" destOrd="0" presId="urn:microsoft.com/office/officeart/2005/8/layout/cycle5"/>
    <dgm:cxn modelId="{9C51E8FC-8AE2-42AA-B920-DE05FA637EC1}" srcId="{36E8259F-AB1D-410C-B156-FD3AD9F24A92}" destId="{32FBD9D9-B9BA-4C0A-953C-64D58B634E87}" srcOrd="3" destOrd="0" parTransId="{6BE6F33B-A056-40ED-BA06-A429F649BC2B}" sibTransId="{615EB91B-C1E7-460B-A39F-9287A4596416}"/>
    <dgm:cxn modelId="{A454E726-DE3C-4DE1-8ADF-681B63F0AC48}" type="presOf" srcId="{A15F61BC-E025-44CE-9D3F-E190CA4A6E4C}" destId="{172B682E-DDE4-4E20-8E81-363A0A4D5645}" srcOrd="0" destOrd="0" presId="urn:microsoft.com/office/officeart/2005/8/layout/cycle5"/>
    <dgm:cxn modelId="{1619383A-B8F0-4351-A4E7-FE109DAC708B}" type="presParOf" srcId="{72DF7C60-5E44-4B18-A2C2-6EFDE869DC39}" destId="{61FAA6CE-9F6B-458E-8FDA-582229477BBE}" srcOrd="0" destOrd="0" presId="urn:microsoft.com/office/officeart/2005/8/layout/cycle5"/>
    <dgm:cxn modelId="{E1A13F0D-7A4D-455A-ACE3-035922FADFDC}" type="presParOf" srcId="{72DF7C60-5E44-4B18-A2C2-6EFDE869DC39}" destId="{CF1289AD-CE49-4910-8227-C1C6D930CCBF}" srcOrd="1" destOrd="0" presId="urn:microsoft.com/office/officeart/2005/8/layout/cycle5"/>
    <dgm:cxn modelId="{A8652175-6A1F-4FA8-86FB-A54C081758E6}" type="presParOf" srcId="{72DF7C60-5E44-4B18-A2C2-6EFDE869DC39}" destId="{70A0E031-7EE8-40DC-B967-34CEC28D922E}" srcOrd="2" destOrd="0" presId="urn:microsoft.com/office/officeart/2005/8/layout/cycle5"/>
    <dgm:cxn modelId="{2F2CA8DB-8352-453B-AA6D-1EF23B672F7B}" type="presParOf" srcId="{72DF7C60-5E44-4B18-A2C2-6EFDE869DC39}" destId="{06D1CF92-8888-4E0A-BEA4-8813B2FA25D8}" srcOrd="3" destOrd="0" presId="urn:microsoft.com/office/officeart/2005/8/layout/cycle5"/>
    <dgm:cxn modelId="{44BD4591-72D7-4BD4-8A91-764B4FECFEDA}" type="presParOf" srcId="{72DF7C60-5E44-4B18-A2C2-6EFDE869DC39}" destId="{954D8029-E329-49B1-800F-61F2BBC4642C}" srcOrd="4" destOrd="0" presId="urn:microsoft.com/office/officeart/2005/8/layout/cycle5"/>
    <dgm:cxn modelId="{BE2D8E3C-86DF-46D0-8FDE-1B8E24B2865D}" type="presParOf" srcId="{72DF7C60-5E44-4B18-A2C2-6EFDE869DC39}" destId="{B2CBE851-BC82-4777-8780-7DE2CFA06A2C}" srcOrd="5" destOrd="0" presId="urn:microsoft.com/office/officeart/2005/8/layout/cycle5"/>
    <dgm:cxn modelId="{7E8363E0-CFA3-44FE-8497-26E6A8D9B748}" type="presParOf" srcId="{72DF7C60-5E44-4B18-A2C2-6EFDE869DC39}" destId="{1C336274-643F-4204-95E0-D84CB2A31288}" srcOrd="6" destOrd="0" presId="urn:microsoft.com/office/officeart/2005/8/layout/cycle5"/>
    <dgm:cxn modelId="{90F95BF6-BC0E-4DAF-9C0F-A1AB685E1D04}" type="presParOf" srcId="{72DF7C60-5E44-4B18-A2C2-6EFDE869DC39}" destId="{F97A217C-87D3-4E2B-A9C8-9DF9261A9C06}" srcOrd="7" destOrd="0" presId="urn:microsoft.com/office/officeart/2005/8/layout/cycle5"/>
    <dgm:cxn modelId="{9FB2BFB1-4327-4CAC-A394-0AB18F431AA4}" type="presParOf" srcId="{72DF7C60-5E44-4B18-A2C2-6EFDE869DC39}" destId="{E8DAFB28-16B3-40B2-92F6-2505BBFBB541}" srcOrd="8" destOrd="0" presId="urn:microsoft.com/office/officeart/2005/8/layout/cycle5"/>
    <dgm:cxn modelId="{A81A1F61-9A53-4D2D-B36F-C5ACF38A6E5E}" type="presParOf" srcId="{72DF7C60-5E44-4B18-A2C2-6EFDE869DC39}" destId="{DFCBEE8B-6EE8-48CC-86F8-8C316D5DB3A4}" srcOrd="9" destOrd="0" presId="urn:microsoft.com/office/officeart/2005/8/layout/cycle5"/>
    <dgm:cxn modelId="{8BD42D17-F03F-435A-ADF3-2CE3C46E35AF}" type="presParOf" srcId="{72DF7C60-5E44-4B18-A2C2-6EFDE869DC39}" destId="{0BEA9166-89F4-40D0-BDB2-146250738BE3}" srcOrd="10" destOrd="0" presId="urn:microsoft.com/office/officeart/2005/8/layout/cycle5"/>
    <dgm:cxn modelId="{7C32C8A5-014F-4397-AA3A-3172F13B6E3F}" type="presParOf" srcId="{72DF7C60-5E44-4B18-A2C2-6EFDE869DC39}" destId="{FD2FAC70-240E-4050-8289-E4AD1CEDA432}" srcOrd="11" destOrd="0" presId="urn:microsoft.com/office/officeart/2005/8/layout/cycle5"/>
    <dgm:cxn modelId="{FE6636E5-777F-4797-B8E7-52360B3500CC}" type="presParOf" srcId="{72DF7C60-5E44-4B18-A2C2-6EFDE869DC39}" destId="{DFA64EFE-7031-4E95-BABF-9F464A663833}" srcOrd="12" destOrd="0" presId="urn:microsoft.com/office/officeart/2005/8/layout/cycle5"/>
    <dgm:cxn modelId="{1DAFBCA1-7DA8-4F28-BE95-7C7229B4D0B2}" type="presParOf" srcId="{72DF7C60-5E44-4B18-A2C2-6EFDE869DC39}" destId="{D69C58F6-1FD6-4991-AB0E-2175F1FCA9F4}" srcOrd="13" destOrd="0" presId="urn:microsoft.com/office/officeart/2005/8/layout/cycle5"/>
    <dgm:cxn modelId="{68AFC4D4-9B4A-41F1-BE43-14ED69CBEF05}" type="presParOf" srcId="{72DF7C60-5E44-4B18-A2C2-6EFDE869DC39}" destId="{0BC23045-0AA7-43A3-8BDC-2CFBD9438DB5}" srcOrd="14" destOrd="0" presId="urn:microsoft.com/office/officeart/2005/8/layout/cycle5"/>
    <dgm:cxn modelId="{EC1CCE9D-110D-4F29-AC96-E0D3799A158B}" type="presParOf" srcId="{72DF7C60-5E44-4B18-A2C2-6EFDE869DC39}" destId="{172B682E-DDE4-4E20-8E81-363A0A4D5645}" srcOrd="15" destOrd="0" presId="urn:microsoft.com/office/officeart/2005/8/layout/cycle5"/>
    <dgm:cxn modelId="{77F6B05B-8953-4CC8-BB58-0B714C79C1DB}" type="presParOf" srcId="{72DF7C60-5E44-4B18-A2C2-6EFDE869DC39}" destId="{CA0A2B1B-9792-4F1C-A3B7-99EA21977C80}" srcOrd="16" destOrd="0" presId="urn:microsoft.com/office/officeart/2005/8/layout/cycle5"/>
    <dgm:cxn modelId="{84597FFB-7803-4C43-9A05-CCAA5959ED1B}" type="presParOf" srcId="{72DF7C60-5E44-4B18-A2C2-6EFDE869DC39}" destId="{28F02727-8DCD-4884-A934-6F7F506E97E3}" srcOrd="17" destOrd="0" presId="urn:microsoft.com/office/officeart/2005/8/layout/cycle5"/>
    <dgm:cxn modelId="{22C85789-3C62-4886-B963-9982413295FE}" type="presParOf" srcId="{72DF7C60-5E44-4B18-A2C2-6EFDE869DC39}" destId="{CA02CDE5-873F-4BC7-B006-0E438B48F395}" srcOrd="18" destOrd="0" presId="urn:microsoft.com/office/officeart/2005/8/layout/cycle5"/>
    <dgm:cxn modelId="{7BE52E1A-A771-4C63-BA2F-03EF84D5911F}" type="presParOf" srcId="{72DF7C60-5E44-4B18-A2C2-6EFDE869DC39}" destId="{40A2B3D4-D9BF-45AF-A0FC-361733D19DAE}" srcOrd="19" destOrd="0" presId="urn:microsoft.com/office/officeart/2005/8/layout/cycle5"/>
    <dgm:cxn modelId="{D3956D99-22D5-4FAB-AE2F-17168A0DDFAA}" type="presParOf" srcId="{72DF7C60-5E44-4B18-A2C2-6EFDE869DC39}" destId="{98161EAF-9458-4C75-94F7-6DC5F47A8158}" srcOrd="20" destOrd="0" presId="urn:microsoft.com/office/officeart/2005/8/layout/cycle5"/>
    <dgm:cxn modelId="{B4266C03-1C55-4D27-A4B1-2435412359EF}" type="presParOf" srcId="{72DF7C60-5E44-4B18-A2C2-6EFDE869DC39}" destId="{BE739299-633E-40FD-B595-01FD179E7086}" srcOrd="21" destOrd="0" presId="urn:microsoft.com/office/officeart/2005/8/layout/cycle5"/>
    <dgm:cxn modelId="{0B31D984-5331-4615-8DFC-C1A7FE34B613}" type="presParOf" srcId="{72DF7C60-5E44-4B18-A2C2-6EFDE869DC39}" destId="{D1E1A6DB-1D5E-47B1-9144-50E0BC191132}" srcOrd="22" destOrd="0" presId="urn:microsoft.com/office/officeart/2005/8/layout/cycle5"/>
    <dgm:cxn modelId="{36535B86-CD23-4F27-848C-3E5FD978C9C4}" type="presParOf" srcId="{72DF7C60-5E44-4B18-A2C2-6EFDE869DC39}" destId="{367142AF-B6D6-42C9-ADA2-32725D52473D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FCD4C-FCA0-47BC-B1D0-0D8703BC4A7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18C09D-35D8-41A4-A91A-849403A552B9}">
      <dgm:prSet/>
      <dgm:spPr/>
      <dgm:t>
        <a:bodyPr/>
        <a:lstStyle/>
        <a:p>
          <a:r>
            <a:rPr lang="ru-RU" i="1" dirty="0" smtClean="0"/>
            <a:t>Субвенция на осуществление государственных полномочий в сфере административных правонарушений – 165,0</a:t>
          </a:r>
          <a:endParaRPr lang="ru-RU" i="1" dirty="0"/>
        </a:p>
      </dgm:t>
    </dgm:pt>
    <dgm:pt modelId="{06B2739E-4333-4F7E-8417-AE1F7E40879E}" type="parTrans" cxnId="{96987500-CE5F-4863-B0D2-4733802B1C69}">
      <dgm:prSet/>
      <dgm:spPr/>
      <dgm:t>
        <a:bodyPr/>
        <a:lstStyle/>
        <a:p>
          <a:endParaRPr lang="ru-RU"/>
        </a:p>
      </dgm:t>
    </dgm:pt>
    <dgm:pt modelId="{7CC7526A-7088-403F-80A9-71D8A97FF3FF}" type="sibTrans" cxnId="{96987500-CE5F-4863-B0D2-4733802B1C69}">
      <dgm:prSet/>
      <dgm:spPr/>
      <dgm:t>
        <a:bodyPr/>
        <a:lstStyle/>
        <a:p>
          <a:endParaRPr lang="ru-RU"/>
        </a:p>
      </dgm:t>
    </dgm:pt>
    <dgm:pt modelId="{B5690FFF-9DD0-4E26-9BBE-0E080289FD0B}">
      <dgm:prSet/>
      <dgm:spPr/>
      <dgm:t>
        <a:bodyPr/>
        <a:lstStyle/>
        <a:p>
          <a:r>
            <a:rPr lang="ru-RU" i="1" dirty="0" smtClean="0"/>
            <a:t>Дотации на выравнивание бюджетной обеспеченности поселений -6951,4</a:t>
          </a:r>
          <a:endParaRPr lang="ru-RU" i="1" dirty="0"/>
        </a:p>
      </dgm:t>
    </dgm:pt>
    <dgm:pt modelId="{8823EF28-42DF-47C7-AC69-BDD43433B9E1}" type="parTrans" cxnId="{5F5DB5FC-4638-40CE-BEF4-D0B054DF685D}">
      <dgm:prSet/>
      <dgm:spPr/>
      <dgm:t>
        <a:bodyPr/>
        <a:lstStyle/>
        <a:p>
          <a:endParaRPr lang="ru-RU"/>
        </a:p>
      </dgm:t>
    </dgm:pt>
    <dgm:pt modelId="{4F941F4F-9C80-4B95-BF9C-C1FD6B17E864}" type="sibTrans" cxnId="{5F5DB5FC-4638-40CE-BEF4-D0B054DF685D}">
      <dgm:prSet/>
      <dgm:spPr/>
      <dgm:t>
        <a:bodyPr/>
        <a:lstStyle/>
        <a:p>
          <a:endParaRPr lang="ru-RU"/>
        </a:p>
      </dgm:t>
    </dgm:pt>
    <dgm:pt modelId="{3F288295-4FE9-45BE-9B67-B4FF0B43B978}">
      <dgm:prSet phldrT="[Текст]" phldr="1"/>
      <dgm:spPr/>
      <dgm:t>
        <a:bodyPr/>
        <a:lstStyle/>
        <a:p>
          <a:endParaRPr lang="ru-RU" dirty="0"/>
        </a:p>
      </dgm:t>
    </dgm:pt>
    <dgm:pt modelId="{9D35F7D9-ED8E-48E5-B9BF-82EEF69AB49E}" type="sibTrans" cxnId="{A65F2371-612C-4CBA-984A-D69C206F9636}">
      <dgm:prSet/>
      <dgm:spPr/>
      <dgm:t>
        <a:bodyPr/>
        <a:lstStyle/>
        <a:p>
          <a:endParaRPr lang="ru-RU"/>
        </a:p>
      </dgm:t>
    </dgm:pt>
    <dgm:pt modelId="{03E65041-1488-4B9E-B048-DDA36093FCC8}" type="parTrans" cxnId="{A65F2371-612C-4CBA-984A-D69C206F9636}">
      <dgm:prSet/>
      <dgm:spPr/>
      <dgm:t>
        <a:bodyPr/>
        <a:lstStyle/>
        <a:p>
          <a:endParaRPr lang="ru-RU"/>
        </a:p>
      </dgm:t>
    </dgm:pt>
    <dgm:pt modelId="{5C957D3A-FA9E-4AB5-B51E-2543E3359E40}">
      <dgm:prSet/>
      <dgm:spPr/>
      <dgm:t>
        <a:bodyPr/>
        <a:lstStyle/>
        <a:p>
          <a:r>
            <a:rPr lang="ru-RU" i="1" dirty="0" smtClean="0"/>
            <a:t>Межбюджетные трансферты сельским поселениям – 8524,4</a:t>
          </a:r>
          <a:endParaRPr lang="ru-RU" i="1" dirty="0"/>
        </a:p>
      </dgm:t>
    </dgm:pt>
    <dgm:pt modelId="{DF04D75C-2889-4D65-B4D3-B974652CE19C}" type="parTrans" cxnId="{8276BA7F-63D2-4A40-BCA9-5D78EFB8EF28}">
      <dgm:prSet/>
      <dgm:spPr/>
      <dgm:t>
        <a:bodyPr/>
        <a:lstStyle/>
        <a:p>
          <a:endParaRPr lang="ru-RU"/>
        </a:p>
      </dgm:t>
    </dgm:pt>
    <dgm:pt modelId="{4F52ED7E-D190-4193-9A87-33A2AE21348A}" type="sibTrans" cxnId="{8276BA7F-63D2-4A40-BCA9-5D78EFB8EF28}">
      <dgm:prSet/>
      <dgm:spPr/>
      <dgm:t>
        <a:bodyPr/>
        <a:lstStyle/>
        <a:p>
          <a:endParaRPr lang="ru-RU"/>
        </a:p>
      </dgm:t>
    </dgm:pt>
    <dgm:pt modelId="{6DBC3841-639E-4FF5-B73F-B45165F7598E}">
      <dgm:prSet/>
      <dgm:spPr/>
      <dgm:t>
        <a:bodyPr/>
        <a:lstStyle/>
        <a:p>
          <a:r>
            <a:rPr lang="ru-RU" dirty="0" smtClean="0"/>
            <a:t>Субсидия бюджетам сельских поселений – </a:t>
          </a:r>
        </a:p>
        <a:p>
          <a:r>
            <a:rPr lang="ru-RU" dirty="0" smtClean="0"/>
            <a:t>1408,0</a:t>
          </a:r>
          <a:endParaRPr lang="ru-RU" dirty="0"/>
        </a:p>
      </dgm:t>
    </dgm:pt>
    <dgm:pt modelId="{2F51FC1D-CB50-4B3A-9F74-6D63696B196B}" type="parTrans" cxnId="{3B46BBD6-AF85-4E3A-AD50-053E3112CFA1}">
      <dgm:prSet/>
      <dgm:spPr/>
      <dgm:t>
        <a:bodyPr/>
        <a:lstStyle/>
        <a:p>
          <a:endParaRPr lang="ru-RU"/>
        </a:p>
      </dgm:t>
    </dgm:pt>
    <dgm:pt modelId="{755FEEE9-31B6-4374-8C3C-1878D9DEAA57}" type="sibTrans" cxnId="{3B46BBD6-AF85-4E3A-AD50-053E3112CFA1}">
      <dgm:prSet/>
      <dgm:spPr/>
      <dgm:t>
        <a:bodyPr/>
        <a:lstStyle/>
        <a:p>
          <a:endParaRPr lang="ru-RU"/>
        </a:p>
      </dgm:t>
    </dgm:pt>
    <dgm:pt modelId="{D78F7B77-4E5D-405A-BB08-1D738C85E749}" type="pres">
      <dgm:prSet presAssocID="{EEEFCD4C-FCA0-47BC-B1D0-0D8703BC4A7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234BC4-14E5-4704-8662-CF5CBA16205C}" type="pres">
      <dgm:prSet presAssocID="{3F288295-4FE9-45BE-9B67-B4FF0B43B978}" presName="root1" presStyleCnt="0"/>
      <dgm:spPr/>
    </dgm:pt>
    <dgm:pt modelId="{A0EB4E49-FE9B-4518-9D69-8813AB6B97DD}" type="pres">
      <dgm:prSet presAssocID="{3F288295-4FE9-45BE-9B67-B4FF0B43B978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1A311B-4769-4FCC-855C-3B82937663CE}" type="pres">
      <dgm:prSet presAssocID="{3F288295-4FE9-45BE-9B67-B4FF0B43B978}" presName="level2hierChild" presStyleCnt="0"/>
      <dgm:spPr/>
    </dgm:pt>
    <dgm:pt modelId="{D9DAD3F2-0FC7-4FBC-A0DE-3B725AB4EBEB}" type="pres">
      <dgm:prSet presAssocID="{06B2739E-4333-4F7E-8417-AE1F7E40879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8E2E7E9-B0E8-4C15-9EE8-23784D3DF803}" type="pres">
      <dgm:prSet presAssocID="{06B2739E-4333-4F7E-8417-AE1F7E40879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2F65CBB-0E0C-4B0F-AEAF-1788E65632B2}" type="pres">
      <dgm:prSet presAssocID="{D118C09D-35D8-41A4-A91A-849403A552B9}" presName="root2" presStyleCnt="0"/>
      <dgm:spPr/>
    </dgm:pt>
    <dgm:pt modelId="{B3898A2F-4834-4192-8B0F-BFD8B9554AD3}" type="pres">
      <dgm:prSet presAssocID="{D118C09D-35D8-41A4-A91A-849403A552B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ECC7EF-3031-4C53-9ED2-29C136216BD7}" type="pres">
      <dgm:prSet presAssocID="{D118C09D-35D8-41A4-A91A-849403A552B9}" presName="level3hierChild" presStyleCnt="0"/>
      <dgm:spPr/>
    </dgm:pt>
    <dgm:pt modelId="{DFD63B85-9613-485E-87B6-49DB63978B68}" type="pres">
      <dgm:prSet presAssocID="{8823EF28-42DF-47C7-AC69-BDD43433B9E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2CD3088-EF2E-483B-BDCE-6D75FF28A793}" type="pres">
      <dgm:prSet presAssocID="{8823EF28-42DF-47C7-AC69-BDD43433B9E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01B1356-4018-4096-887D-60260973344E}" type="pres">
      <dgm:prSet presAssocID="{B5690FFF-9DD0-4E26-9BBE-0E080289FD0B}" presName="root2" presStyleCnt="0"/>
      <dgm:spPr/>
    </dgm:pt>
    <dgm:pt modelId="{9AEEFC87-5AF1-4390-8418-E58C8746516D}" type="pres">
      <dgm:prSet presAssocID="{B5690FFF-9DD0-4E26-9BBE-0E080289FD0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B76AB5-251C-470A-92BD-80D0639B42A6}" type="pres">
      <dgm:prSet presAssocID="{B5690FFF-9DD0-4E26-9BBE-0E080289FD0B}" presName="level3hierChild" presStyleCnt="0"/>
      <dgm:spPr/>
    </dgm:pt>
    <dgm:pt modelId="{11DF78C2-59AE-44EF-9C01-0634ECBEFC15}" type="pres">
      <dgm:prSet presAssocID="{2F51FC1D-CB50-4B3A-9F74-6D63696B196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7A5337C-0B4A-4176-BF6A-FE847704A0D5}" type="pres">
      <dgm:prSet presAssocID="{2F51FC1D-CB50-4B3A-9F74-6D63696B196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C3B98E7-C452-40C3-84C4-588794AC5CCE}" type="pres">
      <dgm:prSet presAssocID="{6DBC3841-639E-4FF5-B73F-B45165F7598E}" presName="root2" presStyleCnt="0"/>
      <dgm:spPr/>
    </dgm:pt>
    <dgm:pt modelId="{31F025CF-3CA7-4315-AA9A-08E6D326FD36}" type="pres">
      <dgm:prSet presAssocID="{6DBC3841-639E-4FF5-B73F-B45165F7598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CD6305-B23D-4C31-9B0D-7102979D4A64}" type="pres">
      <dgm:prSet presAssocID="{6DBC3841-639E-4FF5-B73F-B45165F7598E}" presName="level3hierChild" presStyleCnt="0"/>
      <dgm:spPr/>
    </dgm:pt>
    <dgm:pt modelId="{B014FDA1-E57E-442E-82D1-5A1C315F37A3}" type="pres">
      <dgm:prSet presAssocID="{5C957D3A-FA9E-4AB5-B51E-2543E3359E40}" presName="root1" presStyleCnt="0"/>
      <dgm:spPr/>
    </dgm:pt>
    <dgm:pt modelId="{71F5C61D-C28B-4D74-BB7D-006B13F882B3}" type="pres">
      <dgm:prSet presAssocID="{5C957D3A-FA9E-4AB5-B51E-2543E3359E40}" presName="LevelOneTextNode" presStyleLbl="node0" presStyleIdx="1" presStyleCnt="2" custLinFactY="-14410" custLinFactNeighborX="-231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53D94E-76A5-4AC5-A3B8-E58817174009}" type="pres">
      <dgm:prSet presAssocID="{5C957D3A-FA9E-4AB5-B51E-2543E3359E40}" presName="level2hierChild" presStyleCnt="0"/>
      <dgm:spPr/>
    </dgm:pt>
  </dgm:ptLst>
  <dgm:cxnLst>
    <dgm:cxn modelId="{E4F48F3B-774D-4866-A0C4-C5A7B2161FC7}" type="presOf" srcId="{8823EF28-42DF-47C7-AC69-BDD43433B9E1}" destId="{12CD3088-EF2E-483B-BDCE-6D75FF28A793}" srcOrd="1" destOrd="0" presId="urn:microsoft.com/office/officeart/2005/8/layout/hierarchy2"/>
    <dgm:cxn modelId="{BE6A0270-27AD-4E26-9C1E-EEE396ECDED6}" type="presOf" srcId="{2F51FC1D-CB50-4B3A-9F74-6D63696B196B}" destId="{B7A5337C-0B4A-4176-BF6A-FE847704A0D5}" srcOrd="1" destOrd="0" presId="urn:microsoft.com/office/officeart/2005/8/layout/hierarchy2"/>
    <dgm:cxn modelId="{75F3A9DB-7B48-4CE0-87BE-93F7321E1413}" type="presOf" srcId="{3F288295-4FE9-45BE-9B67-B4FF0B43B978}" destId="{A0EB4E49-FE9B-4518-9D69-8813AB6B97DD}" srcOrd="0" destOrd="0" presId="urn:microsoft.com/office/officeart/2005/8/layout/hierarchy2"/>
    <dgm:cxn modelId="{8276BA7F-63D2-4A40-BCA9-5D78EFB8EF28}" srcId="{EEEFCD4C-FCA0-47BC-B1D0-0D8703BC4A71}" destId="{5C957D3A-FA9E-4AB5-B51E-2543E3359E40}" srcOrd="1" destOrd="0" parTransId="{DF04D75C-2889-4D65-B4D3-B974652CE19C}" sibTransId="{4F52ED7E-D190-4193-9A87-33A2AE21348A}"/>
    <dgm:cxn modelId="{859887B1-EADD-4AF7-88BC-ED88233F7C23}" type="presOf" srcId="{5C957D3A-FA9E-4AB5-B51E-2543E3359E40}" destId="{71F5C61D-C28B-4D74-BB7D-006B13F882B3}" srcOrd="0" destOrd="0" presId="urn:microsoft.com/office/officeart/2005/8/layout/hierarchy2"/>
    <dgm:cxn modelId="{98F0B7CD-7E6F-4E28-92BE-EBD9FE669E20}" type="presOf" srcId="{6DBC3841-639E-4FF5-B73F-B45165F7598E}" destId="{31F025CF-3CA7-4315-AA9A-08E6D326FD36}" srcOrd="0" destOrd="0" presId="urn:microsoft.com/office/officeart/2005/8/layout/hierarchy2"/>
    <dgm:cxn modelId="{5F5DB5FC-4638-40CE-BEF4-D0B054DF685D}" srcId="{3F288295-4FE9-45BE-9B67-B4FF0B43B978}" destId="{B5690FFF-9DD0-4E26-9BBE-0E080289FD0B}" srcOrd="1" destOrd="0" parTransId="{8823EF28-42DF-47C7-AC69-BDD43433B9E1}" sibTransId="{4F941F4F-9C80-4B95-BF9C-C1FD6B17E864}"/>
    <dgm:cxn modelId="{BB46437D-F0CA-4CB2-986E-235F43F901D0}" type="presOf" srcId="{2F51FC1D-CB50-4B3A-9F74-6D63696B196B}" destId="{11DF78C2-59AE-44EF-9C01-0634ECBEFC15}" srcOrd="0" destOrd="0" presId="urn:microsoft.com/office/officeart/2005/8/layout/hierarchy2"/>
    <dgm:cxn modelId="{14F3BCE7-45F1-4267-A57F-AFF119F786BA}" type="presOf" srcId="{B5690FFF-9DD0-4E26-9BBE-0E080289FD0B}" destId="{9AEEFC87-5AF1-4390-8418-E58C8746516D}" srcOrd="0" destOrd="0" presId="urn:microsoft.com/office/officeart/2005/8/layout/hierarchy2"/>
    <dgm:cxn modelId="{667D12A0-02F5-4D3A-9E41-675BC950CA31}" type="presOf" srcId="{8823EF28-42DF-47C7-AC69-BDD43433B9E1}" destId="{DFD63B85-9613-485E-87B6-49DB63978B68}" srcOrd="0" destOrd="0" presId="urn:microsoft.com/office/officeart/2005/8/layout/hierarchy2"/>
    <dgm:cxn modelId="{DE8A5D3A-F8C8-4326-839C-E5795758F9B8}" type="presOf" srcId="{06B2739E-4333-4F7E-8417-AE1F7E40879E}" destId="{78E2E7E9-B0E8-4C15-9EE8-23784D3DF803}" srcOrd="1" destOrd="0" presId="urn:microsoft.com/office/officeart/2005/8/layout/hierarchy2"/>
    <dgm:cxn modelId="{96987500-CE5F-4863-B0D2-4733802B1C69}" srcId="{3F288295-4FE9-45BE-9B67-B4FF0B43B978}" destId="{D118C09D-35D8-41A4-A91A-849403A552B9}" srcOrd="0" destOrd="0" parTransId="{06B2739E-4333-4F7E-8417-AE1F7E40879E}" sibTransId="{7CC7526A-7088-403F-80A9-71D8A97FF3FF}"/>
    <dgm:cxn modelId="{8BEDDD7C-E6EC-4C2F-8D0C-4A41F945514C}" type="presOf" srcId="{EEEFCD4C-FCA0-47BC-B1D0-0D8703BC4A71}" destId="{D78F7B77-4E5D-405A-BB08-1D738C85E749}" srcOrd="0" destOrd="0" presId="urn:microsoft.com/office/officeart/2005/8/layout/hierarchy2"/>
    <dgm:cxn modelId="{3B46BBD6-AF85-4E3A-AD50-053E3112CFA1}" srcId="{3F288295-4FE9-45BE-9B67-B4FF0B43B978}" destId="{6DBC3841-639E-4FF5-B73F-B45165F7598E}" srcOrd="2" destOrd="0" parTransId="{2F51FC1D-CB50-4B3A-9F74-6D63696B196B}" sibTransId="{755FEEE9-31B6-4374-8C3C-1878D9DEAA57}"/>
    <dgm:cxn modelId="{C3491711-C066-4EB8-B8C2-E7E4CC38F899}" type="presOf" srcId="{06B2739E-4333-4F7E-8417-AE1F7E40879E}" destId="{D9DAD3F2-0FC7-4FBC-A0DE-3B725AB4EBEB}" srcOrd="0" destOrd="0" presId="urn:microsoft.com/office/officeart/2005/8/layout/hierarchy2"/>
    <dgm:cxn modelId="{C025A44E-ECC2-40E2-BC94-29CBE24D8CAD}" type="presOf" srcId="{D118C09D-35D8-41A4-A91A-849403A552B9}" destId="{B3898A2F-4834-4192-8B0F-BFD8B9554AD3}" srcOrd="0" destOrd="0" presId="urn:microsoft.com/office/officeart/2005/8/layout/hierarchy2"/>
    <dgm:cxn modelId="{A65F2371-612C-4CBA-984A-D69C206F9636}" srcId="{EEEFCD4C-FCA0-47BC-B1D0-0D8703BC4A71}" destId="{3F288295-4FE9-45BE-9B67-B4FF0B43B978}" srcOrd="0" destOrd="0" parTransId="{03E65041-1488-4B9E-B048-DDA36093FCC8}" sibTransId="{9D35F7D9-ED8E-48E5-B9BF-82EEF69AB49E}"/>
    <dgm:cxn modelId="{09C14772-0CFE-4F70-BDD6-C61D08CC40F2}" type="presParOf" srcId="{D78F7B77-4E5D-405A-BB08-1D738C85E749}" destId="{E7234BC4-14E5-4704-8662-CF5CBA16205C}" srcOrd="0" destOrd="0" presId="urn:microsoft.com/office/officeart/2005/8/layout/hierarchy2"/>
    <dgm:cxn modelId="{A9459DDC-7C18-4DD6-91F5-72014C1B6778}" type="presParOf" srcId="{E7234BC4-14E5-4704-8662-CF5CBA16205C}" destId="{A0EB4E49-FE9B-4518-9D69-8813AB6B97DD}" srcOrd="0" destOrd="0" presId="urn:microsoft.com/office/officeart/2005/8/layout/hierarchy2"/>
    <dgm:cxn modelId="{B502CF41-8087-4154-8D6F-739A173B09DD}" type="presParOf" srcId="{E7234BC4-14E5-4704-8662-CF5CBA16205C}" destId="{0D1A311B-4769-4FCC-855C-3B82937663CE}" srcOrd="1" destOrd="0" presId="urn:microsoft.com/office/officeart/2005/8/layout/hierarchy2"/>
    <dgm:cxn modelId="{556DF66C-DCBE-4A39-A3FB-F327D6EE0914}" type="presParOf" srcId="{0D1A311B-4769-4FCC-855C-3B82937663CE}" destId="{D9DAD3F2-0FC7-4FBC-A0DE-3B725AB4EBEB}" srcOrd="0" destOrd="0" presId="urn:microsoft.com/office/officeart/2005/8/layout/hierarchy2"/>
    <dgm:cxn modelId="{FEB50CDB-D139-4937-86CD-579698FD74D5}" type="presParOf" srcId="{D9DAD3F2-0FC7-4FBC-A0DE-3B725AB4EBEB}" destId="{78E2E7E9-B0E8-4C15-9EE8-23784D3DF803}" srcOrd="0" destOrd="0" presId="urn:microsoft.com/office/officeart/2005/8/layout/hierarchy2"/>
    <dgm:cxn modelId="{56964564-E90E-48D5-B193-6EB03D7C0DB4}" type="presParOf" srcId="{0D1A311B-4769-4FCC-855C-3B82937663CE}" destId="{F2F65CBB-0E0C-4B0F-AEAF-1788E65632B2}" srcOrd="1" destOrd="0" presId="urn:microsoft.com/office/officeart/2005/8/layout/hierarchy2"/>
    <dgm:cxn modelId="{AC905CB6-4D90-4815-AAED-E4D70B657559}" type="presParOf" srcId="{F2F65CBB-0E0C-4B0F-AEAF-1788E65632B2}" destId="{B3898A2F-4834-4192-8B0F-BFD8B9554AD3}" srcOrd="0" destOrd="0" presId="urn:microsoft.com/office/officeart/2005/8/layout/hierarchy2"/>
    <dgm:cxn modelId="{4CDBBB84-F2EB-48B3-B53B-21B5C4BA24F4}" type="presParOf" srcId="{F2F65CBB-0E0C-4B0F-AEAF-1788E65632B2}" destId="{B1ECC7EF-3031-4C53-9ED2-29C136216BD7}" srcOrd="1" destOrd="0" presId="urn:microsoft.com/office/officeart/2005/8/layout/hierarchy2"/>
    <dgm:cxn modelId="{CFB53FCF-CFC4-428B-B4DD-636EECAA7CC6}" type="presParOf" srcId="{0D1A311B-4769-4FCC-855C-3B82937663CE}" destId="{DFD63B85-9613-485E-87B6-49DB63978B68}" srcOrd="2" destOrd="0" presId="urn:microsoft.com/office/officeart/2005/8/layout/hierarchy2"/>
    <dgm:cxn modelId="{2372FE19-4070-4E32-B71D-0649AF95EF14}" type="presParOf" srcId="{DFD63B85-9613-485E-87B6-49DB63978B68}" destId="{12CD3088-EF2E-483B-BDCE-6D75FF28A793}" srcOrd="0" destOrd="0" presId="urn:microsoft.com/office/officeart/2005/8/layout/hierarchy2"/>
    <dgm:cxn modelId="{1B84A867-4A77-4995-A1B8-8660DC8C6B41}" type="presParOf" srcId="{0D1A311B-4769-4FCC-855C-3B82937663CE}" destId="{701B1356-4018-4096-887D-60260973344E}" srcOrd="3" destOrd="0" presId="urn:microsoft.com/office/officeart/2005/8/layout/hierarchy2"/>
    <dgm:cxn modelId="{CA564FBF-EF61-4901-936F-ACCED3527B70}" type="presParOf" srcId="{701B1356-4018-4096-887D-60260973344E}" destId="{9AEEFC87-5AF1-4390-8418-E58C8746516D}" srcOrd="0" destOrd="0" presId="urn:microsoft.com/office/officeart/2005/8/layout/hierarchy2"/>
    <dgm:cxn modelId="{9E78E2D7-55C1-4438-BBF4-060667EB2ECF}" type="presParOf" srcId="{701B1356-4018-4096-887D-60260973344E}" destId="{E6B76AB5-251C-470A-92BD-80D0639B42A6}" srcOrd="1" destOrd="0" presId="urn:microsoft.com/office/officeart/2005/8/layout/hierarchy2"/>
    <dgm:cxn modelId="{CDBA24BF-93A0-4265-A81C-5E57B173DF49}" type="presParOf" srcId="{0D1A311B-4769-4FCC-855C-3B82937663CE}" destId="{11DF78C2-59AE-44EF-9C01-0634ECBEFC15}" srcOrd="4" destOrd="0" presId="urn:microsoft.com/office/officeart/2005/8/layout/hierarchy2"/>
    <dgm:cxn modelId="{98216C61-89BD-410D-AEA6-1D16E6047E82}" type="presParOf" srcId="{11DF78C2-59AE-44EF-9C01-0634ECBEFC15}" destId="{B7A5337C-0B4A-4176-BF6A-FE847704A0D5}" srcOrd="0" destOrd="0" presId="urn:microsoft.com/office/officeart/2005/8/layout/hierarchy2"/>
    <dgm:cxn modelId="{953E0E13-6EC1-490E-8BD2-E8E395FE4817}" type="presParOf" srcId="{0D1A311B-4769-4FCC-855C-3B82937663CE}" destId="{4C3B98E7-C452-40C3-84C4-588794AC5CCE}" srcOrd="5" destOrd="0" presId="urn:microsoft.com/office/officeart/2005/8/layout/hierarchy2"/>
    <dgm:cxn modelId="{4DD5C21C-B977-482D-B290-F57480895257}" type="presParOf" srcId="{4C3B98E7-C452-40C3-84C4-588794AC5CCE}" destId="{31F025CF-3CA7-4315-AA9A-08E6D326FD36}" srcOrd="0" destOrd="0" presId="urn:microsoft.com/office/officeart/2005/8/layout/hierarchy2"/>
    <dgm:cxn modelId="{41211CB1-6B79-42AE-BF0F-D3E2E248D36F}" type="presParOf" srcId="{4C3B98E7-C452-40C3-84C4-588794AC5CCE}" destId="{1ACD6305-B23D-4C31-9B0D-7102979D4A64}" srcOrd="1" destOrd="0" presId="urn:microsoft.com/office/officeart/2005/8/layout/hierarchy2"/>
    <dgm:cxn modelId="{F1A3FFC6-B97B-470D-8786-160A325A9BA9}" type="presParOf" srcId="{D78F7B77-4E5D-405A-BB08-1D738C85E749}" destId="{B014FDA1-E57E-442E-82D1-5A1C315F37A3}" srcOrd="1" destOrd="0" presId="urn:microsoft.com/office/officeart/2005/8/layout/hierarchy2"/>
    <dgm:cxn modelId="{7457CE97-79C6-4FA9-AF22-79FD681F3F9C}" type="presParOf" srcId="{B014FDA1-E57E-442E-82D1-5A1C315F37A3}" destId="{71F5C61D-C28B-4D74-BB7D-006B13F882B3}" srcOrd="0" destOrd="0" presId="urn:microsoft.com/office/officeart/2005/8/layout/hierarchy2"/>
    <dgm:cxn modelId="{ED91830A-0459-4638-ACDD-223FD27E4610}" type="presParOf" srcId="{B014FDA1-E57E-442E-82D1-5A1C315F37A3}" destId="{5A53D94E-76A5-4AC5-A3B8-E588171740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AA6CE-9F6B-458E-8FDA-582229477BBE}">
      <dsp:nvSpPr>
        <dsp:cNvPr id="0" name=""/>
        <dsp:cNvSpPr/>
      </dsp:nvSpPr>
      <dsp:spPr>
        <a:xfrm>
          <a:off x="3469592" y="-188911"/>
          <a:ext cx="1811717" cy="1186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Составление проекта бюджета очередного года (июль)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3527499" y="-131004"/>
        <a:ext cx="1695903" cy="1070412"/>
      </dsp:txXfrm>
    </dsp:sp>
    <dsp:sp modelId="{70A0E031-7EE8-40DC-B967-34CEC28D922E}">
      <dsp:nvSpPr>
        <dsp:cNvPr id="0" name=""/>
        <dsp:cNvSpPr/>
      </dsp:nvSpPr>
      <dsp:spPr>
        <a:xfrm>
          <a:off x="3697028" y="535973"/>
          <a:ext cx="4216410" cy="4216410"/>
        </a:xfrm>
        <a:custGeom>
          <a:avLst/>
          <a:gdLst/>
          <a:ahLst/>
          <a:cxnLst/>
          <a:rect l="0" t="0" r="0" b="0"/>
          <a:pathLst>
            <a:path>
              <a:moveTo>
                <a:pt x="1836048" y="17640"/>
              </a:moveTo>
              <a:arcTo wR="2108205" hR="2108205" stAng="15754965" swAng="12887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1CF92-8888-4E0A-BEA4-8813B2FA25D8}">
      <dsp:nvSpPr>
        <dsp:cNvPr id="0" name=""/>
        <dsp:cNvSpPr/>
      </dsp:nvSpPr>
      <dsp:spPr>
        <a:xfrm>
          <a:off x="5942362" y="676451"/>
          <a:ext cx="1856471" cy="896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Публичные слушания по проекту бюджета очередного года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5986146" y="720235"/>
        <a:ext cx="1768903" cy="809357"/>
      </dsp:txXfrm>
    </dsp:sp>
    <dsp:sp modelId="{B2CBE851-BC82-4777-8780-7DE2CFA06A2C}">
      <dsp:nvSpPr>
        <dsp:cNvPr id="0" name=""/>
        <dsp:cNvSpPr/>
      </dsp:nvSpPr>
      <dsp:spPr>
        <a:xfrm>
          <a:off x="3294467" y="754282"/>
          <a:ext cx="4216410" cy="4216410"/>
        </a:xfrm>
        <a:custGeom>
          <a:avLst/>
          <a:gdLst/>
          <a:ahLst/>
          <a:cxnLst/>
          <a:rect l="0" t="0" r="0" b="0"/>
          <a:pathLst>
            <a:path>
              <a:moveTo>
                <a:pt x="3818901" y="876115"/>
              </a:moveTo>
              <a:arcTo wR="2108205" hR="2108205" stAng="19454253" swAng="3487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36274-643F-4204-95E0-D84CB2A31288}">
      <dsp:nvSpPr>
        <dsp:cNvPr id="0" name=""/>
        <dsp:cNvSpPr/>
      </dsp:nvSpPr>
      <dsp:spPr>
        <a:xfrm>
          <a:off x="6192685" y="1872210"/>
          <a:ext cx="2274992" cy="10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Рассмотрение проекта  очередного года (1 ноября- декабрь</a:t>
          </a:r>
          <a:r>
            <a:rPr lang="ru-RU" sz="1200" b="1" i="1" kern="1200" dirty="0" smtClean="0">
              <a:solidFill>
                <a:schemeClr val="bg2"/>
              </a:solidFill>
            </a:rPr>
            <a:t>)</a:t>
          </a:r>
          <a:endParaRPr lang="ru-RU" sz="1200" b="1" i="1" kern="1200" dirty="0">
            <a:solidFill>
              <a:schemeClr val="bg2"/>
            </a:solidFill>
          </a:endParaRPr>
        </a:p>
      </dsp:txBody>
      <dsp:txXfrm>
        <a:off x="6244686" y="1924211"/>
        <a:ext cx="2170990" cy="961248"/>
      </dsp:txXfrm>
    </dsp:sp>
    <dsp:sp modelId="{E8DAFB28-16B3-40B2-92F6-2505BBFBB541}">
      <dsp:nvSpPr>
        <dsp:cNvPr id="0" name=""/>
        <dsp:cNvSpPr/>
      </dsp:nvSpPr>
      <dsp:spPr>
        <a:xfrm>
          <a:off x="3371526" y="-235883"/>
          <a:ext cx="4216410" cy="4216410"/>
        </a:xfrm>
        <a:custGeom>
          <a:avLst/>
          <a:gdLst/>
          <a:ahLst/>
          <a:cxnLst/>
          <a:rect l="0" t="0" r="0" b="0"/>
          <a:pathLst>
            <a:path>
              <a:moveTo>
                <a:pt x="3869210" y="3267251"/>
              </a:moveTo>
              <a:arcTo wR="2108205" hR="2108205" stAng="2001110" swAng="5434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BEE8B-6EE8-48CC-86F8-8C316D5DB3A4}">
      <dsp:nvSpPr>
        <dsp:cNvPr id="0" name=""/>
        <dsp:cNvSpPr/>
      </dsp:nvSpPr>
      <dsp:spPr>
        <a:xfrm>
          <a:off x="5680793" y="3373799"/>
          <a:ext cx="2212638" cy="798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Утверждение бюджета очередного года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5719748" y="3412754"/>
        <a:ext cx="2134728" cy="720092"/>
      </dsp:txXfrm>
    </dsp:sp>
    <dsp:sp modelId="{FD2FAC70-240E-4050-8289-E4AD1CEDA432}">
      <dsp:nvSpPr>
        <dsp:cNvPr id="0" name=""/>
        <dsp:cNvSpPr/>
      </dsp:nvSpPr>
      <dsp:spPr>
        <a:xfrm>
          <a:off x="3659632" y="97166"/>
          <a:ext cx="4216410" cy="4216410"/>
        </a:xfrm>
        <a:custGeom>
          <a:avLst/>
          <a:gdLst/>
          <a:ahLst/>
          <a:cxnLst/>
          <a:rect l="0" t="0" r="0" b="0"/>
          <a:pathLst>
            <a:path>
              <a:moveTo>
                <a:pt x="2646849" y="4146437"/>
              </a:moveTo>
              <a:arcTo wR="2108205" hR="2108205" stAng="4511811" swAng="11642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64EFE-7031-4E95-BABF-9F464A663833}">
      <dsp:nvSpPr>
        <dsp:cNvPr id="0" name=""/>
        <dsp:cNvSpPr/>
      </dsp:nvSpPr>
      <dsp:spPr>
        <a:xfrm>
          <a:off x="3647375" y="4105980"/>
          <a:ext cx="1720742" cy="833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Исполнение бюджета в текущем году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3688063" y="4146668"/>
        <a:ext cx="1639366" cy="752116"/>
      </dsp:txXfrm>
    </dsp:sp>
    <dsp:sp modelId="{0BC23045-0AA7-43A3-8BDC-2CFBD9438DB5}">
      <dsp:nvSpPr>
        <dsp:cNvPr id="0" name=""/>
        <dsp:cNvSpPr/>
      </dsp:nvSpPr>
      <dsp:spPr>
        <a:xfrm>
          <a:off x="1176771" y="199170"/>
          <a:ext cx="4216410" cy="4216410"/>
        </a:xfrm>
        <a:custGeom>
          <a:avLst/>
          <a:gdLst/>
          <a:ahLst/>
          <a:cxnLst/>
          <a:rect l="0" t="0" r="0" b="0"/>
          <a:pathLst>
            <a:path>
              <a:moveTo>
                <a:pt x="2236747" y="4212487"/>
              </a:moveTo>
              <a:arcTo wR="2108205" hR="2108205" stAng="5190262" swAng="11783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B682E-DDE4-4E20-8E81-363A0A4D5645}">
      <dsp:nvSpPr>
        <dsp:cNvPr id="0" name=""/>
        <dsp:cNvSpPr/>
      </dsp:nvSpPr>
      <dsp:spPr>
        <a:xfrm>
          <a:off x="1011912" y="3384376"/>
          <a:ext cx="2285566" cy="870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Формирование отчета об исполнении бюджета предыдущего года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1054385" y="3426849"/>
        <a:ext cx="2200620" cy="785123"/>
      </dsp:txXfrm>
    </dsp:sp>
    <dsp:sp modelId="{28F02727-8DCD-4884-A934-6F7F506E97E3}">
      <dsp:nvSpPr>
        <dsp:cNvPr id="0" name=""/>
        <dsp:cNvSpPr/>
      </dsp:nvSpPr>
      <dsp:spPr>
        <a:xfrm>
          <a:off x="630629" y="-678851"/>
          <a:ext cx="4216410" cy="4216410"/>
        </a:xfrm>
        <a:custGeom>
          <a:avLst/>
          <a:gdLst/>
          <a:ahLst/>
          <a:cxnLst/>
          <a:rect l="0" t="0" r="0" b="0"/>
          <a:pathLst>
            <a:path>
              <a:moveTo>
                <a:pt x="1190900" y="4006383"/>
              </a:moveTo>
              <a:arcTo wR="2108205" hR="2108205" stAng="6947544" swAng="692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2CDE5-873F-4BC7-B006-0E438B48F395}">
      <dsp:nvSpPr>
        <dsp:cNvPr id="0" name=""/>
        <dsp:cNvSpPr/>
      </dsp:nvSpPr>
      <dsp:spPr>
        <a:xfrm>
          <a:off x="244007" y="1880188"/>
          <a:ext cx="2129080" cy="1136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Публичные слушанья по отчету об исполнении бюджета предыдущего года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299496" y="1935677"/>
        <a:ext cx="2018102" cy="1025726"/>
      </dsp:txXfrm>
    </dsp:sp>
    <dsp:sp modelId="{98161EAF-9458-4C75-94F7-6DC5F47A8158}">
      <dsp:nvSpPr>
        <dsp:cNvPr id="0" name=""/>
        <dsp:cNvSpPr/>
      </dsp:nvSpPr>
      <dsp:spPr>
        <a:xfrm>
          <a:off x="731362" y="1284670"/>
          <a:ext cx="4216410" cy="4216410"/>
        </a:xfrm>
        <a:custGeom>
          <a:avLst/>
          <a:gdLst/>
          <a:ahLst/>
          <a:cxnLst/>
          <a:rect l="0" t="0" r="0" b="0"/>
          <a:pathLst>
            <a:path>
              <a:moveTo>
                <a:pt x="713345" y="527415"/>
              </a:moveTo>
              <a:arcTo wR="2108205" hR="2108205" stAng="13714526" swAng="4924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39299-633E-40FD-B595-01FD179E7086}">
      <dsp:nvSpPr>
        <dsp:cNvPr id="0" name=""/>
        <dsp:cNvSpPr/>
      </dsp:nvSpPr>
      <dsp:spPr>
        <a:xfrm>
          <a:off x="1086107" y="696922"/>
          <a:ext cx="1766225" cy="879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2"/>
              </a:solidFill>
            </a:rPr>
            <a:t>Утверждение отчета об исполнении бюджета</a:t>
          </a:r>
          <a:endParaRPr lang="ru-RU" sz="1400" b="1" i="1" kern="1200" dirty="0">
            <a:solidFill>
              <a:schemeClr val="bg2"/>
            </a:solidFill>
          </a:endParaRPr>
        </a:p>
      </dsp:txBody>
      <dsp:txXfrm>
        <a:off x="1129032" y="739847"/>
        <a:ext cx="1680375" cy="793467"/>
      </dsp:txXfrm>
    </dsp:sp>
    <dsp:sp modelId="{367142AF-B6D6-42C9-ADA2-32725D52473D}">
      <dsp:nvSpPr>
        <dsp:cNvPr id="0" name=""/>
        <dsp:cNvSpPr/>
      </dsp:nvSpPr>
      <dsp:spPr>
        <a:xfrm>
          <a:off x="898016" y="566433"/>
          <a:ext cx="4216410" cy="4216410"/>
        </a:xfrm>
        <a:custGeom>
          <a:avLst/>
          <a:gdLst/>
          <a:ahLst/>
          <a:cxnLst/>
          <a:rect l="0" t="0" r="0" b="0"/>
          <a:pathLst>
            <a:path>
              <a:moveTo>
                <a:pt x="1606661" y="60527"/>
              </a:moveTo>
              <a:arcTo wR="2108205" hR="2108205" stAng="15374240" swAng="11974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B4E49-FE9B-4518-9D69-8813AB6B97DD}">
      <dsp:nvSpPr>
        <dsp:cNvPr id="0" name=""/>
        <dsp:cNvSpPr/>
      </dsp:nvSpPr>
      <dsp:spPr>
        <a:xfrm>
          <a:off x="697014" y="1531365"/>
          <a:ext cx="2659514" cy="1329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35961" y="1570312"/>
        <a:ext cx="2581620" cy="1251863"/>
      </dsp:txXfrm>
    </dsp:sp>
    <dsp:sp modelId="{D9DAD3F2-0FC7-4FBC-A0DE-3B725AB4EBEB}">
      <dsp:nvSpPr>
        <dsp:cNvPr id="0" name=""/>
        <dsp:cNvSpPr/>
      </dsp:nvSpPr>
      <dsp:spPr>
        <a:xfrm rot="18289469">
          <a:off x="2957008" y="1404387"/>
          <a:ext cx="186284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62846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841860" y="1385062"/>
        <a:ext cx="93142" cy="93142"/>
      </dsp:txXfrm>
    </dsp:sp>
    <dsp:sp modelId="{B3898A2F-4834-4192-8B0F-BFD8B9554AD3}">
      <dsp:nvSpPr>
        <dsp:cNvPr id="0" name=""/>
        <dsp:cNvSpPr/>
      </dsp:nvSpPr>
      <dsp:spPr>
        <a:xfrm>
          <a:off x="4420334" y="2144"/>
          <a:ext cx="2659514" cy="1329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Субвенция на осуществление государственных полномочий в сфере административных правонарушений – 165,0</a:t>
          </a:r>
          <a:endParaRPr lang="ru-RU" sz="1400" i="1" kern="1200" dirty="0"/>
        </a:p>
      </dsp:txBody>
      <dsp:txXfrm>
        <a:off x="4459281" y="41091"/>
        <a:ext cx="2581620" cy="1251863"/>
      </dsp:txXfrm>
    </dsp:sp>
    <dsp:sp modelId="{DFD63B85-9613-485E-87B6-49DB63978B68}">
      <dsp:nvSpPr>
        <dsp:cNvPr id="0" name=""/>
        <dsp:cNvSpPr/>
      </dsp:nvSpPr>
      <dsp:spPr>
        <a:xfrm>
          <a:off x="3356529" y="2168997"/>
          <a:ext cx="106380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63805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61836" y="2169648"/>
        <a:ext cx="53190" cy="53190"/>
      </dsp:txXfrm>
    </dsp:sp>
    <dsp:sp modelId="{9AEEFC87-5AF1-4390-8418-E58C8746516D}">
      <dsp:nvSpPr>
        <dsp:cNvPr id="0" name=""/>
        <dsp:cNvSpPr/>
      </dsp:nvSpPr>
      <dsp:spPr>
        <a:xfrm>
          <a:off x="4420334" y="1531365"/>
          <a:ext cx="2659514" cy="1329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Дотации на выравнивание бюджетной обеспеченности поселений -6951,4</a:t>
          </a:r>
          <a:endParaRPr lang="ru-RU" sz="1400" i="1" kern="1200" dirty="0"/>
        </a:p>
      </dsp:txBody>
      <dsp:txXfrm>
        <a:off x="4459281" y="1570312"/>
        <a:ext cx="2581620" cy="1251863"/>
      </dsp:txXfrm>
    </dsp:sp>
    <dsp:sp modelId="{11DF78C2-59AE-44EF-9C01-0634ECBEFC15}">
      <dsp:nvSpPr>
        <dsp:cNvPr id="0" name=""/>
        <dsp:cNvSpPr/>
      </dsp:nvSpPr>
      <dsp:spPr>
        <a:xfrm rot="3310531">
          <a:off x="2957008" y="2933608"/>
          <a:ext cx="186284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62846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841860" y="2914283"/>
        <a:ext cx="93142" cy="93142"/>
      </dsp:txXfrm>
    </dsp:sp>
    <dsp:sp modelId="{31F025CF-3CA7-4315-AA9A-08E6D326FD36}">
      <dsp:nvSpPr>
        <dsp:cNvPr id="0" name=""/>
        <dsp:cNvSpPr/>
      </dsp:nvSpPr>
      <dsp:spPr>
        <a:xfrm>
          <a:off x="4420334" y="3060586"/>
          <a:ext cx="2659514" cy="1329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Субсидия бюджетам сельских поселений –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1408,0</a:t>
          </a:r>
          <a:endParaRPr lang="ru-RU" sz="1400" kern="1200" dirty="0"/>
        </a:p>
      </dsp:txBody>
      <dsp:txXfrm>
        <a:off x="4459281" y="3099533"/>
        <a:ext cx="2581620" cy="1251863"/>
      </dsp:txXfrm>
    </dsp:sp>
    <dsp:sp modelId="{71F5C61D-C28B-4D74-BB7D-006B13F882B3}">
      <dsp:nvSpPr>
        <dsp:cNvPr id="0" name=""/>
        <dsp:cNvSpPr/>
      </dsp:nvSpPr>
      <dsp:spPr>
        <a:xfrm>
          <a:off x="635553" y="1539211"/>
          <a:ext cx="2659514" cy="1329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Межбюджетные трансферты сельским поселениям – 8524,4</a:t>
          </a:r>
          <a:endParaRPr lang="ru-RU" sz="1400" i="1" kern="1200" dirty="0"/>
        </a:p>
      </dsp:txBody>
      <dsp:txXfrm>
        <a:off x="674500" y="1578158"/>
        <a:ext cx="2581620" cy="125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7C9BE-90EE-495D-ABC8-967952382608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4FEA2-5A5C-4044-AD9B-0DE30E94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7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EA2-5A5C-4044-AD9B-0DE30E9450C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4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EA2-5A5C-4044-AD9B-0DE30E9450C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0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EA2-5A5C-4044-AD9B-0DE30E9450C7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72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EA2-5A5C-4044-AD9B-0DE30E9450C7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0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F933-2B79-4499-AFD0-2583D771677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046F933-2B79-4499-AFD0-2583D771677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76596BA-509E-4246-9236-10A16B9A3A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chart" Target="../charts/char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hyperlink" Target="http://ufgr.ru/" TargetMode="Externa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6696744" cy="720080"/>
          </a:xfrm>
        </p:spPr>
        <p:txBody>
          <a:bodyPr>
            <a:normAutofit fontScale="70000" lnSpcReduction="20000"/>
          </a:bodyPr>
          <a:lstStyle/>
          <a:p>
            <a:r>
              <a:rPr lang="ru-RU" sz="1900" b="1" i="1" dirty="0"/>
              <a:t>к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рЕШениЮ</a:t>
            </a:r>
            <a:r>
              <a:rPr lang="ru-RU" sz="1900" b="1" i="1" dirty="0"/>
              <a:t> </a:t>
            </a:r>
            <a:r>
              <a:rPr lang="ru-RU" sz="1900" b="1" i="1" dirty="0" smtClean="0"/>
              <a:t>о бюджете</a:t>
            </a:r>
          </a:p>
          <a:p>
            <a:r>
              <a:rPr lang="ru-RU" sz="1900" b="1" i="1" dirty="0" smtClean="0"/>
              <a:t>муниципального </a:t>
            </a:r>
            <a:r>
              <a:rPr lang="ru-RU" sz="1900" b="1" i="1" dirty="0"/>
              <a:t>образования </a:t>
            </a:r>
            <a:r>
              <a:rPr lang="ru-RU" sz="1900" b="1" i="1" dirty="0" smtClean="0"/>
              <a:t>«</a:t>
            </a:r>
            <a:r>
              <a:rPr lang="ru-RU" sz="1900" b="1" i="1" dirty="0"/>
              <a:t>Гиагинский район» </a:t>
            </a:r>
            <a:r>
              <a:rPr lang="ru-RU" sz="1900" b="1" i="1" dirty="0" smtClean="0"/>
              <a:t>на 2024 </a:t>
            </a:r>
            <a:r>
              <a:rPr lang="ru-RU" sz="1900" b="1" i="1" dirty="0"/>
              <a:t>год </a:t>
            </a:r>
            <a:r>
              <a:rPr lang="ru-RU" sz="1900" b="1" i="1" dirty="0" smtClean="0"/>
              <a:t>и </a:t>
            </a:r>
            <a:r>
              <a:rPr lang="ru-RU" sz="1900" b="1" i="1" dirty="0"/>
              <a:t>плановый период </a:t>
            </a:r>
            <a:r>
              <a:rPr lang="ru-RU" sz="1900" b="1" i="1" dirty="0" smtClean="0"/>
              <a:t>2025-2026 годов»</a:t>
            </a:r>
            <a:endParaRPr lang="ru-RU" sz="1900" b="1" i="1" dirty="0"/>
          </a:p>
          <a:p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63688" y="3429000"/>
            <a:ext cx="4536504" cy="8932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Путеводитель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24936" cy="279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6864" cy="127449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Основные </a:t>
            </a:r>
            <a:r>
              <a:rPr lang="ru-RU" sz="2400" dirty="0" smtClean="0"/>
              <a:t>характеристики </a:t>
            </a:r>
            <a:r>
              <a:rPr lang="ru-RU" sz="2400" dirty="0"/>
              <a:t>бюджета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 </a:t>
            </a:r>
            <a:r>
              <a:rPr lang="ru-RU" sz="2400" dirty="0"/>
              <a:t>«</a:t>
            </a:r>
            <a:r>
              <a:rPr lang="ru-RU" sz="2400" dirty="0" err="1"/>
              <a:t>Гиагинский</a:t>
            </a:r>
            <a:r>
              <a:rPr lang="ru-RU" sz="2400" dirty="0"/>
              <a:t> район»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781935"/>
              </p:ext>
            </p:extLst>
          </p:nvPr>
        </p:nvGraphicFramePr>
        <p:xfrm>
          <a:off x="323528" y="1916832"/>
          <a:ext cx="8496944" cy="436754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65100"/>
                <a:gridCol w="6831844"/>
              </a:tblGrid>
              <a:tr h="180020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/>
                        <a:t>Налоговые поступления</a:t>
                      </a:r>
                    </a:p>
                    <a:p>
                      <a:pPr algn="l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Поступления от уплаты организациями и гражданами налогов и сборов, определенных налоговым законодательством Российской Федерации и законодательством Республики Адыгея:</a:t>
                      </a:r>
                    </a:p>
                    <a:p>
                      <a:r>
                        <a:rPr lang="ru-RU" sz="1200" b="0" i="1" dirty="0" smtClean="0"/>
                        <a:t>- Налог на доходы физических лиц;</a:t>
                      </a:r>
                    </a:p>
                    <a:p>
                      <a:r>
                        <a:rPr lang="ru-RU" sz="1200" b="0" i="1" dirty="0" smtClean="0"/>
                        <a:t>- Налог на совокупный доход;</a:t>
                      </a:r>
                    </a:p>
                    <a:p>
                      <a:r>
                        <a:rPr lang="ru-RU" sz="1200" b="0" i="1" dirty="0" smtClean="0"/>
                        <a:t>- Налог на имущество организаций ;</a:t>
                      </a:r>
                    </a:p>
                    <a:p>
                      <a:r>
                        <a:rPr lang="ru-RU" sz="1200" b="0" i="1" dirty="0" smtClean="0"/>
                        <a:t>- Государственная пошлина;</a:t>
                      </a:r>
                    </a:p>
                    <a:p>
                      <a:r>
                        <a:rPr lang="ru-RU" sz="1200" b="0" i="1" dirty="0" smtClean="0"/>
                        <a:t>- Налог на товары (работы, услуги), реализуемые на территории РФ;</a:t>
                      </a:r>
                    </a:p>
                    <a:p>
                      <a:r>
                        <a:rPr lang="ru-RU" sz="1200" b="0" i="1" dirty="0" smtClean="0"/>
                        <a:t>- другие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Неналоговые поступления</a:t>
                      </a:r>
                    </a:p>
                    <a:p>
                      <a:pPr algn="l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Поступления от уплаты организациями и гражданами других платежей и сборов, установленных законодательством Российской Федерации и Республики Адыгея:</a:t>
                      </a:r>
                    </a:p>
                    <a:p>
                      <a:r>
                        <a:rPr lang="ru-RU" sz="1200" i="1" dirty="0" smtClean="0"/>
                        <a:t>- Доходы от использования имущества, находящегося  в государственной или муниципальной собственности;</a:t>
                      </a:r>
                    </a:p>
                    <a:p>
                      <a:r>
                        <a:rPr lang="ru-RU" sz="1200" i="1" dirty="0" smtClean="0"/>
                        <a:t>- Штрафы, санкции и возмещение ущерба;</a:t>
                      </a:r>
                    </a:p>
                    <a:p>
                      <a:r>
                        <a:rPr lang="ru-RU" sz="1200" i="1" dirty="0" smtClean="0"/>
                        <a:t>- Платежи при пользовании природными ресурсами;</a:t>
                      </a:r>
                    </a:p>
                    <a:p>
                      <a:r>
                        <a:rPr lang="ru-RU" sz="1200" i="1" dirty="0" smtClean="0"/>
                        <a:t>- Доходы от продажи материальных и нематериальных активов;</a:t>
                      </a:r>
                    </a:p>
                    <a:p>
                      <a:r>
                        <a:rPr lang="ru-RU" sz="1200" i="1" dirty="0" smtClean="0"/>
                        <a:t>- другие</a:t>
                      </a:r>
                    </a:p>
                  </a:txBody>
                  <a:tcPr/>
                </a:tc>
              </a:tr>
              <a:tr h="91116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Поступающие в бюджет денежные средства на безвозвратной и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          </a:r>
                      <a:endParaRPr lang="ru-RU" sz="12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4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96944" cy="10081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Объем и структура 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налоговых доходов бюджета 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МО «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Гиагинский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район», тыс. руб.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31490"/>
              </p:ext>
            </p:extLst>
          </p:nvPr>
        </p:nvGraphicFramePr>
        <p:xfrm>
          <a:off x="395535" y="2060848"/>
          <a:ext cx="8352930" cy="3530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47"/>
                <a:gridCol w="1084959"/>
                <a:gridCol w="1084959"/>
                <a:gridCol w="1072363"/>
                <a:gridCol w="1054253"/>
                <a:gridCol w="1135349"/>
              </a:tblGrid>
              <a:tr h="51083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Доходы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(факт)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</a:tr>
              <a:tr h="494735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Налог на доходы физических лиц 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85709,1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91537,9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99442,7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107597,0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116635,1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  <a:tr h="794626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Акцизы по подакцизным товарам (продукции), производимым</a:t>
                      </a:r>
                      <a:r>
                        <a:rPr lang="ru-RU" sz="1200" i="1" baseline="0" dirty="0" smtClean="0"/>
                        <a:t>  на территории Российской Федерации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784,4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  <a:tr h="425610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Налоги на совокупный доход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71648,9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68587,2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78064,6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83307,4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89096,0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  <a:tr h="425610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Налог на имущество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24476,0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22974,0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61320,0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62669,0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  <a:tr h="425610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Государственная пошлина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3214,9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  <a:tr h="425610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Всего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185741,0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187144,1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241500,0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256239,5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272482,5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9" marR="10495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19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cs typeface="Times New Roman" pitchFamily="18" charset="0"/>
              </a:rPr>
              <a:t>Объем и структура 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неналоговых </a:t>
            </a:r>
            <a:r>
              <a:rPr lang="ru-RU" sz="2400" dirty="0">
                <a:cs typeface="Times New Roman" pitchFamily="18" charset="0"/>
              </a:rPr>
              <a:t>доходов бюджета </a:t>
            </a:r>
            <a:r>
              <a:rPr lang="ru-RU" sz="2400" dirty="0" smtClean="0">
                <a:cs typeface="Times New Roman" pitchFamily="18" charset="0"/>
              </a:rPr>
              <a:t/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МО </a:t>
            </a:r>
            <a:r>
              <a:rPr lang="ru-RU" sz="2400" dirty="0">
                <a:cs typeface="Times New Roman" pitchFamily="18" charset="0"/>
              </a:rPr>
              <a:t>«Гиагинский район</a:t>
            </a:r>
            <a:r>
              <a:rPr lang="ru-RU" sz="2400" dirty="0" smtClean="0">
                <a:cs typeface="Times New Roman" pitchFamily="18" charset="0"/>
              </a:rPr>
              <a:t>» 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06087"/>
              </p:ext>
            </p:extLst>
          </p:nvPr>
        </p:nvGraphicFramePr>
        <p:xfrm>
          <a:off x="395537" y="1844827"/>
          <a:ext cx="8352926" cy="4618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180"/>
                <a:gridCol w="944620"/>
                <a:gridCol w="1069583"/>
                <a:gridCol w="1069583"/>
                <a:gridCol w="1069583"/>
                <a:gridCol w="1222377"/>
              </a:tblGrid>
              <a:tr h="5040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(факт)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 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</a:tr>
              <a:tr h="891184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83453,8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80059,7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82977,1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82977,1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82977,1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0778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Платежи при пользовании природными ресурсами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93143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>
                          <a:latin typeface="+mn-lt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93143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Доходы от продажи материальных и нематериальных активов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6597,4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0778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Штрафы, санкции, возмещение ущерба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1720,7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1212,8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1260,9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1260,9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1260,9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6809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Прочие неналоговые доходы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8615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Всего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92506,0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82021,7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84962,0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84987,0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85006,0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0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9493" cy="8206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Безвозмездные поступления в бюджет </a:t>
            </a:r>
            <a:br>
              <a:rPr lang="ru-RU" sz="2400" dirty="0" smtClean="0"/>
            </a:br>
            <a:r>
              <a:rPr lang="ru-RU" sz="2400" dirty="0" smtClean="0"/>
              <a:t>МО «Гиагинский район»,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234114"/>
              </p:ext>
            </p:extLst>
          </p:nvPr>
        </p:nvGraphicFramePr>
        <p:xfrm>
          <a:off x="467545" y="1988840"/>
          <a:ext cx="8280918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9"/>
                <a:gridCol w="1224136"/>
                <a:gridCol w="1267721"/>
                <a:gridCol w="1016954"/>
                <a:gridCol w="1097519"/>
                <a:gridCol w="1154309"/>
              </a:tblGrid>
              <a:tr h="5895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(факт)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  <a:r>
                        <a:rPr lang="en-US" sz="1100" dirty="0" smtClean="0"/>
                        <a:t> 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</a:tr>
              <a:tr h="288862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Дотации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203720,5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130435,0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123581,0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98865,0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98865,0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762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Субсидии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71946,0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80573,1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99482,3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308815,1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663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Субвенции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305297,6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345939,8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94230,0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369441,9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394936,7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9210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Иные межбюджетные трансферты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16871,2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17522,3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18011,9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18169,6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18251,9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6250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Доходы от возврата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остатков субсидий и иных межбюджетных трансфертов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5816,0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6250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Возврат остатков субсидий и субвенций и иных межбюджетных</a:t>
                      </a:r>
                      <a:r>
                        <a:rPr lang="ru-RU" sz="1200" i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трансфертов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-4122,3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946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Всего</a:t>
                      </a:r>
                      <a:endParaRPr lang="ru-RU" sz="12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599529,1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582470,2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635305,2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795291,6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694,6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3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Расходы бюджета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МО «Гиагинский район</a:t>
            </a:r>
            <a:r>
              <a:rPr lang="ru-RU" sz="2400" dirty="0" smtClean="0"/>
              <a:t>», тыс</a:t>
            </a:r>
            <a:r>
              <a:rPr lang="ru-RU" sz="2400" dirty="0"/>
              <a:t>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756484"/>
              </p:ext>
            </p:extLst>
          </p:nvPr>
        </p:nvGraphicFramePr>
        <p:xfrm>
          <a:off x="251519" y="1815897"/>
          <a:ext cx="8640962" cy="471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115"/>
                <a:gridCol w="1042875"/>
                <a:gridCol w="1042875"/>
                <a:gridCol w="1042875"/>
                <a:gridCol w="1117366"/>
                <a:gridCol w="1191856"/>
              </a:tblGrid>
              <a:tr h="45646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2</a:t>
                      </a:r>
                      <a:r>
                        <a:rPr lang="ru-RU" sz="1100" dirty="0" smtClean="0"/>
                        <a:t> год (факт)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6</a:t>
                      </a:r>
                      <a:r>
                        <a:rPr lang="ru-RU" sz="1100" dirty="0" smtClean="0"/>
                        <a:t>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</a:tr>
              <a:tr h="489420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Общегосударственные вопросы 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64109,7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73208,0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88322,0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84978,0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99759,3</a:t>
                      </a:r>
                      <a:endParaRPr lang="ru-RU" sz="1100" dirty="0"/>
                    </a:p>
                  </a:txBody>
                  <a:tcPr anchor="ctr"/>
                </a:tc>
              </a:tr>
              <a:tr h="523199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Национальная безопасность и правоохранительная деятельность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3781,2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5653,2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6309,2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5374,8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3427,0</a:t>
                      </a:r>
                      <a:endParaRPr lang="ru-RU" sz="1100" dirty="0"/>
                    </a:p>
                  </a:txBody>
                  <a:tcPr anchor="ctr"/>
                </a:tc>
              </a:tr>
              <a:tr h="304315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Национальная экономика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3439,7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57902,3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6664,3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129197,6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5392,9</a:t>
                      </a:r>
                      <a:endParaRPr lang="ru-RU" sz="1100" dirty="0"/>
                    </a:p>
                  </a:txBody>
                  <a:tcPr anchor="ctr"/>
                </a:tc>
              </a:tr>
              <a:tr h="516099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Жилищно-коммунальное хозяйство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15013,0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24916,2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39538,6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1000,0</a:t>
                      </a:r>
                      <a:endParaRPr lang="ru-RU" sz="1100" dirty="0" smtClean="0"/>
                    </a:p>
                  </a:txBody>
                  <a:tcPr anchor="ctr"/>
                </a:tc>
              </a:tr>
              <a:tr h="304315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Образование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631695,4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606600,5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633552,7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758580,6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626865,4</a:t>
                      </a:r>
                      <a:endParaRPr lang="ru-RU" sz="1100" dirty="0"/>
                    </a:p>
                  </a:txBody>
                  <a:tcPr anchor="ctr"/>
                </a:tc>
              </a:tr>
              <a:tr h="304315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Культура, кинематография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116182,3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112241,5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122180,2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109531,6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115557,5</a:t>
                      </a:r>
                      <a:endParaRPr lang="ru-RU" sz="1100" dirty="0"/>
                    </a:p>
                  </a:txBody>
                  <a:tcPr anchor="ctr"/>
                </a:tc>
              </a:tr>
              <a:tr h="371156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Социальная политика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39741,0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52338,6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52918,8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45436,9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46174,6</a:t>
                      </a:r>
                      <a:endParaRPr lang="ru-RU" sz="1100" dirty="0"/>
                    </a:p>
                  </a:txBody>
                  <a:tcPr anchor="ctr"/>
                </a:tc>
              </a:tr>
              <a:tr h="320876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Физическая культура и спорт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378,9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661,0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830,0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1015,0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0,0</a:t>
                      </a:r>
                      <a:endParaRPr lang="ru-RU" sz="1100" dirty="0"/>
                    </a:p>
                  </a:txBody>
                  <a:tcPr anchor="ctr"/>
                </a:tc>
              </a:tr>
              <a:tr h="516099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Средства массовой информации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3436,7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4700,0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4500,0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4680,0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4900,0</a:t>
                      </a:r>
                      <a:endParaRPr lang="ru-RU" sz="1100" dirty="0"/>
                    </a:p>
                  </a:txBody>
                  <a:tcPr anchor="ctr"/>
                </a:tc>
              </a:tr>
              <a:tr h="304315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Межбюджетные трансферты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11560,4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14239,4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6951,4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6951,4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6951,4</a:t>
                      </a:r>
                      <a:endParaRPr lang="ru-RU" sz="1100" dirty="0" smtClean="0"/>
                    </a:p>
                  </a:txBody>
                  <a:tcPr anchor="ctr"/>
                </a:tc>
              </a:tr>
              <a:tr h="304315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ВСЕГО</a:t>
                      </a:r>
                      <a:endParaRPr lang="ru-RU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889338,5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952460,8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961767,2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1146754,9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910028,1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4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19675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Расходы по разделу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Общегосударственные вопросы», тыс. руб.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1628800"/>
            <a:ext cx="8568952" cy="792088"/>
          </a:xfrm>
        </p:spPr>
        <p:txBody>
          <a:bodyPr>
            <a:normAutofit fontScale="92500" lnSpcReduction="10000"/>
          </a:bodyPr>
          <a:lstStyle/>
          <a:p>
            <a:r>
              <a:rPr lang="en-US" sz="1200" dirty="0"/>
              <a:t> </a:t>
            </a:r>
            <a:r>
              <a:rPr lang="ru-RU" sz="1300" dirty="0" smtClean="0"/>
              <a:t>В </a:t>
            </a:r>
            <a:r>
              <a:rPr lang="ru-RU" sz="1300" dirty="0"/>
              <a:t>рамках раздела «Общегосударственные вопросы» </a:t>
            </a:r>
            <a:r>
              <a:rPr lang="ru-RU" sz="1300" dirty="0" smtClean="0"/>
              <a:t>исполняются </a:t>
            </a:r>
            <a:r>
              <a:rPr lang="ru-RU" sz="1300" dirty="0"/>
              <a:t>обязательства на функционирование Главы МО «Гиагинский район» и его аппарата, функционирование Совета народных депутатов, обеспечение референдумов , финансирование резервных фондов и другие общегосударственные вопросы</a:t>
            </a:r>
          </a:p>
          <a:p>
            <a:endParaRPr lang="ru-RU" sz="1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315406"/>
              </p:ext>
            </p:extLst>
          </p:nvPr>
        </p:nvGraphicFramePr>
        <p:xfrm>
          <a:off x="323527" y="2420889"/>
          <a:ext cx="8496944" cy="4177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160"/>
                <a:gridCol w="856835"/>
                <a:gridCol w="928237"/>
                <a:gridCol w="928237"/>
                <a:gridCol w="928237"/>
                <a:gridCol w="928238"/>
              </a:tblGrid>
              <a:tr h="44535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</a:t>
                      </a:r>
                      <a:r>
                        <a:rPr lang="ru-RU" sz="1100" baseline="0" dirty="0" smtClean="0"/>
                        <a:t> расходов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2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baseline="0" dirty="0" smtClean="0"/>
                        <a:t> год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  </a:t>
                      </a:r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6</a:t>
                      </a:r>
                      <a:r>
                        <a:rPr lang="ru-RU" sz="11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(план)</a:t>
                      </a:r>
                      <a:endParaRPr lang="ru-RU" sz="1100" dirty="0"/>
                    </a:p>
                  </a:txBody>
                  <a:tcPr anchor="ctr"/>
                </a:tc>
              </a:tr>
              <a:tr h="602275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1998,5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2309,1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1750,3</a:t>
                      </a:r>
                      <a:endParaRPr lang="ru-RU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1820,3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1893,1</a:t>
                      </a:r>
                      <a:endParaRPr lang="ru-RU" sz="1100" dirty="0"/>
                    </a:p>
                  </a:txBody>
                  <a:tcPr anchor="ctr"/>
                </a:tc>
              </a:tr>
              <a:tr h="761496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3492,5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4288,8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4499,2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4558,3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4718,0</a:t>
                      </a:r>
                      <a:endParaRPr lang="ru-RU" sz="1100" dirty="0"/>
                    </a:p>
                  </a:txBody>
                  <a:tcPr anchor="ctr"/>
                </a:tc>
              </a:tr>
              <a:tr h="593967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Функционирование Правительства</a:t>
                      </a:r>
                      <a:r>
                        <a:rPr lang="ru-RU" sz="1100" i="1" baseline="0" dirty="0" smtClean="0"/>
                        <a:t> РФ, высших исполнительных органов </a:t>
                      </a:r>
                      <a:r>
                        <a:rPr lang="ru-RU" sz="1100" i="1" baseline="0" dirty="0" err="1" smtClean="0"/>
                        <a:t>госвласти</a:t>
                      </a:r>
                      <a:r>
                        <a:rPr lang="ru-RU" sz="1100" i="1" baseline="0" dirty="0" smtClean="0"/>
                        <a:t> субъектов РФ, местных администраций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33624,6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36029,4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38097,7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38942,0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40574,0</a:t>
                      </a:r>
                      <a:endParaRPr lang="ru-RU" sz="1100" dirty="0"/>
                    </a:p>
                  </a:txBody>
                  <a:tcPr anchor="ctr"/>
                </a:tc>
              </a:tr>
              <a:tr h="677102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Обеспечение деятельности финансовых, налоговых и таможенных</a:t>
                      </a:r>
                      <a:r>
                        <a:rPr lang="ru-RU" sz="1100" i="1" baseline="0" dirty="0" smtClean="0"/>
                        <a:t> органов и органов финансового (финансово-бюджетного) надзора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9522,9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10902,1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10388,2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10526,9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10915,3</a:t>
                      </a:r>
                      <a:endParaRPr lang="ru-RU" sz="1100" dirty="0"/>
                    </a:p>
                  </a:txBody>
                  <a:tcPr anchor="ctr"/>
                </a:tc>
              </a:tr>
              <a:tr h="263782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Обеспечение проведения выборов, референдумов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4415,9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1584,6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1643,3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1704,1</a:t>
                      </a:r>
                      <a:endParaRPr lang="ru-RU" sz="1100" dirty="0"/>
                    </a:p>
                  </a:txBody>
                  <a:tcPr anchor="ctr"/>
                </a:tc>
              </a:tr>
              <a:tr h="258909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Резервные фонды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660,8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3000,0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300,0</a:t>
                      </a:r>
                      <a:endParaRPr lang="ru-RU" sz="1100" dirty="0"/>
                    </a:p>
                  </a:txBody>
                  <a:tcPr anchor="ctr"/>
                </a:tc>
              </a:tr>
              <a:tr h="314672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Другие общегосударственные вопросы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11022,8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19007,8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29002,0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27196,2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39654,8</a:t>
                      </a:r>
                      <a:endParaRPr lang="ru-RU" sz="1100" dirty="0"/>
                    </a:p>
                  </a:txBody>
                  <a:tcPr anchor="ctr"/>
                </a:tc>
              </a:tr>
              <a:tr h="258909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Всего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64109,7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73208,0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88322,0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84987,0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99759,3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3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001000" cy="1080120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/>
              <a:t>Расходы </a:t>
            </a:r>
            <a:r>
              <a:rPr lang="ru-RU" sz="2300" dirty="0"/>
              <a:t>по разделу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«Национальная безопасность</a:t>
            </a:r>
            <a:br>
              <a:rPr lang="ru-RU" sz="2300" dirty="0" smtClean="0"/>
            </a:br>
            <a:r>
              <a:rPr lang="ru-RU" sz="2300" dirty="0" smtClean="0"/>
              <a:t> </a:t>
            </a:r>
            <a:r>
              <a:rPr lang="ru-RU" sz="2300" dirty="0"/>
              <a:t>и правоохранительная деятельность </a:t>
            </a:r>
            <a:r>
              <a:rPr lang="ru-RU" sz="2300" dirty="0" smtClean="0"/>
              <a:t>», </a:t>
            </a:r>
            <a:r>
              <a:rPr lang="ru-RU" sz="2300" dirty="0"/>
              <a:t>тыс. </a:t>
            </a:r>
            <a:r>
              <a:rPr lang="ru-RU" sz="2300" dirty="0" smtClean="0"/>
              <a:t>руб.</a:t>
            </a:r>
            <a:endParaRPr lang="ru-RU" sz="23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98331"/>
              </p:ext>
            </p:extLst>
          </p:nvPr>
        </p:nvGraphicFramePr>
        <p:xfrm>
          <a:off x="320531" y="2132856"/>
          <a:ext cx="8568952" cy="1968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8"/>
                <a:gridCol w="1147629"/>
                <a:gridCol w="1147629"/>
                <a:gridCol w="1224135"/>
                <a:gridCol w="1230577"/>
                <a:gridCol w="1217694"/>
              </a:tblGrid>
              <a:tr h="4684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87770">
                <a:tc>
                  <a:txBody>
                    <a:bodyPr/>
                    <a:lstStyle/>
                    <a:p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Защита  населения  и территории от чрезвычайных ситуаций природного и техногенного характера, пожарная безопасность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3781,2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5653,2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6309,2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5374,8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3427,0</a:t>
                      </a:r>
                      <a:endParaRPr lang="ru-RU" sz="1200" dirty="0"/>
                    </a:p>
                  </a:txBody>
                  <a:tcPr anchor="ctr"/>
                </a:tc>
              </a:tr>
              <a:tr h="31227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3781,2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5653,2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6309,2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5374,8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3427,0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95" y="5157192"/>
            <a:ext cx="3816424" cy="11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45" y="3789040"/>
            <a:ext cx="1644135" cy="10937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559526"/>
            <a:ext cx="7632848" cy="720080"/>
          </a:xfrm>
        </p:spPr>
        <p:txBody>
          <a:bodyPr>
            <a:noAutofit/>
          </a:bodyPr>
          <a:lstStyle/>
          <a:p>
            <a:pPr algn="l"/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Расходы по разделу </a:t>
            </a:r>
            <a:b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2300" dirty="0">
                <a:solidFill>
                  <a:schemeClr val="bg2">
                    <a:lumMod val="50000"/>
                  </a:schemeClr>
                </a:solidFill>
              </a:rPr>
              <a:t>Н</a:t>
            </a: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ациональная экономика», </a:t>
            </a:r>
            <a:r>
              <a:rPr lang="ru-RU" sz="2300" dirty="0" err="1" smtClean="0">
                <a:solidFill>
                  <a:schemeClr val="bg2">
                    <a:lumMod val="50000"/>
                  </a:schemeClr>
                </a:solidFill>
              </a:rPr>
              <a:t>тыс.руб</a:t>
            </a: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3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775110"/>
              </p:ext>
            </p:extLst>
          </p:nvPr>
        </p:nvGraphicFramePr>
        <p:xfrm>
          <a:off x="323528" y="1579093"/>
          <a:ext cx="8568952" cy="2180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100"/>
                <a:gridCol w="1061170"/>
                <a:gridCol w="1136968"/>
                <a:gridCol w="1061170"/>
                <a:gridCol w="1061170"/>
                <a:gridCol w="985374"/>
              </a:tblGrid>
              <a:tr h="50480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 anchor="ctr"/>
                </a:tc>
              </a:tr>
              <a:tr h="288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Georgia" pitchFamily="18" charset="0"/>
                        </a:rPr>
                        <a:t>Сельское хозяйство</a:t>
                      </a:r>
                      <a:r>
                        <a:rPr lang="ru-RU" sz="1200" i="1" baseline="0" dirty="0" smtClean="0">
                          <a:latin typeface="Georgia" pitchFamily="18" charset="0"/>
                        </a:rPr>
                        <a:t> и рыболовство</a:t>
                      </a:r>
                      <a:endParaRPr lang="ru-RU" sz="1200" i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1847,0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1817,4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1817,4</a:t>
                      </a:r>
                      <a:endParaRPr lang="ru-RU" sz="1200" dirty="0"/>
                    </a:p>
                  </a:txBody>
                  <a:tcPr/>
                </a:tc>
              </a:tr>
              <a:tr h="28169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Georgia" pitchFamily="18" charset="0"/>
                        </a:rPr>
                        <a:t>Транспорт</a:t>
                      </a:r>
                      <a:endParaRPr lang="ru-RU" sz="120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1749,8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2592,6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2259,0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2349,2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2442,9</a:t>
                      </a:r>
                      <a:endParaRPr lang="ru-RU" sz="1200" dirty="0"/>
                    </a:p>
                  </a:txBody>
                  <a:tcPr/>
                </a:tc>
              </a:tr>
              <a:tr h="367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Дорожное хозяйство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33518,9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732,1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124720,2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821,8</a:t>
                      </a:r>
                      <a:endParaRPr lang="ru-RU" sz="1200" dirty="0"/>
                    </a:p>
                  </a:txBody>
                  <a:tcPr/>
                </a:tc>
              </a:tr>
              <a:tr h="461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Другие вопросы в области национальной экономики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19943,9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en-US" sz="1200" dirty="0" smtClean="0"/>
                        <a:t>655,8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310,8</a:t>
                      </a:r>
                      <a:endParaRPr lang="ru-RU" sz="1200" dirty="0"/>
                    </a:p>
                  </a:txBody>
                  <a:tcPr/>
                </a:tc>
              </a:tr>
              <a:tr h="276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Всего </a:t>
                      </a:r>
                      <a:endParaRPr kumimoji="0" lang="ru-RU" sz="1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eorgi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3439,7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57902,3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6664,3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129197,6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5392,9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823585"/>
              </p:ext>
            </p:extLst>
          </p:nvPr>
        </p:nvGraphicFramePr>
        <p:xfrm>
          <a:off x="251521" y="4882775"/>
          <a:ext cx="8640959" cy="178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901"/>
                <a:gridCol w="1070013"/>
                <a:gridCol w="1146444"/>
                <a:gridCol w="1070013"/>
                <a:gridCol w="1070013"/>
                <a:gridCol w="921575"/>
              </a:tblGrid>
              <a:tr h="5563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</a:tr>
              <a:tr h="30754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Georgia" pitchFamily="18" charset="0"/>
                        </a:rPr>
                        <a:t>Жилищное хозяйство</a:t>
                      </a:r>
                      <a:endParaRPr lang="ru-RU" sz="1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</a:tr>
              <a:tr h="30754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Georgia" pitchFamily="18" charset="0"/>
                        </a:rPr>
                        <a:t>Коммунальное хозяйство</a:t>
                      </a:r>
                      <a:endParaRPr lang="ru-RU" sz="1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4509,4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36417,9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0754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Georgia" pitchFamily="18" charset="0"/>
                        </a:rPr>
                        <a:t>Благоустройство</a:t>
                      </a:r>
                      <a:endParaRPr lang="ru-RU" sz="1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9503,6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4699,4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1120,7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0754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Georgia" pitchFamily="18" charset="0"/>
                        </a:rPr>
                        <a:t>Всего</a:t>
                      </a:r>
                      <a:endParaRPr lang="ru-RU" sz="12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15013,0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24916,2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r>
                        <a:rPr lang="en-US" sz="1200" dirty="0" smtClean="0"/>
                        <a:t>9538,6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321358"/>
            <a:ext cx="1728192" cy="9474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393305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Расходы по разделу </a:t>
            </a:r>
            <a:br>
              <a:rPr lang="ru-RU" sz="23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«Жилищно-коммунальное хозяйство», </a:t>
            </a:r>
            <a:r>
              <a:rPr lang="ru-RU" sz="2300" dirty="0" err="1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тыс.руб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4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Расходы по разделу </a:t>
            </a:r>
            <a:br>
              <a:rPr lang="ru-RU" sz="2400" dirty="0" smtClean="0"/>
            </a:br>
            <a:r>
              <a:rPr lang="ru-RU" sz="2400" dirty="0" smtClean="0"/>
              <a:t>«Образование»,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426318"/>
              </p:ext>
            </p:extLst>
          </p:nvPr>
        </p:nvGraphicFramePr>
        <p:xfrm>
          <a:off x="467544" y="1988840"/>
          <a:ext cx="8352928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872"/>
                <a:gridCol w="1164900"/>
                <a:gridCol w="1164900"/>
                <a:gridCol w="1261974"/>
                <a:gridCol w="1164900"/>
                <a:gridCol w="1169382"/>
              </a:tblGrid>
              <a:tr h="5226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 anchor="ctr"/>
                </a:tc>
              </a:tr>
              <a:tr h="614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Дошкольное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224513,1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189154,9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201773,3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200139,2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202789,0</a:t>
                      </a:r>
                      <a:endParaRPr lang="ru-RU" sz="1200" dirty="0"/>
                    </a:p>
                  </a:txBody>
                  <a:tcPr anchor="ctr"/>
                </a:tc>
              </a:tr>
              <a:tr h="4387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Общее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333825,8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361654,4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368322,0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509535,6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362898,5</a:t>
                      </a:r>
                      <a:endParaRPr lang="ru-RU" sz="1200" dirty="0"/>
                    </a:p>
                  </a:txBody>
                  <a:tcPr anchor="ctr"/>
                </a:tc>
              </a:tr>
              <a:tr h="6273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Дополнительное образование детей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53464,8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32326,9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36687,2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21402,8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32678,7</a:t>
                      </a:r>
                      <a:endParaRPr lang="ru-RU" sz="1200" dirty="0"/>
                    </a:p>
                  </a:txBody>
                  <a:tcPr anchor="ctr"/>
                </a:tc>
              </a:tr>
              <a:tr h="4274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Молодежная политика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1436,8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  <a:tr h="6273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Другие вопросы в области образования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18454,8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23394,4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26700,2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27503,0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28499,2</a:t>
                      </a:r>
                      <a:endParaRPr lang="ru-RU" sz="1200" dirty="0" smtClean="0"/>
                    </a:p>
                  </a:txBody>
                  <a:tcPr anchor="ctr"/>
                </a:tc>
              </a:tr>
              <a:tr h="414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631695,4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606600,5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633552,7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758580,6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626865,4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1218401" cy="13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064896" cy="792088"/>
          </a:xfrm>
        </p:spPr>
        <p:txBody>
          <a:bodyPr>
            <a:noAutofit/>
          </a:bodyPr>
          <a:lstStyle/>
          <a:p>
            <a:pPr algn="l"/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Расходы по разделу </a:t>
            </a:r>
            <a:b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«Культура, кинематография», тыс. руб.</a:t>
            </a:r>
            <a:endParaRPr lang="ru-RU" sz="23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44618"/>
              </p:ext>
            </p:extLst>
          </p:nvPr>
        </p:nvGraphicFramePr>
        <p:xfrm>
          <a:off x="251519" y="1700808"/>
          <a:ext cx="8587660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796"/>
                <a:gridCol w="1001252"/>
                <a:gridCol w="1125414"/>
                <a:gridCol w="1091085"/>
                <a:gridCol w="1091085"/>
                <a:gridCol w="1121028"/>
              </a:tblGrid>
              <a:tr h="5521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 anchor="ctr"/>
                </a:tc>
              </a:tr>
              <a:tr h="352672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+mn-lt"/>
                        </a:rPr>
                        <a:t>Культура</a:t>
                      </a:r>
                      <a:endParaRPr lang="ru-RU" sz="12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91739,4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85607,1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78734,0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74851,9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795</a:t>
                      </a:r>
                      <a:r>
                        <a:rPr lang="en-US" sz="1200" dirty="0" smtClean="0">
                          <a:latin typeface="+mn-lt"/>
                        </a:rPr>
                        <a:t>41,5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469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Другие вопросы в области культуры, кинематографии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24442,9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26634,5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43446,2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34679,7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36016,0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281771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+mn-lt"/>
                        </a:rPr>
                        <a:t>Всего</a:t>
                      </a:r>
                      <a:endParaRPr lang="ru-RU" sz="12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116182,3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112241,5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122180,2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109531,6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1155</a:t>
                      </a:r>
                      <a:r>
                        <a:rPr lang="en-US" sz="1200" dirty="0" smtClean="0">
                          <a:latin typeface="+mn-lt"/>
                        </a:rPr>
                        <a:t>57,5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0407"/>
              </p:ext>
            </p:extLst>
          </p:nvPr>
        </p:nvGraphicFramePr>
        <p:xfrm>
          <a:off x="281163" y="4488146"/>
          <a:ext cx="864096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072475"/>
                <a:gridCol w="1087765"/>
                <a:gridCol w="1134018"/>
                <a:gridCol w="1087961"/>
                <a:gridCol w="1162398"/>
              </a:tblGrid>
              <a:tr h="4418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</a:tr>
              <a:tr h="265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Пенсионное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7661,9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8373,2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9339,5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9713,1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10101,6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265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1858,1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5305,2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2271,9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2152,3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2144,9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265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Охрана семьи и детства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29643,8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38055,2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40656,2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32894,5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33224,3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44186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+mn-lt"/>
                        </a:rPr>
                        <a:t>Другие вопросы в области социальной политики </a:t>
                      </a:r>
                      <a:endParaRPr lang="ru-RU" sz="1200" b="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577,2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605,1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651,2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677,0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703,8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265120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Всего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39741,0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52338,6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52918,8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45436,9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46174,6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3634" y="3645024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Расходы по разделу </a:t>
            </a:r>
            <a:br>
              <a:rPr lang="ru-RU" sz="23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«Социальная политика», </a:t>
            </a:r>
            <a:r>
              <a:rPr lang="ru-RU" sz="23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тыс. руб.</a:t>
            </a:r>
            <a:endParaRPr lang="ru-RU" sz="2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07" y="332656"/>
            <a:ext cx="2025226" cy="1008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31" y="3419651"/>
            <a:ext cx="1766178" cy="105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073" y="692696"/>
            <a:ext cx="8424936" cy="1028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Территория составляет 756,5 </a:t>
            </a:r>
            <a:r>
              <a:rPr lang="ru-RU" sz="2700" dirty="0" err="1"/>
              <a:t>кв.км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В состав Гиагинского района </a:t>
            </a:r>
            <a:r>
              <a:rPr lang="ru-RU" sz="2700" dirty="0" smtClean="0"/>
              <a:t>входят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dirty="0"/>
              <a:t>5 </a:t>
            </a:r>
            <a:r>
              <a:rPr lang="ru-RU" sz="2700" dirty="0" smtClean="0"/>
              <a:t>поселений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5869006" cy="1008112"/>
          </a:xfrm>
        </p:spPr>
        <p:txBody>
          <a:bodyPr>
            <a:normAutofit/>
          </a:bodyPr>
          <a:lstStyle/>
          <a:p>
            <a:r>
              <a:rPr lang="ru-RU" sz="1800" i="1" dirty="0"/>
              <a:t>Население –31 </a:t>
            </a:r>
            <a:r>
              <a:rPr lang="ru-RU" sz="1800" i="1" dirty="0" smtClean="0"/>
              <a:t>933 </a:t>
            </a:r>
            <a:r>
              <a:rPr lang="ru-RU" sz="1800" i="1" dirty="0"/>
              <a:t>чел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07504" y="1940482"/>
            <a:ext cx="8927777" cy="4835801"/>
            <a:chOff x="-736" y="-37"/>
            <a:chExt cx="16873" cy="11089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6" y="-37"/>
              <a:ext cx="16873" cy="1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275" y="7469"/>
              <a:ext cx="11554" cy="3383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3911"/>
                <a:gd name="T5" fmla="*/ 202 h 1218"/>
                <a:gd name="T6" fmla="*/ 269 w 3911"/>
                <a:gd name="T7" fmla="*/ 90 h 1218"/>
                <a:gd name="T8" fmla="*/ 569 w 3911"/>
                <a:gd name="T9" fmla="*/ 0 h 1218"/>
                <a:gd name="T10" fmla="*/ 589 w 3911"/>
                <a:gd name="T11" fmla="*/ 20 h 1218"/>
                <a:gd name="T12" fmla="*/ 680 w 3911"/>
                <a:gd name="T13" fmla="*/ 111 h 1218"/>
                <a:gd name="T14" fmla="*/ 809 w 3911"/>
                <a:gd name="T15" fmla="*/ 66 h 1218"/>
                <a:gd name="T16" fmla="*/ 971 w 3911"/>
                <a:gd name="T17" fmla="*/ 486 h 1218"/>
                <a:gd name="T18" fmla="*/ 1241 w 3911"/>
                <a:gd name="T19" fmla="*/ 1218 h 1218"/>
                <a:gd name="T20" fmla="*/ 2387 w 3911"/>
                <a:gd name="T21" fmla="*/ 876 h 1218"/>
                <a:gd name="T22" fmla="*/ 2633 w 3911"/>
                <a:gd name="T23" fmla="*/ 1050 h 1218"/>
                <a:gd name="T24" fmla="*/ 3713 w 3911"/>
                <a:gd name="T25" fmla="*/ 1020 h 1218"/>
                <a:gd name="T26" fmla="*/ 3911 w 3911"/>
                <a:gd name="T27" fmla="*/ 1152 h 1218"/>
                <a:gd name="T28" fmla="*/ 0 w 3911"/>
                <a:gd name="T29" fmla="*/ 0 h 1218"/>
                <a:gd name="T30" fmla="*/ 3911 w 3911"/>
                <a:gd name="T31" fmla="*/ 1218 h 121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3911" h="1218">
                  <a:moveTo>
                    <a:pt x="0" y="202"/>
                  </a:moveTo>
                  <a:lnTo>
                    <a:pt x="269" y="90"/>
                  </a:lnTo>
                  <a:lnTo>
                    <a:pt x="569" y="0"/>
                  </a:lnTo>
                  <a:lnTo>
                    <a:pt x="589" y="20"/>
                  </a:lnTo>
                  <a:lnTo>
                    <a:pt x="680" y="111"/>
                  </a:lnTo>
                  <a:lnTo>
                    <a:pt x="809" y="66"/>
                  </a:lnTo>
                  <a:lnTo>
                    <a:pt x="971" y="486"/>
                  </a:lnTo>
                  <a:lnTo>
                    <a:pt x="1241" y="1218"/>
                  </a:lnTo>
                  <a:lnTo>
                    <a:pt x="2387" y="876"/>
                  </a:lnTo>
                  <a:lnTo>
                    <a:pt x="2633" y="1050"/>
                  </a:lnTo>
                  <a:lnTo>
                    <a:pt x="3713" y="1020"/>
                  </a:lnTo>
                  <a:lnTo>
                    <a:pt x="3911" y="1152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-376" y="16"/>
              <a:ext cx="16310" cy="867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5520"/>
                <a:gd name="T5" fmla="*/ 786 h 3120"/>
                <a:gd name="T6" fmla="*/ 438 w 5520"/>
                <a:gd name="T7" fmla="*/ 672 h 3120"/>
                <a:gd name="T8" fmla="*/ 516 w 5520"/>
                <a:gd name="T9" fmla="*/ 720 h 3120"/>
                <a:gd name="T10" fmla="*/ 576 w 5520"/>
                <a:gd name="T11" fmla="*/ 858 h 3120"/>
                <a:gd name="T12" fmla="*/ 984 w 5520"/>
                <a:gd name="T13" fmla="*/ 792 h 3120"/>
                <a:gd name="T14" fmla="*/ 816 w 5520"/>
                <a:gd name="T15" fmla="*/ 102 h 3120"/>
                <a:gd name="T16" fmla="*/ 1146 w 5520"/>
                <a:gd name="T17" fmla="*/ 0 h 3120"/>
                <a:gd name="T18" fmla="*/ 1272 w 5520"/>
                <a:gd name="T19" fmla="*/ 174 h 3120"/>
                <a:gd name="T20" fmla="*/ 1476 w 5520"/>
                <a:gd name="T21" fmla="*/ 642 h 3120"/>
                <a:gd name="T22" fmla="*/ 2430 w 5520"/>
                <a:gd name="T23" fmla="*/ 222 h 3120"/>
                <a:gd name="T24" fmla="*/ 2796 w 5520"/>
                <a:gd name="T25" fmla="*/ 510 h 3120"/>
                <a:gd name="T26" fmla="*/ 2850 w 5520"/>
                <a:gd name="T27" fmla="*/ 762 h 3120"/>
                <a:gd name="T28" fmla="*/ 3138 w 5520"/>
                <a:gd name="T29" fmla="*/ 1002 h 3120"/>
                <a:gd name="T30" fmla="*/ 3348 w 5520"/>
                <a:gd name="T31" fmla="*/ 954 h 3120"/>
                <a:gd name="T32" fmla="*/ 3744 w 5520"/>
                <a:gd name="T33" fmla="*/ 978 h 3120"/>
                <a:gd name="T34" fmla="*/ 3762 w 5520"/>
                <a:gd name="T35" fmla="*/ 1044 h 3120"/>
                <a:gd name="T36" fmla="*/ 4566 w 5520"/>
                <a:gd name="T37" fmla="*/ 1038 h 3120"/>
                <a:gd name="T38" fmla="*/ 4878 w 5520"/>
                <a:gd name="T39" fmla="*/ 1242 h 3120"/>
                <a:gd name="T40" fmla="*/ 5094 w 5520"/>
                <a:gd name="T41" fmla="*/ 1446 h 3120"/>
                <a:gd name="T42" fmla="*/ 5232 w 5520"/>
                <a:gd name="T43" fmla="*/ 1554 h 3120"/>
                <a:gd name="T44" fmla="*/ 5328 w 5520"/>
                <a:gd name="T45" fmla="*/ 1680 h 3120"/>
                <a:gd name="T46" fmla="*/ 5214 w 5520"/>
                <a:gd name="T47" fmla="*/ 1776 h 3120"/>
                <a:gd name="T48" fmla="*/ 5388 w 5520"/>
                <a:gd name="T49" fmla="*/ 2532 h 3120"/>
                <a:gd name="T50" fmla="*/ 5370 w 5520"/>
                <a:gd name="T51" fmla="*/ 2742 h 3120"/>
                <a:gd name="T52" fmla="*/ 5520 w 5520"/>
                <a:gd name="T53" fmla="*/ 3120 h 3120"/>
                <a:gd name="T54" fmla="*/ 0 w 5520"/>
                <a:gd name="T55" fmla="*/ 0 h 3120"/>
                <a:gd name="T56" fmla="*/ 5520 w 5520"/>
                <a:gd name="T57" fmla="*/ 3120 h 312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5520" h="3120">
                  <a:moveTo>
                    <a:pt x="0" y="786"/>
                  </a:moveTo>
                  <a:lnTo>
                    <a:pt x="438" y="672"/>
                  </a:lnTo>
                  <a:lnTo>
                    <a:pt x="516" y="720"/>
                  </a:lnTo>
                  <a:lnTo>
                    <a:pt x="576" y="858"/>
                  </a:lnTo>
                  <a:lnTo>
                    <a:pt x="984" y="792"/>
                  </a:lnTo>
                  <a:lnTo>
                    <a:pt x="816" y="102"/>
                  </a:lnTo>
                  <a:lnTo>
                    <a:pt x="1146" y="0"/>
                  </a:lnTo>
                  <a:lnTo>
                    <a:pt x="1272" y="174"/>
                  </a:lnTo>
                  <a:lnTo>
                    <a:pt x="1476" y="642"/>
                  </a:lnTo>
                  <a:lnTo>
                    <a:pt x="2430" y="222"/>
                  </a:lnTo>
                  <a:lnTo>
                    <a:pt x="2796" y="510"/>
                  </a:lnTo>
                  <a:lnTo>
                    <a:pt x="2850" y="762"/>
                  </a:lnTo>
                  <a:lnTo>
                    <a:pt x="3138" y="1002"/>
                  </a:lnTo>
                  <a:lnTo>
                    <a:pt x="3348" y="954"/>
                  </a:lnTo>
                  <a:lnTo>
                    <a:pt x="3744" y="978"/>
                  </a:lnTo>
                  <a:lnTo>
                    <a:pt x="3762" y="1044"/>
                  </a:lnTo>
                  <a:lnTo>
                    <a:pt x="4566" y="1038"/>
                  </a:lnTo>
                  <a:lnTo>
                    <a:pt x="4878" y="1242"/>
                  </a:lnTo>
                  <a:lnTo>
                    <a:pt x="5094" y="1446"/>
                  </a:lnTo>
                  <a:lnTo>
                    <a:pt x="5232" y="1554"/>
                  </a:lnTo>
                  <a:lnTo>
                    <a:pt x="5328" y="1680"/>
                  </a:lnTo>
                  <a:lnTo>
                    <a:pt x="5214" y="1776"/>
                  </a:lnTo>
                  <a:lnTo>
                    <a:pt x="5388" y="2532"/>
                  </a:lnTo>
                  <a:lnTo>
                    <a:pt x="5370" y="2742"/>
                  </a:lnTo>
                  <a:lnTo>
                    <a:pt x="5520" y="3120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88" y="1940482"/>
            <a:ext cx="2131386" cy="9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42" y="3903557"/>
            <a:ext cx="1510225" cy="7407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920880" cy="811218"/>
          </a:xfrm>
        </p:spPr>
        <p:txBody>
          <a:bodyPr>
            <a:noAutofit/>
          </a:bodyPr>
          <a:lstStyle/>
          <a:p>
            <a:pPr algn="l"/>
            <a:r>
              <a:rPr lang="ru-RU" sz="2300" dirty="0" smtClean="0"/>
              <a:t>Расходы по разделу </a:t>
            </a:r>
            <a:br>
              <a:rPr lang="ru-RU" sz="2300" dirty="0" smtClean="0"/>
            </a:br>
            <a:r>
              <a:rPr lang="ru-RU" sz="2300" dirty="0" smtClean="0"/>
              <a:t>«Физическая культура и спорт», тыс. руб.</a:t>
            </a:r>
            <a:endParaRPr lang="ru-RU" sz="23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265273"/>
              </p:ext>
            </p:extLst>
          </p:nvPr>
        </p:nvGraphicFramePr>
        <p:xfrm>
          <a:off x="323529" y="1916832"/>
          <a:ext cx="8556813" cy="1176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151"/>
                <a:gridCol w="1276016"/>
                <a:gridCol w="1125897"/>
                <a:gridCol w="1125897"/>
                <a:gridCol w="1125897"/>
                <a:gridCol w="1200955"/>
              </a:tblGrid>
              <a:tr h="6189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 anchor="ctr"/>
                </a:tc>
              </a:tr>
              <a:tr h="282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Физическая культура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378,9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1015,0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  <a:tr h="273606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Всего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378,9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1015,0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93851"/>
              </p:ext>
            </p:extLst>
          </p:nvPr>
        </p:nvGraphicFramePr>
        <p:xfrm>
          <a:off x="323527" y="4941169"/>
          <a:ext cx="8556815" cy="137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154"/>
                <a:gridCol w="1276016"/>
                <a:gridCol w="1125896"/>
                <a:gridCol w="1125896"/>
                <a:gridCol w="1125896"/>
                <a:gridCol w="1200957"/>
              </a:tblGrid>
              <a:tr h="5820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 anchor="ctr"/>
                </a:tc>
              </a:tr>
              <a:tr h="449695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Периодическая</a:t>
                      </a:r>
                      <a:r>
                        <a:rPr lang="ru-RU" sz="1200" b="0" i="1" baseline="0" dirty="0" smtClean="0"/>
                        <a:t> печать и издательства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3436,7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4900,0</a:t>
                      </a:r>
                      <a:endParaRPr lang="ru-RU" sz="1200" dirty="0"/>
                    </a:p>
                  </a:txBody>
                  <a:tcPr/>
                </a:tc>
              </a:tr>
              <a:tr h="336446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Всего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3436,7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3933056"/>
            <a:ext cx="73448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Расходы по разделу </a:t>
            </a:r>
            <a:br>
              <a:rPr lang="ru-RU" sz="23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«Средства массовой информации», </a:t>
            </a:r>
            <a:r>
              <a:rPr lang="ru-RU" sz="23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тыс. руб.</a:t>
            </a:r>
            <a:endParaRPr lang="ru-RU" sz="2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224" y="404664"/>
            <a:ext cx="2292118" cy="79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085184"/>
            <a:ext cx="2304256" cy="15774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332656"/>
            <a:ext cx="8280920" cy="1202485"/>
          </a:xfrm>
        </p:spPr>
        <p:txBody>
          <a:bodyPr>
            <a:noAutofit/>
          </a:bodyPr>
          <a:lstStyle/>
          <a:p>
            <a:r>
              <a:rPr lang="ru-RU" sz="2300" dirty="0" smtClean="0"/>
              <a:t>Расходы по разделу</a:t>
            </a:r>
            <a:br>
              <a:rPr lang="ru-RU" sz="2300" dirty="0" smtClean="0"/>
            </a:br>
            <a:r>
              <a:rPr lang="ru-RU" sz="2300" dirty="0" smtClean="0"/>
              <a:t>«</a:t>
            </a:r>
            <a:r>
              <a:rPr lang="ru-RU" sz="2300" dirty="0"/>
              <a:t>М</a:t>
            </a:r>
            <a:r>
              <a:rPr lang="ru-RU" sz="2300" dirty="0" smtClean="0"/>
              <a:t>ежбюджетные трансферты</a:t>
            </a:r>
            <a:br>
              <a:rPr lang="ru-RU" sz="2300" dirty="0" smtClean="0"/>
            </a:br>
            <a:r>
              <a:rPr lang="ru-RU" sz="2300" dirty="0" smtClean="0"/>
              <a:t> общего характера» , тыс. руб.</a:t>
            </a:r>
            <a:endParaRPr lang="ru-RU" sz="23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878538"/>
              </p:ext>
            </p:extLst>
          </p:nvPr>
        </p:nvGraphicFramePr>
        <p:xfrm>
          <a:off x="323528" y="1844824"/>
          <a:ext cx="8496943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384"/>
                <a:gridCol w="1043485"/>
                <a:gridCol w="1043485"/>
                <a:gridCol w="1118018"/>
                <a:gridCol w="1118018"/>
                <a:gridCol w="1192553"/>
              </a:tblGrid>
              <a:tr h="5796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 anchor="ctr"/>
                </a:tc>
              </a:tr>
              <a:tr h="1012173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6973,9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6951,4</a:t>
                      </a:r>
                      <a:endParaRPr lang="ru-RU" sz="1200" dirty="0"/>
                    </a:p>
                  </a:txBody>
                  <a:tcPr anchor="ctr"/>
                </a:tc>
              </a:tr>
              <a:tr h="306981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Иные</a:t>
                      </a:r>
                      <a:r>
                        <a:rPr lang="ru-RU" sz="1200" i="1" baseline="0" dirty="0" smtClean="0"/>
                        <a:t> дотации 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1265,5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  <a:tr h="490738">
                <a:tc>
                  <a:txBody>
                    <a:bodyPr/>
                    <a:lstStyle/>
                    <a:p>
                      <a:pPr algn="l"/>
                      <a:r>
                        <a:rPr lang="ru-RU" sz="1200" i="1" baseline="0" dirty="0" smtClean="0"/>
                        <a:t>Иные межбюджетные трансферты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3789,2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  <a:tr h="490738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Всего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11560,4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14239,4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6951,4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7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52928" cy="648072"/>
          </a:xfrm>
        </p:spPr>
        <p:txBody>
          <a:bodyPr>
            <a:noAutofit/>
          </a:bodyPr>
          <a:lstStyle/>
          <a:p>
            <a:pPr algn="ctr"/>
            <a:r>
              <a:rPr lang="ru-RU" sz="2300" dirty="0"/>
              <a:t>Расходы бюджета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МО </a:t>
            </a:r>
            <a:r>
              <a:rPr lang="ru-RU" sz="2300" dirty="0"/>
              <a:t>«Гиагинский район</a:t>
            </a:r>
            <a:r>
              <a:rPr lang="ru-RU" sz="2300" dirty="0" smtClean="0"/>
              <a:t>» по </a:t>
            </a:r>
            <a:r>
              <a:rPr lang="ru-RU" sz="2300" dirty="0"/>
              <a:t>видам </a:t>
            </a:r>
            <a:r>
              <a:rPr lang="ru-RU" sz="2300" dirty="0" smtClean="0"/>
              <a:t>расходов</a:t>
            </a:r>
            <a:br>
              <a:rPr lang="ru-RU" sz="2300" dirty="0" smtClean="0"/>
            </a:br>
            <a:r>
              <a:rPr lang="ru-RU" sz="2300" dirty="0" smtClean="0"/>
              <a:t>классификации </a:t>
            </a:r>
            <a:r>
              <a:rPr lang="ru-RU" sz="2300" dirty="0"/>
              <a:t>расходов,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062205"/>
              </p:ext>
            </p:extLst>
          </p:nvPr>
        </p:nvGraphicFramePr>
        <p:xfrm>
          <a:off x="323528" y="1988840"/>
          <a:ext cx="8568952" cy="4280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873"/>
                <a:gridCol w="4655328"/>
                <a:gridCol w="1061640"/>
                <a:gridCol w="1137472"/>
                <a:gridCol w="1061639"/>
              </a:tblGrid>
              <a:tr h="6563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</a:t>
                      </a:r>
                      <a:r>
                        <a:rPr lang="ru-RU" sz="1200" dirty="0" err="1" smtClean="0"/>
                        <a:t>расх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 smtClean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 marL="86627" marR="86627" anchor="ctr"/>
                </a:tc>
              </a:tr>
              <a:tr h="711788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100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Расходы на выплаты персоналу в целях обеспечения выполнения функций государственными органами, казенными учреждениями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114513,2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119079,1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123842,7</a:t>
                      </a:r>
                      <a:endParaRPr lang="ru-RU" sz="1200" dirty="0"/>
                    </a:p>
                  </a:txBody>
                  <a:tcPr anchor="ctr"/>
                </a:tc>
              </a:tr>
              <a:tr h="468832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200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Закупка товаров, работ и услуг для государственных нужд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21165,5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21793,4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18842,3</a:t>
                      </a:r>
                      <a:endParaRPr lang="ru-RU" sz="1200" dirty="0"/>
                    </a:p>
                  </a:txBody>
                  <a:tcPr anchor="ctr"/>
                </a:tc>
              </a:tr>
              <a:tr h="395264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300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Социальное обеспечение и иные выплаты населению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45867,9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36880,0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37000,0</a:t>
                      </a:r>
                      <a:endParaRPr lang="ru-RU" sz="1200" dirty="0"/>
                    </a:p>
                  </a:txBody>
                  <a:tcPr anchor="ctr"/>
                </a:tc>
              </a:tr>
              <a:tr h="566511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400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Капитальные вложения в объекты недвижимого имущества государственной собственности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8728,2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166267,1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8575,8</a:t>
                      </a:r>
                      <a:endParaRPr lang="ru-RU" sz="1200" dirty="0"/>
                    </a:p>
                  </a:txBody>
                  <a:tcPr anchor="ctr"/>
                </a:tc>
              </a:tr>
              <a:tr h="339907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500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44655,0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131082,1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7116,4</a:t>
                      </a:r>
                      <a:endParaRPr lang="ru-RU" sz="1200" dirty="0"/>
                    </a:p>
                  </a:txBody>
                  <a:tcPr anchor="ctr"/>
                </a:tc>
              </a:tr>
              <a:tr h="461734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600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698174,3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650258,2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680569,9</a:t>
                      </a:r>
                      <a:endParaRPr lang="ru-RU" sz="1200" dirty="0"/>
                    </a:p>
                  </a:txBody>
                  <a:tcPr anchor="ctr"/>
                </a:tc>
              </a:tr>
              <a:tr h="339907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800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Иные бюджетные ассигнования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23082,1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21395,0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34081,0</a:t>
                      </a:r>
                      <a:endParaRPr lang="ru-RU" sz="1200" dirty="0"/>
                    </a:p>
                  </a:txBody>
                  <a:tcPr anchor="ctr"/>
                </a:tc>
              </a:tr>
              <a:tr h="339907"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Итого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961767,2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1146754,9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910028,1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1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388424" cy="9087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Меры социальной поддержки</a:t>
            </a:r>
            <a:br>
              <a:rPr lang="ru-RU" sz="2400" dirty="0" smtClean="0"/>
            </a:br>
            <a:r>
              <a:rPr lang="ru-RU" sz="2400" dirty="0" smtClean="0"/>
              <a:t> отдельных категорий граждан </a:t>
            </a:r>
            <a:br>
              <a:rPr lang="ru-RU" sz="2400" dirty="0" smtClean="0"/>
            </a:br>
            <a:r>
              <a:rPr lang="ru-RU" sz="2400" dirty="0" smtClean="0"/>
              <a:t>в бюджете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339680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Семьи с детьми: </a:t>
            </a:r>
          </a:p>
          <a:p>
            <a:pPr marL="0" indent="0">
              <a:buNone/>
            </a:pP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200" dirty="0"/>
          </a:p>
          <a:p>
            <a:endParaRPr lang="en-US" sz="1200" dirty="0" smtClean="0"/>
          </a:p>
          <a:p>
            <a:endParaRPr lang="en-US" sz="1200" dirty="0"/>
          </a:p>
          <a:p>
            <a:pPr marL="114300" indent="0">
              <a:buNone/>
            </a:pPr>
            <a:endParaRPr lang="ru-RU" sz="1200" dirty="0"/>
          </a:p>
          <a:p>
            <a:r>
              <a:rPr lang="ru-RU" sz="1200" dirty="0" smtClean="0"/>
              <a:t>Дети :</a:t>
            </a:r>
          </a:p>
          <a:p>
            <a:pPr marL="82296" indent="0">
              <a:buNone/>
            </a:pPr>
            <a:endParaRPr lang="ru-RU" sz="1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986490"/>
              </p:ext>
            </p:extLst>
          </p:nvPr>
        </p:nvGraphicFramePr>
        <p:xfrm>
          <a:off x="251520" y="1844824"/>
          <a:ext cx="86409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108"/>
                <a:gridCol w="607316"/>
                <a:gridCol w="607316"/>
                <a:gridCol w="1338441"/>
                <a:gridCol w="3452608"/>
                <a:gridCol w="715449"/>
                <a:gridCol w="637361"/>
                <a:gridCol w="637361"/>
              </a:tblGrid>
              <a:tr h="42379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100" dirty="0" smtClean="0"/>
                        <a:t>тыс. руб.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36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</a:t>
                      </a:r>
                      <a:endParaRPr lang="ru-RU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</a:t>
                      </a:r>
                      <a:r>
                        <a:rPr lang="en-US" sz="1000" dirty="0" smtClean="0"/>
                        <a:t>4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</a:tr>
              <a:tr h="136219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Компенсации</a:t>
                      </a:r>
                      <a:r>
                        <a:rPr lang="ru-RU" sz="1200" i="1" baseline="0" dirty="0" smtClean="0"/>
                        <a:t> за присмотр и уход в ДОУ(республиканский бюджет)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Постановление</a:t>
                      </a:r>
                      <a:r>
                        <a:rPr lang="ru-RU" sz="1200" i="1" baseline="0" dirty="0" smtClean="0"/>
                        <a:t> КМ РА от 18 апреля 2014 г №95 «О компенсации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302,8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302,8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302,8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037403"/>
              </p:ext>
            </p:extLst>
          </p:nvPr>
        </p:nvGraphicFramePr>
        <p:xfrm>
          <a:off x="251520" y="4365104"/>
          <a:ext cx="8640960" cy="230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21"/>
                <a:gridCol w="620111"/>
                <a:gridCol w="620111"/>
                <a:gridCol w="2485779"/>
                <a:gridCol w="2393722"/>
                <a:gridCol w="648072"/>
                <a:gridCol w="648072"/>
                <a:gridCol w="648072"/>
              </a:tblGrid>
              <a:tr h="39527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тыс. руб.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820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</a:t>
                      </a:r>
                      <a:endParaRPr lang="ru-RU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  (план)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 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 (план)</a:t>
                      </a:r>
                      <a:endParaRPr lang="ru-RU" sz="1000" dirty="0"/>
                    </a:p>
                  </a:txBody>
                  <a:tcPr/>
                </a:tc>
              </a:tr>
              <a:tr h="12705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Обеспечение питанием детей</a:t>
                      </a:r>
                      <a:r>
                        <a:rPr lang="ru-RU" sz="1200" i="1" baseline="0" dirty="0" smtClean="0"/>
                        <a:t> в оздоровительных лагерях с дневным пребыванием детей на базе образовательных учреждений бюджета МО «</a:t>
                      </a:r>
                      <a:r>
                        <a:rPr lang="ru-RU" sz="1200" i="1" baseline="0" dirty="0" err="1" smtClean="0"/>
                        <a:t>Гиагинский</a:t>
                      </a:r>
                      <a:r>
                        <a:rPr lang="ru-RU" sz="1200" i="1" baseline="0" dirty="0" smtClean="0"/>
                        <a:t> район»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Постановление КМ от</a:t>
                      </a:r>
                      <a:r>
                        <a:rPr lang="ru-RU" sz="1200" i="1" baseline="0" dirty="0" smtClean="0"/>
                        <a:t> 20.10.2016 г №196 «О мерах по организации и обеспечения отдыха и оздоровления детей»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1618,0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1334,3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1387,4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15" y="908720"/>
            <a:ext cx="1472481" cy="9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02" y="260648"/>
            <a:ext cx="8605529" cy="6120680"/>
          </a:xfrm>
        </p:spPr>
        <p:txBody>
          <a:bodyPr>
            <a:normAutofit/>
          </a:bodyPr>
          <a:lstStyle/>
          <a:p>
            <a:r>
              <a:rPr lang="ru-RU" sz="1400" i="1" dirty="0" smtClean="0"/>
              <a:t>Дети-сироты и дети, оставшиеся без попечения родителей :</a:t>
            </a:r>
          </a:p>
          <a:p>
            <a:pPr marL="0" indent="0">
              <a:buNone/>
            </a:pP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 marL="114300" indent="0">
              <a:buNone/>
            </a:pPr>
            <a:endParaRPr lang="ru-RU" sz="1600" i="1" dirty="0" smtClean="0"/>
          </a:p>
          <a:p>
            <a:r>
              <a:rPr lang="ru-RU" sz="1400" i="1" dirty="0" smtClean="0"/>
              <a:t>Дети, находящиеся в трудной жизненной ситуации 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647196"/>
              </p:ext>
            </p:extLst>
          </p:nvPr>
        </p:nvGraphicFramePr>
        <p:xfrm>
          <a:off x="251520" y="548680"/>
          <a:ext cx="8640959" cy="4103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/>
                <a:gridCol w="720080"/>
                <a:gridCol w="720080"/>
                <a:gridCol w="2368341"/>
                <a:gridCol w="2042001"/>
                <a:gridCol w="679864"/>
                <a:gridCol w="748513"/>
                <a:gridCol w="714009"/>
              </a:tblGrid>
              <a:tr h="28083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Численность</a:t>
                      </a:r>
                      <a:endParaRPr lang="ru-RU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Вид</a:t>
                      </a:r>
                      <a:r>
                        <a:rPr lang="ru-RU" sz="1050" baseline="0" dirty="0" smtClean="0"/>
                        <a:t> поддержки</a:t>
                      </a:r>
                      <a:endParaRPr lang="ru-RU" sz="105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Правовое основание (НПА)</a:t>
                      </a:r>
                      <a:endParaRPr lang="ru-RU" sz="105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Объем расходов, тыс. руб.</a:t>
                      </a:r>
                      <a:endParaRPr lang="ru-RU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92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</a:t>
                      </a:r>
                    </a:p>
                    <a:p>
                      <a:pPr algn="ctr"/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</a:t>
                      </a:r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</a:t>
                      </a:r>
                    </a:p>
                    <a:p>
                      <a:pPr algn="ctr"/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</a:tr>
              <a:tr h="183481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 семей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 </a:t>
                      </a:r>
                    </a:p>
                    <a:p>
                      <a:pPr algn="ctr"/>
                      <a:r>
                        <a:rPr lang="ru-RU" sz="1050" dirty="0" smtClean="0"/>
                        <a:t>семей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семей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i="1" dirty="0" smtClean="0"/>
                        <a:t>Ежемесячное вознаграждение</a:t>
                      </a:r>
                      <a:r>
                        <a:rPr lang="ru-RU" sz="1000" i="1" baseline="0" dirty="0" smtClean="0"/>
                        <a:t>  приемным родителям , принявшим на воспитание детей-сирот и детей, оставшихся без попечения родителей, а также ежемесячное дополнительное вознаграждение и меры соц. поддержки, предоставляемые приемной семье в зависимости от количества принятых на воспитание детей(РБ)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Закон РА от 12 ноября 1997 г №56 «О ежемесячном</a:t>
                      </a:r>
                      <a:r>
                        <a:rPr lang="ru-RU" sz="1000" i="1" baseline="0" dirty="0" smtClean="0"/>
                        <a:t> вознаграждении приемным родителям и мерях социальной поддержки, предоставляемых приемной семье в зависимости от количества принятых на воспитание детей»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6525,8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6525,8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6525,8</a:t>
                      </a:r>
                      <a:endParaRPr lang="ru-RU" sz="1050" dirty="0"/>
                    </a:p>
                  </a:txBody>
                  <a:tcPr/>
                </a:tc>
              </a:tr>
              <a:tr h="1392129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86  чел.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87</a:t>
                      </a:r>
                    </a:p>
                    <a:p>
                      <a:pPr algn="ctr"/>
                      <a:r>
                        <a:rPr lang="ru-RU" sz="1050" dirty="0" smtClean="0"/>
                        <a:t> чел.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87</a:t>
                      </a:r>
                    </a:p>
                    <a:p>
                      <a:pPr algn="ctr"/>
                      <a:r>
                        <a:rPr lang="ru-RU" sz="1050" dirty="0" smtClean="0"/>
                        <a:t> чел.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Ежемесячная</a:t>
                      </a:r>
                      <a:r>
                        <a:rPr lang="ru-RU" sz="1000" i="1" baseline="0" dirty="0" smtClean="0"/>
                        <a:t> выплата денежных средств на содержание детей, находящихся  под опекой(попечительством)(РБ)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Закон РА от 21 июня 2005 г №338 «О размере и порядке выплаты ежемесячных</a:t>
                      </a:r>
                      <a:r>
                        <a:rPr lang="ru-RU" sz="1000" i="1" baseline="0" dirty="0" smtClean="0"/>
                        <a:t> </a:t>
                      </a:r>
                      <a:r>
                        <a:rPr lang="ru-RU" sz="1000" i="1" dirty="0" smtClean="0"/>
                        <a:t>денежных средств на содержание детей, находящихся</a:t>
                      </a:r>
                      <a:r>
                        <a:rPr lang="ru-RU" sz="1000" i="1" baseline="0" dirty="0" smtClean="0"/>
                        <a:t> под опекой  (попечительством), а так же переданных на воспитание в приемную семью»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14302,1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14302,1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14302,1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287737"/>
              </p:ext>
            </p:extLst>
          </p:nvPr>
        </p:nvGraphicFramePr>
        <p:xfrm>
          <a:off x="215007" y="5013176"/>
          <a:ext cx="8677473" cy="1709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291"/>
                <a:gridCol w="759374"/>
                <a:gridCol w="720080"/>
                <a:gridCol w="2376264"/>
                <a:gridCol w="2096738"/>
                <a:gridCol w="645431"/>
                <a:gridCol w="717147"/>
                <a:gridCol w="717148"/>
              </a:tblGrid>
              <a:tr h="28665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Численность</a:t>
                      </a:r>
                      <a:endParaRPr lang="ru-RU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Вид</a:t>
                      </a:r>
                      <a:r>
                        <a:rPr lang="ru-RU" sz="1050" baseline="0" dirty="0" smtClean="0"/>
                        <a:t> поддержки</a:t>
                      </a:r>
                      <a:endParaRPr lang="ru-RU" sz="105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Правовое основание (НПА)</a:t>
                      </a:r>
                      <a:endParaRPr lang="ru-RU" sz="105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Объем расходов, тыс. руб.</a:t>
                      </a:r>
                      <a:endParaRPr lang="ru-RU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727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 </a:t>
                      </a:r>
                      <a:endParaRPr lang="ru-RU" sz="1050" dirty="0" smtClean="0"/>
                    </a:p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</a:t>
                      </a:r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(план)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2026</a:t>
                      </a:r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(факт)</a:t>
                      </a:r>
                      <a:endParaRPr lang="ru-RU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2024</a:t>
                      </a:r>
                      <a:endParaRPr lang="ru-RU" sz="1050" dirty="0" smtClean="0"/>
                    </a:p>
                    <a:p>
                      <a:pPr algn="ctr"/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2025</a:t>
                      </a:r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(план)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2026</a:t>
                      </a:r>
                      <a:endParaRPr lang="ru-RU" sz="1050" dirty="0" smtClean="0"/>
                    </a:p>
                    <a:p>
                      <a:pPr algn="ctr"/>
                      <a:r>
                        <a:rPr lang="ru-RU" sz="1050" dirty="0" smtClean="0"/>
                        <a:t>(план)</a:t>
                      </a:r>
                      <a:endParaRPr lang="ru-RU" sz="1050" dirty="0"/>
                    </a:p>
                  </a:txBody>
                  <a:tcPr/>
                </a:tc>
              </a:tr>
              <a:tr h="95226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1099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1035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1035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1" dirty="0" smtClean="0"/>
                        <a:t>Обеспечение питанием обучающихся , находящихся в трудной жизненной ситуации (бюджет МО «</a:t>
                      </a:r>
                      <a:r>
                        <a:rPr lang="ru-RU" sz="1000" b="0" i="1" dirty="0" err="1" smtClean="0"/>
                        <a:t>Гиагинский</a:t>
                      </a:r>
                      <a:r>
                        <a:rPr lang="ru-RU" sz="1000" b="0" i="1" dirty="0" smtClean="0"/>
                        <a:t> район»)</a:t>
                      </a:r>
                      <a:endParaRPr lang="ru-RU" sz="10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1" dirty="0" smtClean="0"/>
                        <a:t>Постановление КМ РА от 18</a:t>
                      </a:r>
                      <a:r>
                        <a:rPr lang="ru-RU" sz="1000" b="0" i="1" baseline="0" dirty="0" smtClean="0"/>
                        <a:t> апреля </a:t>
                      </a:r>
                      <a:r>
                        <a:rPr lang="ru-RU" sz="1000" b="0" i="1" dirty="0" smtClean="0"/>
                        <a:t>2014</a:t>
                      </a:r>
                      <a:r>
                        <a:rPr lang="ru-RU" sz="1000" b="0" i="1" baseline="0" dirty="0" smtClean="0"/>
                        <a:t> №97 «О некоторых мерах по реализации статьи 6 Закона РА «Об образовании в Республике Адыгея» </a:t>
                      </a:r>
                      <a:endParaRPr lang="ru-RU" sz="10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8020,8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861048"/>
            <a:ext cx="2080231" cy="11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7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433048" cy="694928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Расходы бюджета МО «</a:t>
            </a:r>
            <a:r>
              <a:rPr lang="ru-RU" sz="1800" dirty="0" err="1"/>
              <a:t>Гиагинский</a:t>
            </a:r>
            <a:r>
              <a:rPr lang="ru-RU" sz="1800" dirty="0"/>
              <a:t> район</a:t>
            </a:r>
            <a:r>
              <a:rPr lang="ru-RU" sz="1800" dirty="0" smtClean="0"/>
              <a:t>» </a:t>
            </a:r>
            <a:r>
              <a:rPr lang="ru-RU" sz="1800" dirty="0"/>
              <a:t>на реализацию муниципальных программ </a:t>
            </a:r>
            <a:r>
              <a:rPr lang="ru-RU" sz="1800" dirty="0" smtClean="0"/>
              <a:t>МО </a:t>
            </a:r>
            <a:r>
              <a:rPr lang="ru-RU" sz="1800" dirty="0"/>
              <a:t>«</a:t>
            </a:r>
            <a:r>
              <a:rPr lang="ru-RU" sz="1800" dirty="0" err="1"/>
              <a:t>Гиагинский</a:t>
            </a:r>
            <a:r>
              <a:rPr lang="ru-RU" sz="1800" dirty="0"/>
              <a:t> район»,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821713"/>
              </p:ext>
            </p:extLst>
          </p:nvPr>
        </p:nvGraphicFramePr>
        <p:xfrm>
          <a:off x="251520" y="1628800"/>
          <a:ext cx="8568952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864096"/>
                <a:gridCol w="792088"/>
                <a:gridCol w="864096"/>
                <a:gridCol w="792088"/>
              </a:tblGrid>
              <a:tr h="66607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Наименование</a:t>
                      </a:r>
                      <a:r>
                        <a:rPr lang="ru-RU" sz="1050" baseline="0" dirty="0" smtClean="0"/>
                        <a:t> программы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год</a:t>
                      </a:r>
                    </a:p>
                    <a:p>
                      <a:pPr algn="ctr"/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2025 год</a:t>
                      </a:r>
                    </a:p>
                    <a:p>
                      <a:pPr algn="ctr"/>
                      <a:r>
                        <a:rPr lang="ru-RU" sz="900" dirty="0" smtClean="0"/>
                        <a:t>(план)</a:t>
                      </a:r>
                      <a:endParaRPr lang="ru-RU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2026 год </a:t>
                      </a:r>
                      <a:r>
                        <a:rPr lang="ru-RU" sz="900" dirty="0" smtClean="0"/>
                        <a:t>(план)</a:t>
                      </a:r>
                      <a:endParaRPr lang="ru-RU" sz="900" dirty="0" smtClean="0"/>
                    </a:p>
                  </a:txBody>
                  <a:tcPr anchor="ctr"/>
                </a:tc>
              </a:tr>
              <a:tr h="36024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«Развитие образования»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602948,0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629382,2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757271,6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625498,0</a:t>
                      </a:r>
                      <a:endParaRPr lang="ru-RU" sz="900" dirty="0"/>
                    </a:p>
                  </a:txBody>
                  <a:tcPr anchor="ctr"/>
                </a:tc>
              </a:tr>
              <a:tr h="36024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«Развитие культуры и искусства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111959,8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122180,2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109531,6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115557,5</a:t>
                      </a:r>
                      <a:endParaRPr lang="ru-RU" sz="900" dirty="0"/>
                    </a:p>
                  </a:txBody>
                  <a:tcPr anchor="ctr"/>
                </a:tc>
              </a:tr>
              <a:tr h="524785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«Развитие малого и среднего предпринимательства МО «Гиагинский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55,8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60,8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60,8</a:t>
                      </a:r>
                      <a:endParaRPr lang="ru-RU" sz="900" dirty="0"/>
                    </a:p>
                  </a:txBody>
                  <a:tcPr anchor="ctr"/>
                </a:tc>
              </a:tr>
              <a:tr h="39026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«Управление муниципальными финансами»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18767,1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14168,3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27949,1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40595,3</a:t>
                      </a:r>
                      <a:endParaRPr lang="ru-RU" sz="900" dirty="0"/>
                    </a:p>
                  </a:txBody>
                  <a:tcPr anchor="ctr"/>
                </a:tc>
              </a:tr>
              <a:tr h="524785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«Энергосбережение и повышение энергетической эффективности»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2409,5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7035,4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60,0</a:t>
                      </a:r>
                      <a:endParaRPr lang="ru-RU" sz="900" dirty="0"/>
                    </a:p>
                  </a:txBody>
                  <a:tcPr anchor="ctr"/>
                </a:tc>
              </a:tr>
              <a:tr h="322944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«Развитие молодежной политики»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 anchor="ctr"/>
                </a:tc>
              </a:tr>
              <a:tr h="322944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«Развитие физической культуры и спорта»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540,0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790,0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790,0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 anchor="ctr"/>
                </a:tc>
              </a:tr>
              <a:tr h="524785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«Развитие сельского хозяйства на</a:t>
                      </a:r>
                      <a:r>
                        <a:rPr lang="ru-RU" sz="1000" i="1" baseline="0" dirty="0" smtClean="0"/>
                        <a:t> территории МО «Гиагинский район»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276,0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400,0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200,0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200,0</a:t>
                      </a:r>
                      <a:endParaRPr lang="ru-RU" sz="900" dirty="0"/>
                    </a:p>
                  </a:txBody>
                  <a:tcPr anchor="ctr"/>
                </a:tc>
              </a:tr>
              <a:tr h="540373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</a:t>
                      </a:r>
                      <a:r>
                        <a:rPr lang="ru-RU" sz="1000" i="1" baseline="0" dirty="0" smtClean="0"/>
                        <a:t>  МО «</a:t>
                      </a:r>
                      <a:r>
                        <a:rPr lang="ru-RU" sz="1000" i="1" dirty="0" smtClean="0"/>
                        <a:t>Гиагинский район» «Реализация обеспечения информирования граждан о деятельности муниципальных органов муниципального образования «Гиагинский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888,1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763,0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769,6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769,6</a:t>
                      </a:r>
                      <a:endParaRPr lang="ru-RU" sz="900" dirty="0"/>
                    </a:p>
                  </a:txBody>
                  <a:tcPr anchor="ctr"/>
                </a:tc>
              </a:tr>
              <a:tr h="566843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«Защита населения и территории от чрезвычайных ситуаций природного и техногенного характера, обеспечение пожарной безопасности и безопасности людей на водных объектах»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5653,2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6309,2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5374,8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3427,0</a:t>
                      </a:r>
                      <a:endParaRPr lang="ru-RU" sz="9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0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196019"/>
              </p:ext>
            </p:extLst>
          </p:nvPr>
        </p:nvGraphicFramePr>
        <p:xfrm>
          <a:off x="179512" y="260649"/>
          <a:ext cx="8640960" cy="4680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936104"/>
                <a:gridCol w="864096"/>
                <a:gridCol w="792088"/>
                <a:gridCol w="792088"/>
              </a:tblGrid>
              <a:tr h="397849">
                <a:tc>
                  <a:txBody>
                    <a:bodyPr/>
                    <a:lstStyle/>
                    <a:p>
                      <a:r>
                        <a:rPr lang="ru-RU" sz="1000" b="0" i="1" dirty="0" smtClean="0">
                          <a:solidFill>
                            <a:schemeClr val="tx1"/>
                          </a:solidFill>
                        </a:rPr>
                        <a:t>МП МО «Гиагинский район»  «Комплексное развитие сельских территорий»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38543,5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171,9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124018,0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44,9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784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«Обеспечение безопасности дорожного движения»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130,0</a:t>
                      </a:r>
                      <a:endParaRPr lang="ru-RU" sz="1000" dirty="0"/>
                    </a:p>
                  </a:txBody>
                  <a:tcPr anchor="ctr"/>
                </a:tc>
              </a:tr>
              <a:tr h="39784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 «Доступная среда»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594,1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1372,3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 anchor="ctr"/>
                </a:tc>
              </a:tr>
              <a:tr h="39784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«Развитие информатизации»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1749,4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1470,2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 anchor="ctr"/>
                </a:tc>
              </a:tr>
              <a:tr h="39784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</a:t>
                      </a:r>
                      <a:r>
                        <a:rPr lang="ru-RU" sz="1000" i="1" baseline="0" dirty="0" smtClean="0"/>
                        <a:t> МО «</a:t>
                      </a:r>
                      <a:r>
                        <a:rPr lang="ru-RU" sz="1000" i="1" dirty="0" smtClean="0"/>
                        <a:t>Гиагинский район» «Переселение граждан из аварийного жилищного фонда»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19216,8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 anchor="ctr"/>
                </a:tc>
              </a:tr>
              <a:tr h="39784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«Обеспечение доступным и комфортным жильем и коммунальными услугами»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19524,6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20505,5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12743,8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13073,6</a:t>
                      </a:r>
                      <a:endParaRPr lang="ru-RU" sz="1000" dirty="0"/>
                    </a:p>
                  </a:txBody>
                  <a:tcPr anchor="ctr"/>
                </a:tc>
              </a:tr>
              <a:tr h="39784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«Укрепление общественного здоровья среди населения МО</a:t>
                      </a:r>
                      <a:r>
                        <a:rPr lang="ru-RU" sz="1000" i="1" baseline="0" dirty="0" smtClean="0"/>
                        <a:t> «Гиагинский район» МО «Гиагинский район»</a:t>
                      </a:r>
                      <a:endParaRPr lang="ru-RU" sz="1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109,2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155,0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155,0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 anchor="ctr"/>
                </a:tc>
              </a:tr>
              <a:tr h="397849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  «Улучшение демографической ситуации на территории МО «</a:t>
                      </a:r>
                      <a:r>
                        <a:rPr lang="ru-RU" sz="1000" i="1" dirty="0" err="1" smtClean="0"/>
                        <a:t>Гиагинский</a:t>
                      </a:r>
                      <a:r>
                        <a:rPr lang="ru-RU" sz="1000" i="1" dirty="0" smtClean="0"/>
                        <a:t>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225,0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5,0</a:t>
                      </a:r>
                      <a:endParaRPr lang="ru-RU" sz="1000" dirty="0"/>
                    </a:p>
                  </a:txBody>
                  <a:tcPr anchor="ctr"/>
                </a:tc>
              </a:tr>
              <a:tr h="549941">
                <a:tc>
                  <a:txBody>
                    <a:bodyPr/>
                    <a:lstStyle/>
                    <a:p>
                      <a:r>
                        <a:rPr lang="ru-RU" sz="1000" i="1" dirty="0" smtClean="0"/>
                        <a:t>МП МО «Гиагинский район»  «Социальная помощь ветеранам</a:t>
                      </a:r>
                      <a:r>
                        <a:rPr lang="ru-RU" sz="1000" i="1" baseline="0" dirty="0" smtClean="0"/>
                        <a:t> ВОВ 1941-1945 годов</a:t>
                      </a:r>
                      <a:r>
                        <a:rPr lang="ru-RU" sz="1000" i="1" dirty="0" smtClean="0"/>
                        <a:t>», и</a:t>
                      </a:r>
                      <a:r>
                        <a:rPr lang="ru-RU" sz="1000" i="1" baseline="0" dirty="0" smtClean="0"/>
                        <a:t> гражданам участвующим в специальной военной операции , и (или) членам их семей»</a:t>
                      </a:r>
                      <a:endParaRPr lang="ru-RU" sz="10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3112,2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2100,0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2100,0</a:t>
                      </a:r>
                      <a:endParaRPr lang="ru-RU" sz="1000" dirty="0"/>
                    </a:p>
                  </a:txBody>
                  <a:tcPr anchor="ctr"/>
                </a:tc>
              </a:tr>
              <a:tr h="549941">
                <a:tc>
                  <a:txBody>
                    <a:bodyPr/>
                    <a:lstStyle/>
                    <a:p>
                      <a:r>
                        <a:rPr lang="ru-RU" sz="1000" b="0" i="1" dirty="0" smtClean="0"/>
                        <a:t>МП</a:t>
                      </a:r>
                      <a:r>
                        <a:rPr lang="ru-RU" sz="1000" b="0" i="1" baseline="0" dirty="0" smtClean="0"/>
                        <a:t> МО</a:t>
                      </a:r>
                      <a:r>
                        <a:rPr lang="ru-RU" sz="1000" b="0" i="1" dirty="0" smtClean="0"/>
                        <a:t> «Гиагинский район»</a:t>
                      </a:r>
                      <a:r>
                        <a:rPr lang="ru-RU" sz="1000" b="0" i="1" baseline="0" dirty="0" smtClean="0"/>
                        <a:t> «</a:t>
                      </a:r>
                      <a:r>
                        <a:rPr lang="ru-RU" sz="1000" b="0" i="1" dirty="0" smtClean="0"/>
                        <a:t>Управление муниципальным имуществом и земельными ресурсами муниципального образования «Гиагинский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-</a:t>
                      </a:r>
                      <a:endParaRPr lang="ru-RU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1855,6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1884,5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1959,5</a:t>
                      </a:r>
                      <a:endParaRPr lang="ru-RU" sz="1000" dirty="0"/>
                    </a:p>
                  </a:txBody>
                  <a:tcPr anchor="ctr"/>
                </a:tc>
              </a:tr>
              <a:tr h="397849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826793,5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810214,6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1043408,8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803481,2</a:t>
                      </a:r>
                      <a:endParaRPr lang="ru-RU" sz="1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41168"/>
            <a:ext cx="2376264" cy="17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09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30878"/>
            <a:ext cx="1152128" cy="126014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4935" cy="86409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 </a:t>
            </a:r>
            <a:br>
              <a:rPr lang="ru-RU" sz="2400" dirty="0" smtClean="0"/>
            </a:br>
            <a:r>
              <a:rPr lang="ru-RU" sz="2400" dirty="0" smtClean="0"/>
              <a:t>МО «Гиагинский район»</a:t>
            </a:r>
            <a:br>
              <a:rPr lang="ru-RU" sz="2400" dirty="0" smtClean="0"/>
            </a:br>
            <a:r>
              <a:rPr lang="ru-RU" sz="2400" dirty="0" smtClean="0"/>
              <a:t> «Развитие образования», тыс. руб.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8496944" cy="82323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500" i="1" u="sng" dirty="0" smtClean="0"/>
              <a:t>Цель:</a:t>
            </a:r>
            <a:r>
              <a:rPr lang="ru-RU" sz="1500" i="1" dirty="0" smtClean="0"/>
              <a:t> </a:t>
            </a:r>
          </a:p>
          <a:p>
            <a:r>
              <a:rPr lang="ru-RU" sz="1500" b="0" i="1" dirty="0" smtClean="0"/>
              <a:t>Повышение </a:t>
            </a:r>
            <a:r>
              <a:rPr lang="ru-RU" sz="1500" b="0" i="1" dirty="0"/>
              <a:t>эффективности и </a:t>
            </a:r>
            <a:r>
              <a:rPr lang="ru-RU" sz="1500" b="0" i="1" dirty="0" smtClean="0"/>
              <a:t>качества услуг </a:t>
            </a:r>
            <a:r>
              <a:rPr lang="ru-RU" sz="1500" b="0" i="1" dirty="0"/>
              <a:t>в сфере образования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154147"/>
              </p:ext>
            </p:extLst>
          </p:nvPr>
        </p:nvGraphicFramePr>
        <p:xfrm>
          <a:off x="435028" y="3645024"/>
          <a:ext cx="8405155" cy="2928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924"/>
                <a:gridCol w="1296144"/>
                <a:gridCol w="1135149"/>
                <a:gridCol w="1097099"/>
                <a:gridCol w="1171839"/>
              </a:tblGrid>
              <a:tr h="4601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ru-RU" sz="1100" dirty="0" smtClean="0"/>
                        <a:t>(</a:t>
                      </a:r>
                      <a:r>
                        <a:rPr lang="ru-RU" sz="1100" dirty="0" smtClean="0"/>
                        <a:t>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</a:tr>
              <a:tr h="515841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Уровень доступности дошкол</a:t>
                      </a:r>
                      <a:r>
                        <a:rPr lang="ru-RU" sz="1200" i="1" baseline="0" dirty="0" smtClean="0"/>
                        <a:t>ьного образования для детей в возрасте от полутора до трех лет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</a:t>
                      </a:r>
                      <a:endParaRPr lang="ru-RU" sz="1200" dirty="0"/>
                    </a:p>
                  </a:txBody>
                  <a:tcPr anchor="ctr"/>
                </a:tc>
              </a:tr>
              <a:tr h="828185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Удельный</a:t>
                      </a:r>
                      <a:r>
                        <a:rPr lang="ru-RU" sz="1200" i="1" baseline="0" dirty="0" smtClean="0"/>
                        <a:t> вес численности обучающихся общеобразовательных  учреждений, которые  обучаются по новым федеральным государственным образовательным стандартам,%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  <a:tr h="644144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Удельный</a:t>
                      </a:r>
                      <a:r>
                        <a:rPr lang="ru-RU" sz="1200" i="1" baseline="0" dirty="0" smtClean="0"/>
                        <a:t> вес численности</a:t>
                      </a:r>
                      <a:r>
                        <a:rPr lang="ru-RU" sz="1200" i="1" dirty="0" smtClean="0"/>
                        <a:t> детей в</a:t>
                      </a:r>
                      <a:r>
                        <a:rPr lang="ru-RU" sz="1200" i="1" baseline="0" dirty="0" smtClean="0"/>
                        <a:t> возрасте 5-18 лет программами дополнительного образования, в общей численности детей этого возраста), %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79,5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50492"/>
              </p:ext>
            </p:extLst>
          </p:nvPr>
        </p:nvGraphicFramePr>
        <p:xfrm>
          <a:off x="1691680" y="2492896"/>
          <a:ext cx="7128793" cy="794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202"/>
                <a:gridCol w="1301214"/>
                <a:gridCol w="1152128"/>
                <a:gridCol w="1080120"/>
                <a:gridCol w="1152129"/>
              </a:tblGrid>
              <a:tr h="496578"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Объем финансирования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</a:tr>
              <a:tr h="2979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602948,0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629382,2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757271,6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625498,0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2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2928" cy="86409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</a:t>
            </a:r>
            <a:br>
              <a:rPr lang="ru-RU" sz="2400" dirty="0" smtClean="0"/>
            </a:br>
            <a:r>
              <a:rPr lang="ru-RU" sz="2400" dirty="0" smtClean="0"/>
              <a:t> МО «Гиагинский район» </a:t>
            </a:r>
            <a:br>
              <a:rPr lang="ru-RU" sz="2400" dirty="0" smtClean="0"/>
            </a:br>
            <a:r>
              <a:rPr lang="ru-RU" sz="2400" dirty="0" smtClean="0"/>
              <a:t>«Развитие культуры и искусства», тыс. руб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23528" y="1628800"/>
            <a:ext cx="7992888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i="1" u="sng" dirty="0" smtClean="0"/>
              <a:t>Цель:</a:t>
            </a:r>
            <a:r>
              <a:rPr lang="ru-RU" sz="1200" i="1" dirty="0" smtClean="0"/>
              <a:t> </a:t>
            </a:r>
            <a:endParaRPr lang="ru-RU" sz="1200" i="1" dirty="0"/>
          </a:p>
          <a:p>
            <a:r>
              <a:rPr lang="ru-RU" sz="1200" i="1" dirty="0" smtClean="0"/>
              <a:t> </a:t>
            </a:r>
            <a:r>
              <a:rPr lang="ru-RU" sz="1200" b="0" i="1" dirty="0" smtClean="0"/>
              <a:t>обеспечение </a:t>
            </a:r>
            <a:r>
              <a:rPr lang="ru-RU" sz="1200" b="0" i="1" dirty="0"/>
              <a:t>свободы творчества и прав граждан на участие в культурной жизни;</a:t>
            </a:r>
          </a:p>
          <a:p>
            <a:r>
              <a:rPr lang="ru-RU" sz="1200" b="0" i="1" dirty="0" smtClean="0"/>
              <a:t>создание </a:t>
            </a:r>
            <a:r>
              <a:rPr lang="ru-RU" sz="1200" b="0" i="1" dirty="0"/>
              <a:t>необходимых условий для доступного и качественного предоставления муниципальных услуг в сфере «Культура», сохранение и увеличение количества потребителей муниципальных услуг;</a:t>
            </a:r>
          </a:p>
          <a:p>
            <a:r>
              <a:rPr lang="ru-RU" sz="1200" b="0" i="1" dirty="0" smtClean="0"/>
              <a:t>обеспечение </a:t>
            </a:r>
            <a:r>
              <a:rPr lang="ru-RU" sz="1200" b="0" i="1" dirty="0"/>
              <a:t>безопасности потребителей услуг сферы культуры, работников учреждений культуры всех типов;</a:t>
            </a:r>
          </a:p>
          <a:p>
            <a:r>
              <a:rPr lang="ru-RU" sz="1200" b="0" i="1" dirty="0" smtClean="0"/>
              <a:t>улучшение </a:t>
            </a:r>
            <a:r>
              <a:rPr lang="ru-RU" sz="1200" b="0" i="1" dirty="0"/>
              <a:t>условий и охраны труда в муниципальных учреждениях культуры и </a:t>
            </a:r>
            <a:r>
              <a:rPr lang="ru-RU" sz="1200" b="0" i="1" dirty="0" smtClean="0"/>
              <a:t>учреждениях дополнительного </a:t>
            </a:r>
            <a:r>
              <a:rPr lang="ru-RU" sz="1200" b="0" i="1" dirty="0"/>
              <a:t>образования в сфере «Культура» муниципального образования «Гиагинский район».</a:t>
            </a:r>
          </a:p>
          <a:p>
            <a:endParaRPr lang="ru-RU" sz="1200" b="0" i="1" dirty="0" smtClean="0"/>
          </a:p>
          <a:p>
            <a:pPr indent="0">
              <a:buNone/>
            </a:pP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47017"/>
              </p:ext>
            </p:extLst>
          </p:nvPr>
        </p:nvGraphicFramePr>
        <p:xfrm>
          <a:off x="179512" y="3645024"/>
          <a:ext cx="871296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0913"/>
                <a:gridCol w="1072878"/>
                <a:gridCol w="1154921"/>
                <a:gridCol w="1152128"/>
                <a:gridCol w="1152128"/>
              </a:tblGrid>
              <a:tr h="4970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Объём</a:t>
                      </a:r>
                      <a:r>
                        <a:rPr lang="ru-RU" sz="1100" baseline="0" dirty="0" smtClean="0"/>
                        <a:t>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6</a:t>
                      </a:r>
                      <a:r>
                        <a:rPr lang="ru-RU" sz="1100" dirty="0" smtClean="0"/>
                        <a:t> год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3670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111959,8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r>
                        <a:rPr lang="ru-RU" sz="1100" dirty="0" smtClean="0"/>
                        <a:t>22180,2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109531,6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r>
                        <a:rPr lang="ru-RU" sz="1100" dirty="0" smtClean="0"/>
                        <a:t>15557,5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703048"/>
              </p:ext>
            </p:extLst>
          </p:nvPr>
        </p:nvGraphicFramePr>
        <p:xfrm>
          <a:off x="175116" y="4509120"/>
          <a:ext cx="8717364" cy="216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346"/>
                <a:gridCol w="1055830"/>
                <a:gridCol w="1151814"/>
                <a:gridCol w="1140558"/>
                <a:gridCol w="1160816"/>
              </a:tblGrid>
              <a:tr h="4908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ru-RU" sz="1100" dirty="0" smtClean="0"/>
                        <a:t>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  <a:r>
                        <a:rPr lang="ru-RU" sz="1100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6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 </a:t>
                      </a:r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</a:tr>
              <a:tr h="294498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Количество участников</a:t>
                      </a:r>
                      <a:r>
                        <a:rPr lang="ru-RU" sz="1100" i="1" baseline="0" dirty="0" smtClean="0"/>
                        <a:t> клубных формирований (чел.)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2423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2423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2423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2423</a:t>
                      </a:r>
                      <a:endParaRPr lang="ru-RU" sz="1100" dirty="0"/>
                    </a:p>
                  </a:txBody>
                  <a:tcPr/>
                </a:tc>
              </a:tr>
              <a:tr h="294498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Количество посетителей мероприятий (чел.)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246759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303005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303005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303005</a:t>
                      </a:r>
                      <a:endParaRPr lang="ru-RU" sz="1100" dirty="0"/>
                    </a:p>
                  </a:txBody>
                  <a:tcPr/>
                </a:tc>
              </a:tr>
              <a:tr h="311658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Количество посещений библиотек</a:t>
                      </a:r>
                      <a:r>
                        <a:rPr lang="ru-RU" sz="1100" i="1" baseline="0" dirty="0" smtClean="0"/>
                        <a:t> (чел.)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112579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147943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147943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147943</a:t>
                      </a:r>
                      <a:endParaRPr lang="ru-RU" sz="1100" dirty="0"/>
                    </a:p>
                  </a:txBody>
                  <a:tcPr/>
                </a:tc>
              </a:tr>
              <a:tr h="474260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Количество</a:t>
                      </a:r>
                      <a:r>
                        <a:rPr lang="ru-RU" sz="1100" i="1" baseline="0" dirty="0" smtClean="0"/>
                        <a:t> посещений публичного показа музыкальных предметов, коллекций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14591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17552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17552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17552</a:t>
                      </a:r>
                      <a:endParaRPr lang="ru-RU" sz="1100" dirty="0"/>
                    </a:p>
                  </a:txBody>
                  <a:tcPr/>
                </a:tc>
              </a:tr>
              <a:tr h="294498">
                <a:tc>
                  <a:txBody>
                    <a:bodyPr/>
                    <a:lstStyle/>
                    <a:p>
                      <a:r>
                        <a:rPr lang="ru-RU" sz="1100" i="1" dirty="0" smtClean="0"/>
                        <a:t>Количество учащихся детских школ  искусств (чел.)</a:t>
                      </a:r>
                      <a:endParaRPr lang="ru-RU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700808"/>
            <a:ext cx="1386427" cy="138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44824"/>
            <a:ext cx="1343850" cy="159401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963688"/>
          </a:xfrm>
        </p:spPr>
        <p:txBody>
          <a:bodyPr>
            <a:normAutofit/>
          </a:bodyPr>
          <a:lstStyle/>
          <a:p>
            <a:pPr algn="ctr"/>
            <a:r>
              <a:rPr lang="ru-RU" sz="2200" dirty="0"/>
              <a:t>Муниципальная </a:t>
            </a:r>
            <a:r>
              <a:rPr lang="ru-RU" sz="2200" dirty="0" smtClean="0"/>
              <a:t>программа </a:t>
            </a:r>
            <a:r>
              <a:rPr lang="ru-RU" sz="2200" dirty="0"/>
              <a:t>МО «Гиагинский район» «Развитие малого и среднего </a:t>
            </a:r>
            <a:r>
              <a:rPr lang="ru-RU" sz="2200" dirty="0" smtClean="0"/>
              <a:t>предпринимательства </a:t>
            </a:r>
            <a:r>
              <a:rPr lang="ru-RU" sz="2200" dirty="0"/>
              <a:t>муниципального образования «Гиагинский район</a:t>
            </a:r>
            <a:r>
              <a:rPr lang="ru-RU" sz="2200" dirty="0" smtClean="0"/>
              <a:t>», тыс. руб.</a:t>
            </a:r>
            <a:endParaRPr lang="ru-RU" sz="2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9738" y="1124744"/>
            <a:ext cx="7274091" cy="1512168"/>
          </a:xfrm>
        </p:spPr>
        <p:txBody>
          <a:bodyPr/>
          <a:lstStyle/>
          <a:p>
            <a:pPr marL="0" indent="0">
              <a:buNone/>
            </a:pPr>
            <a:endParaRPr lang="ru-RU" sz="1400" i="1" u="sng" dirty="0" smtClean="0"/>
          </a:p>
          <a:p>
            <a:pPr marL="0" indent="0">
              <a:buNone/>
            </a:pPr>
            <a:endParaRPr lang="ru-RU" sz="1400" i="1" u="sng" dirty="0"/>
          </a:p>
          <a:p>
            <a:pPr marL="0" indent="0">
              <a:buNone/>
            </a:pPr>
            <a:r>
              <a:rPr lang="ru-RU" sz="1400" i="1" u="sng" dirty="0" smtClean="0"/>
              <a:t>Цель</a:t>
            </a:r>
            <a:r>
              <a:rPr lang="ru-RU" sz="1400" i="1" u="sng" dirty="0"/>
              <a:t>: </a:t>
            </a:r>
          </a:p>
          <a:p>
            <a:pPr indent="0"/>
            <a:r>
              <a:rPr lang="ru-RU" sz="1400" b="0" i="1" dirty="0" smtClean="0"/>
              <a:t>  Развитие </a:t>
            </a:r>
            <a:r>
              <a:rPr lang="ru-RU" sz="1400" b="0" i="1" dirty="0"/>
              <a:t>сферы малого и среднего предпринимательства на территории муниципального образования  «Гиагинский район</a:t>
            </a:r>
            <a:r>
              <a:rPr lang="ru-RU" sz="1400" b="0" i="1" dirty="0" smtClean="0"/>
              <a:t>»</a:t>
            </a:r>
          </a:p>
          <a:p>
            <a:pPr marL="0" indent="0">
              <a:buNone/>
            </a:pPr>
            <a:endParaRPr lang="ru-RU" b="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78455"/>
              </p:ext>
            </p:extLst>
          </p:nvPr>
        </p:nvGraphicFramePr>
        <p:xfrm>
          <a:off x="397078" y="2564904"/>
          <a:ext cx="6768751" cy="852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687"/>
                <a:gridCol w="1105103"/>
                <a:gridCol w="1036033"/>
                <a:gridCol w="966964"/>
                <a:gridCol w="966964"/>
              </a:tblGrid>
              <a:tr h="5611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 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 </a:t>
                      </a:r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</a:tr>
              <a:tr h="291199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60,8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3717032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 smtClean="0"/>
              <a:t>Целевые показатели</a:t>
            </a:r>
          </a:p>
          <a:p>
            <a:r>
              <a:rPr lang="ru-RU" sz="1400" i="1" dirty="0" smtClean="0"/>
              <a:t>- </a:t>
            </a:r>
            <a:r>
              <a:rPr lang="ru-RU" sz="1400" i="1" dirty="0"/>
              <a:t>количество СМСП (включая индивидуальных предпринимателей) в расчете на 10 тыс. человек населения муниципального образования «Гиагинский район»;</a:t>
            </a:r>
          </a:p>
          <a:p>
            <a:r>
              <a:rPr lang="ru-RU" sz="1400" i="1" dirty="0"/>
              <a:t>- количество вновь созданных субъектов МСП (включая вновь зарегистрированных индивидуальных предпринимателей) в секторе малого и среднего предпринимательства при реализации программы;</a:t>
            </a:r>
          </a:p>
          <a:p>
            <a:r>
              <a:rPr lang="ru-RU" sz="1400" i="1" dirty="0"/>
              <a:t>- количество организованных и проведенных мероприятий для СМСП;</a:t>
            </a:r>
          </a:p>
          <a:p>
            <a:r>
              <a:rPr lang="ru-RU" sz="1400" i="1" dirty="0"/>
              <a:t>- количество СМСП, получивших имущественную поддержку </a:t>
            </a:r>
          </a:p>
        </p:txBody>
      </p:sp>
    </p:spTree>
    <p:extLst>
      <p:ext uri="{BB962C8B-B14F-4D97-AF65-F5344CB8AC3E}">
        <p14:creationId xmlns:p14="http://schemas.microsoft.com/office/powerpoint/2010/main" val="140211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2961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Основные показатели 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социально-экономического развития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111367"/>
              </p:ext>
            </p:extLst>
          </p:nvPr>
        </p:nvGraphicFramePr>
        <p:xfrm>
          <a:off x="251520" y="1772816"/>
          <a:ext cx="8640961" cy="2886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927"/>
                <a:gridCol w="1136968"/>
                <a:gridCol w="1288566"/>
                <a:gridCol w="1212766"/>
                <a:gridCol w="1136968"/>
                <a:gridCol w="1212766"/>
              </a:tblGrid>
              <a:tr h="660073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  <a:endParaRPr lang="ru-RU" sz="1100" dirty="0" smtClean="0"/>
                    </a:p>
                    <a:p>
                      <a:pPr algn="ctr"/>
                      <a:r>
                        <a:rPr lang="ru-RU" sz="1100" baseline="0" dirty="0" smtClean="0"/>
                        <a:t> (оценка</a:t>
                      </a:r>
                      <a:r>
                        <a:rPr lang="ru-RU" sz="1100" dirty="0" smtClean="0"/>
                        <a:t>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 smtClean="0"/>
                    </a:p>
                    <a:p>
                      <a:pPr algn="ctr"/>
                      <a:r>
                        <a:rPr lang="ru-RU" sz="1100" baseline="0" dirty="0" smtClean="0"/>
                        <a:t>(план)</a:t>
                      </a:r>
                      <a:endParaRPr lang="ru-RU" sz="1100" baseline="0" dirty="0" smtClean="0"/>
                    </a:p>
                  </a:txBody>
                  <a:tcPr anchor="ctr"/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Численность населения, </a:t>
                      </a:r>
                    </a:p>
                    <a:p>
                      <a:r>
                        <a:rPr lang="ru-RU" sz="1100" dirty="0" smtClean="0"/>
                        <a:t>тыс. чел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32,0</a:t>
                      </a:r>
                      <a:endParaRPr lang="ru-RU" sz="110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Инвестиции в основной</a:t>
                      </a:r>
                      <a:r>
                        <a:rPr lang="ru-RU" sz="1100" baseline="0" dirty="0" smtClean="0"/>
                        <a:t> капитал, 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1530,6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1254,0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1289,0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1316,07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1331,84</a:t>
                      </a:r>
                      <a:endParaRPr lang="ru-RU" sz="1100" dirty="0"/>
                    </a:p>
                  </a:txBody>
                  <a:tcPr anchor="ctr"/>
                </a:tc>
              </a:tr>
              <a:tr h="50938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Фонд</a:t>
                      </a:r>
                      <a:r>
                        <a:rPr lang="ru-RU" sz="1100" baseline="0" dirty="0" smtClean="0"/>
                        <a:t> начисленной з/п всех работников, 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2675631,4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3121001,00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3367560,11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3643700,0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3949770,80</a:t>
                      </a:r>
                      <a:endParaRPr lang="ru-RU" sz="1100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Прибыль предприятий (организаций),тыс.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1106763,0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1164314,7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1213215,9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1261744,5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1312214,3</a:t>
                      </a:r>
                      <a:endParaRPr lang="ru-RU" sz="1100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Уровень регистрируемой</a:t>
                      </a:r>
                      <a:r>
                        <a:rPr lang="ru-RU" sz="1100" baseline="0" dirty="0" smtClean="0"/>
                        <a:t> безработицы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1,0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97152"/>
            <a:ext cx="1895542" cy="189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75505"/>
            <a:ext cx="1569403" cy="122413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402" y="476672"/>
            <a:ext cx="8460432" cy="985127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/>
              <a:t>Муниципальная программа</a:t>
            </a:r>
            <a:br>
              <a:rPr lang="ru-RU" sz="2300" dirty="0" smtClean="0"/>
            </a:br>
            <a:r>
              <a:rPr lang="ru-RU" sz="2300" dirty="0" smtClean="0"/>
              <a:t> МО «Гиагинский район» </a:t>
            </a:r>
            <a:br>
              <a:rPr lang="ru-RU" sz="2300" dirty="0" smtClean="0"/>
            </a:br>
            <a:r>
              <a:rPr lang="ru-RU" sz="2300" dirty="0" smtClean="0"/>
              <a:t>«Управление муниципальными финансами»</a:t>
            </a:r>
            <a:endParaRPr lang="ru-RU" sz="23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</a:t>
            </a:r>
          </a:p>
          <a:p>
            <a:pPr indent="0"/>
            <a:r>
              <a:rPr lang="ru-RU" sz="1400" i="1" dirty="0" smtClean="0"/>
              <a:t>  </a:t>
            </a:r>
            <a:r>
              <a:rPr lang="ru-RU" sz="1400" i="1" dirty="0"/>
              <a:t>О</a:t>
            </a:r>
            <a:r>
              <a:rPr lang="ru-RU" sz="1400" b="0" i="1" dirty="0" smtClean="0"/>
              <a:t>беспечение долгосрочной сбалансированности и финансовой  устойчивости бюджетной системы в муниципальном образовании «Гиагинский район»</a:t>
            </a:r>
            <a:endParaRPr lang="ru-RU" sz="1400" b="0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11147"/>
              </p:ext>
            </p:extLst>
          </p:nvPr>
        </p:nvGraphicFramePr>
        <p:xfrm>
          <a:off x="1892931" y="2719817"/>
          <a:ext cx="6732240" cy="735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001"/>
                <a:gridCol w="1040391"/>
                <a:gridCol w="1080120"/>
                <a:gridCol w="1080120"/>
                <a:gridCol w="1043608"/>
              </a:tblGrid>
              <a:tr h="441769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 </a:t>
                      </a:r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baseline="0" dirty="0" smtClean="0"/>
                    </a:p>
                  </a:txBody>
                  <a:tcPr anchor="ctr"/>
                </a:tc>
              </a:tr>
              <a:tr h="2783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18767,1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14168,3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27949,1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40595,3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61784"/>
              </p:ext>
            </p:extLst>
          </p:nvPr>
        </p:nvGraphicFramePr>
        <p:xfrm>
          <a:off x="323529" y="3789040"/>
          <a:ext cx="835292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7"/>
                <a:gridCol w="1080120"/>
                <a:gridCol w="1080120"/>
                <a:gridCol w="1080120"/>
                <a:gridCol w="1080120"/>
              </a:tblGrid>
              <a:tr h="4716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 </a:t>
                      </a:r>
                      <a:r>
                        <a:rPr lang="ru-RU" sz="1200" dirty="0" smtClean="0"/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baseline="0" dirty="0" smtClean="0"/>
                    </a:p>
                  </a:txBody>
                  <a:tcPr/>
                </a:tc>
              </a:tr>
              <a:tr h="660297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Темп роста налоговых и неналоговых доходов консолидированного бюджета МО «</a:t>
                      </a:r>
                      <a:r>
                        <a:rPr lang="ru-RU" sz="1200" b="0" i="1" dirty="0" err="1" smtClean="0"/>
                        <a:t>Гиагинский</a:t>
                      </a:r>
                      <a:r>
                        <a:rPr lang="ru-RU" sz="1200" b="0" i="1" dirty="0" smtClean="0"/>
                        <a:t> район (к предыдущему году),%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  <a:tr h="660297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Объем налоговых и неналоговых доходов консолидированного бюджета МО «</a:t>
                      </a:r>
                      <a:r>
                        <a:rPr lang="ru-RU" sz="1200" b="0" i="1" dirty="0" err="1" smtClean="0"/>
                        <a:t>Гиагинский</a:t>
                      </a:r>
                      <a:r>
                        <a:rPr lang="ru-RU" sz="1200" b="0" i="1" dirty="0" smtClean="0"/>
                        <a:t> район» на 1 жителя, руб.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8429,34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9926,05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10308,4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10308,4</a:t>
                      </a:r>
                      <a:endParaRPr lang="ru-RU" sz="1200" dirty="0"/>
                    </a:p>
                  </a:txBody>
                  <a:tcPr anchor="ctr"/>
                </a:tc>
              </a:tr>
              <a:tr h="472428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Расходы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консолидированного бюджета МО «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Гиагинский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район» на 1 жителя, руб. 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26949,9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25934,0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26727,3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26727,3</a:t>
                      </a:r>
                      <a:endParaRPr lang="ru-RU" sz="1200" dirty="0"/>
                    </a:p>
                  </a:txBody>
                  <a:tcPr anchor="ctr"/>
                </a:tc>
              </a:tr>
              <a:tr h="471641">
                <a:tc>
                  <a:txBody>
                    <a:bodyPr/>
                    <a:lstStyle/>
                    <a:p>
                      <a:r>
                        <a:rPr lang="ru-RU" sz="1200" b="0" i="1" dirty="0" smtClean="0"/>
                        <a:t>Муниципальный долг МО «Гиагинский район» в расчете</a:t>
                      </a:r>
                      <a:r>
                        <a:rPr lang="ru-RU" sz="1200" b="0" i="1" baseline="0" dirty="0" smtClean="0"/>
                        <a:t> на 1 жителя, руб.</a:t>
                      </a:r>
                      <a:endParaRPr lang="ru-RU" sz="12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8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7" y="2824382"/>
            <a:ext cx="1395865" cy="10001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396536" cy="989072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/>
              <a:t>Муниципальная программа</a:t>
            </a:r>
            <a:br>
              <a:rPr lang="ru-RU" sz="2200" dirty="0" smtClean="0"/>
            </a:br>
            <a:r>
              <a:rPr lang="ru-RU" sz="2200" dirty="0" smtClean="0"/>
              <a:t> МО «Гиагинский район»</a:t>
            </a:r>
            <a:br>
              <a:rPr lang="ru-RU" sz="2200" dirty="0" smtClean="0"/>
            </a:br>
            <a:r>
              <a:rPr lang="ru-RU" sz="2200" dirty="0" smtClean="0"/>
              <a:t> «Энергосбережение и повышение</a:t>
            </a:r>
            <a:br>
              <a:rPr lang="ru-RU" sz="2200" dirty="0" smtClean="0"/>
            </a:br>
            <a:r>
              <a:rPr lang="ru-RU" sz="2200" dirty="0" smtClean="0"/>
              <a:t> энергетической эффективности», тыс. руб.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1629431"/>
            <a:ext cx="7920880" cy="1655886"/>
          </a:xfrm>
        </p:spPr>
        <p:txBody>
          <a:bodyPr>
            <a:normAutofit fontScale="47500" lnSpcReduction="20000"/>
          </a:bodyPr>
          <a:lstStyle/>
          <a:p>
            <a:pPr marL="982662" indent="0">
              <a:buNone/>
              <a:tabLst>
                <a:tab pos="1343025" algn="l"/>
              </a:tabLst>
            </a:pPr>
            <a:r>
              <a:rPr lang="ru-RU" sz="2300" i="1" u="sng" dirty="0" smtClean="0"/>
              <a:t>Цель:</a:t>
            </a:r>
          </a:p>
          <a:p>
            <a:pPr marL="1168400" indent="-185738">
              <a:tabLst>
                <a:tab pos="1343025" algn="l"/>
              </a:tabLst>
            </a:pPr>
            <a:r>
              <a:rPr lang="ru-RU" sz="2300" b="0" i="1" dirty="0" smtClean="0"/>
              <a:t>обеспечение устойчивого функционирования и развития экономики Гиагинского района за счет эффективного использования энергетических ресурсов; снижение финансовой нагрузки на бюджет МО «Гиагинский район» за счет сокращения расходов на энергоресурсы.</a:t>
            </a:r>
          </a:p>
          <a:p>
            <a:pPr marL="1168400" indent="-185738">
              <a:tabLst>
                <a:tab pos="1343025" algn="l"/>
              </a:tabLst>
            </a:pPr>
            <a:r>
              <a:rPr lang="ru-RU" sz="2300" b="0" i="1" dirty="0" smtClean="0"/>
              <a:t>снижение </a:t>
            </a:r>
            <a:r>
              <a:rPr lang="ru-RU" sz="2300" b="0" i="1" dirty="0"/>
              <a:t>финансовой нагрузки на бюджет МО «Гиагинский район» за счет сокращения расходов на энергоресурсы;</a:t>
            </a:r>
          </a:p>
          <a:p>
            <a:pPr marL="1168400" indent="-185738">
              <a:tabLst>
                <a:tab pos="1343025" algn="l"/>
              </a:tabLst>
            </a:pPr>
            <a:r>
              <a:rPr lang="ru-RU" sz="2300" b="0" i="1" dirty="0" smtClean="0"/>
              <a:t>снижение </a:t>
            </a:r>
            <a:r>
              <a:rPr lang="ru-RU" sz="2300" b="0" i="1" dirty="0"/>
              <a:t>платежей за энергетические ресурсы бюджетных </a:t>
            </a:r>
            <a:r>
              <a:rPr lang="ru-RU" sz="2300" b="0" i="1" dirty="0" smtClean="0"/>
              <a:t>учреждений</a:t>
            </a:r>
          </a:p>
          <a:p>
            <a:pPr marL="982662" indent="0">
              <a:buNone/>
              <a:tabLst>
                <a:tab pos="1343025" algn="l"/>
              </a:tabLst>
            </a:pPr>
            <a:r>
              <a:rPr lang="ru-RU" sz="2300" b="0" i="1" dirty="0" smtClean="0"/>
              <a:t> </a:t>
            </a:r>
            <a:r>
              <a:rPr lang="ru-RU" sz="2300" b="0" i="1" dirty="0"/>
              <a:t>и организаций  МО  «Гиагинский район» и сельских поселений МО «Гиагинский район»</a:t>
            </a:r>
          </a:p>
          <a:p>
            <a:pPr marL="1168400" indent="-185738">
              <a:tabLst>
                <a:tab pos="1343025" algn="l"/>
              </a:tabLst>
            </a:pPr>
            <a:endParaRPr lang="ru-RU" sz="1400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830654"/>
              </p:ext>
            </p:extLst>
          </p:nvPr>
        </p:nvGraphicFramePr>
        <p:xfrm>
          <a:off x="323528" y="3140968"/>
          <a:ext cx="7173189" cy="723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152128"/>
                <a:gridCol w="1080120"/>
                <a:gridCol w="1087892"/>
                <a:gridCol w="1044737"/>
              </a:tblGrid>
              <a:tr h="35260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</a:tr>
              <a:tr h="2970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2409,5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7035,4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2727"/>
              </p:ext>
            </p:extLst>
          </p:nvPr>
        </p:nvGraphicFramePr>
        <p:xfrm>
          <a:off x="323528" y="3789040"/>
          <a:ext cx="8585304" cy="273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506"/>
                <a:gridCol w="1316373"/>
                <a:gridCol w="125969"/>
                <a:gridCol w="1106434"/>
                <a:gridCol w="1106434"/>
                <a:gridCol w="1106434"/>
                <a:gridCol w="1180196"/>
                <a:gridCol w="1253958"/>
              </a:tblGrid>
              <a:tr h="49325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Ед. изм.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  <a:r>
                        <a:rPr lang="ru-RU" sz="1100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</a:t>
                      </a:r>
                      <a:r>
                        <a:rPr lang="ru-RU" sz="1100" dirty="0" smtClean="0"/>
                        <a:t>год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 smtClean="0"/>
                    </a:p>
                  </a:txBody>
                  <a:tcPr anchor="ctr"/>
                </a:tc>
              </a:tr>
              <a:tr h="295949">
                <a:tc gridSpan="8"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Удельная величина потребления энергетических ресурсов муниципальными бюджетными учреждениями</a:t>
                      </a:r>
                      <a:endParaRPr lang="ru-RU" sz="11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366">
                <a:tc rowSpan="4">
                  <a:txBody>
                    <a:bodyPr/>
                    <a:lstStyle/>
                    <a:p>
                      <a:pPr algn="ctr"/>
                      <a:r>
                        <a:rPr lang="ru-RU" sz="1050" i="1" dirty="0" smtClean="0"/>
                        <a:t>Снижение объемов потребления всех видов топливно-энергетических ресурсов муниципальными учреждениями</a:t>
                      </a:r>
                      <a:endParaRPr lang="ru-RU" sz="105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Электроэнергия</a:t>
                      </a:r>
                      <a:endParaRPr lang="ru-RU" sz="1000" i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кВт*ч</a:t>
                      </a:r>
                      <a:r>
                        <a:rPr lang="ru-RU" sz="1000" i="1" baseline="0" dirty="0" smtClean="0"/>
                        <a:t> на одного человека</a:t>
                      </a:r>
                      <a:endParaRPr lang="ru-RU" sz="10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</a:tr>
              <a:tr h="5959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Тепловая энергия</a:t>
                      </a:r>
                      <a:endParaRPr lang="ru-RU" sz="1000" i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Гкал на 1 </a:t>
                      </a:r>
                      <a:r>
                        <a:rPr lang="ru-RU" sz="1000" i="1" dirty="0" err="1" smtClean="0"/>
                        <a:t>кв.м</a:t>
                      </a:r>
                      <a:r>
                        <a:rPr lang="ru-RU" sz="1000" i="1" baseline="0" dirty="0" smtClean="0"/>
                        <a:t> </a:t>
                      </a:r>
                      <a:r>
                        <a:rPr lang="ru-RU" sz="1000" i="1" dirty="0" smtClean="0"/>
                        <a:t>общей площади</a:t>
                      </a:r>
                      <a:endParaRPr lang="ru-RU" sz="10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</a:tr>
              <a:tr h="4603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baseline="0" dirty="0" smtClean="0"/>
                        <a:t>Вода</a:t>
                      </a:r>
                      <a:endParaRPr lang="ru-RU" sz="1000" i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Куб м на одного чел.</a:t>
                      </a:r>
                      <a:endParaRPr lang="ru-RU" sz="10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</a:tr>
              <a:tr h="4304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Природный газ</a:t>
                      </a:r>
                      <a:endParaRPr lang="ru-RU" sz="1000" i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i="1" dirty="0" smtClean="0"/>
                        <a:t>Куб м на одного чел.</a:t>
                      </a:r>
                      <a:endParaRPr lang="ru-RU" sz="10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1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36912"/>
            <a:ext cx="1918474" cy="813779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-108520" y="548680"/>
            <a:ext cx="9510417" cy="877847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/>
              <a:t>Муниципальная программа  </a:t>
            </a:r>
            <a:br>
              <a:rPr lang="ru-RU" sz="2300" dirty="0" smtClean="0"/>
            </a:br>
            <a:r>
              <a:rPr lang="ru-RU" sz="2300" dirty="0" smtClean="0"/>
              <a:t>МО «Гиагинский район» </a:t>
            </a:r>
            <a:br>
              <a:rPr lang="ru-RU" sz="2300" dirty="0" smtClean="0"/>
            </a:br>
            <a:r>
              <a:rPr lang="ru-RU" sz="2300" dirty="0" smtClean="0"/>
              <a:t>«Развитие молодежной политики», тыс. руб.</a:t>
            </a:r>
            <a:endParaRPr lang="ru-RU" sz="23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534789"/>
              </p:ext>
            </p:extLst>
          </p:nvPr>
        </p:nvGraphicFramePr>
        <p:xfrm>
          <a:off x="179512" y="3501008"/>
          <a:ext cx="8812776" cy="3192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2"/>
                <a:gridCol w="720078"/>
                <a:gridCol w="792090"/>
                <a:gridCol w="792088"/>
                <a:gridCol w="747878"/>
              </a:tblGrid>
              <a:tr h="35331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Целевые показатели</a:t>
                      </a:r>
                      <a:endParaRPr lang="ru-RU" sz="900" dirty="0"/>
                    </a:p>
                  </a:txBody>
                  <a:tcPr marL="108133" marR="1081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 год </a:t>
                      </a:r>
                    </a:p>
                    <a:p>
                      <a:pPr algn="ctr"/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год</a:t>
                      </a:r>
                      <a:r>
                        <a:rPr lang="ru-RU" sz="9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2025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год</a:t>
                      </a:r>
                    </a:p>
                    <a:p>
                      <a:pPr algn="ctr"/>
                      <a:r>
                        <a:rPr lang="ru-RU" sz="900" dirty="0" smtClean="0"/>
                        <a:t>(план)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2026 год </a:t>
                      </a:r>
                      <a:r>
                        <a:rPr lang="ru-RU" sz="900" dirty="0" smtClean="0"/>
                        <a:t>(план)</a:t>
                      </a:r>
                      <a:endParaRPr lang="ru-RU" sz="900" dirty="0" smtClean="0"/>
                    </a:p>
                  </a:txBody>
                  <a:tcPr/>
                </a:tc>
              </a:tr>
              <a:tr h="220825">
                <a:tc>
                  <a:txBody>
                    <a:bodyPr/>
                    <a:lstStyle/>
                    <a:p>
                      <a:r>
                        <a:rPr lang="ru-RU" sz="900" i="1" dirty="0" smtClean="0"/>
                        <a:t>количество молодёжи, участвующей в реализации районных мероприятий</a:t>
                      </a:r>
                      <a:endParaRPr lang="ru-RU" sz="9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740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760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780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220825">
                <a:tc>
                  <a:txBody>
                    <a:bodyPr/>
                    <a:lstStyle/>
                    <a:p>
                      <a:r>
                        <a:rPr lang="ru-RU" sz="900" i="1" dirty="0" smtClean="0"/>
                        <a:t>количество молодёжи, участвующей в реализации мероприятий по допризывной подготовке</a:t>
                      </a:r>
                      <a:endParaRPr lang="ru-RU" sz="9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190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353319">
                <a:tc>
                  <a:txBody>
                    <a:bodyPr/>
                    <a:lstStyle/>
                    <a:p>
                      <a:pPr algn="l"/>
                      <a:r>
                        <a:rPr lang="ru-RU" sz="900" i="1" dirty="0" smtClean="0"/>
                        <a:t>количество детей и молодежи, вовлеченных в военно-патриотические мероприятия, в возрасте до 25 лет</a:t>
                      </a:r>
                      <a:endParaRPr lang="ru-RU" sz="9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160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266516">
                <a:tc>
                  <a:txBody>
                    <a:bodyPr/>
                    <a:lstStyle/>
                    <a:p>
                      <a:r>
                        <a:rPr lang="ru-RU" sz="900" i="1" dirty="0" smtClean="0"/>
                        <a:t>количество молодых семей, участвующих в районных мероприятиях в возрасте от 18 до 35 лет</a:t>
                      </a:r>
                      <a:endParaRPr lang="ru-RU" sz="9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12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i="1" dirty="0" smtClean="0"/>
                        <a:t>количество молодых людей, охваченных мероприятиями по формированию здорового образа жизни, профилактике наркомании, </a:t>
                      </a:r>
                      <a:r>
                        <a:rPr lang="ru-RU" sz="900" i="1" dirty="0" err="1" smtClean="0"/>
                        <a:t>табакокурения</a:t>
                      </a:r>
                      <a:r>
                        <a:rPr lang="ru-RU" sz="900" i="1" dirty="0" smtClean="0"/>
                        <a:t> и алкоголизма в молодежной среде</a:t>
                      </a:r>
                      <a:endParaRPr lang="ru-RU" sz="9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290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310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330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618309">
                <a:tc>
                  <a:txBody>
                    <a:bodyPr/>
                    <a:lstStyle/>
                    <a:p>
                      <a:r>
                        <a:rPr lang="ru-RU" sz="900" i="1" dirty="0" smtClean="0"/>
                        <a:t>увеличение вовлечения детей и подростков, состоящих на учете в комиссии по делам несовершеннолетних и защите их прав администрации МО «Гиагинский район» (далее КДН) и отделе по профилактике правонарушений (далее ПДН) в различные мероприятия спортивной направленности</a:t>
                      </a:r>
                      <a:endParaRPr lang="ru-RU" sz="9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75%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85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353319">
                <a:tc>
                  <a:txBody>
                    <a:bodyPr/>
                    <a:lstStyle/>
                    <a:p>
                      <a:r>
                        <a:rPr lang="ru-RU" sz="900" i="1" dirty="0" smtClean="0"/>
                        <a:t>количество вовлеченной молодежи в мероприятия, направленные на укрепление межнациональных отношений</a:t>
                      </a:r>
                      <a:endParaRPr lang="ru-RU" sz="9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330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350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</a:tr>
              <a:tr h="350683">
                <a:tc>
                  <a:txBody>
                    <a:bodyPr/>
                    <a:lstStyle/>
                    <a:p>
                      <a:r>
                        <a:rPr lang="ru-RU" sz="900" i="1" dirty="0" smtClean="0"/>
                        <a:t>количество тематических материалов в средствах массовой информации, направленных на сохранение межнационального согласия</a:t>
                      </a:r>
                      <a:endParaRPr lang="ru-RU" sz="900" i="1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</a:t>
                      </a:r>
                      <a:endParaRPr lang="ru-RU" sz="900" dirty="0"/>
                    </a:p>
                  </a:txBody>
                  <a:tcPr marL="108133" marR="108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</a:t>
                      </a:r>
                      <a:endParaRPr lang="ru-RU" sz="900" dirty="0"/>
                    </a:p>
                  </a:txBody>
                  <a:tcPr marL="108133" marR="108133"/>
                </a:tc>
              </a:tr>
            </a:tbl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idx="4294967295"/>
          </p:nvPr>
        </p:nvSpPr>
        <p:spPr>
          <a:xfrm>
            <a:off x="323528" y="1556792"/>
            <a:ext cx="8568952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i="1" u="sng" dirty="0" smtClean="0"/>
              <a:t>  Цели: </a:t>
            </a:r>
          </a:p>
          <a:p>
            <a:pPr marL="0" indent="0">
              <a:buNone/>
            </a:pPr>
            <a:r>
              <a:rPr lang="ru-RU" sz="1000" b="0" i="1" dirty="0" smtClean="0"/>
              <a:t>-Создание условий для патриотического и  духовно-нравственного воспитания интеллектуального, творческого и физического развития молодежи;</a:t>
            </a:r>
          </a:p>
          <a:p>
            <a:pPr marL="0" indent="0">
              <a:buNone/>
            </a:pPr>
            <a:r>
              <a:rPr lang="ru-RU" sz="1000" b="0" i="1" dirty="0" smtClean="0"/>
              <a:t>-Формирование у молодежи активной жизненной позиции, готовности к участию в общественно-политической жизни страны</a:t>
            </a:r>
          </a:p>
          <a:p>
            <a:pPr marL="0" indent="0">
              <a:buNone/>
            </a:pPr>
            <a:r>
              <a:rPr lang="ru-RU" sz="1000" b="0" i="1" dirty="0" smtClean="0"/>
              <a:t>-Профилактика правонарушений, связанных с незаконным оборотов наркотиков;</a:t>
            </a:r>
          </a:p>
          <a:p>
            <a:pPr marL="0" indent="0">
              <a:buNone/>
            </a:pPr>
            <a:r>
              <a:rPr lang="ru-RU" sz="1000" b="0" i="1" dirty="0" smtClean="0"/>
              <a:t>-Проведение мониторинга детской безнадзорности, беспризорности, выявление детей, длительное время не посещающих учебные заведения без уважительных причин</a:t>
            </a:r>
            <a:endParaRPr lang="ru-RU" sz="1000" b="0" i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49948"/>
              </p:ext>
            </p:extLst>
          </p:nvPr>
        </p:nvGraphicFramePr>
        <p:xfrm>
          <a:off x="179512" y="2856331"/>
          <a:ext cx="6480720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008112"/>
                <a:gridCol w="936104"/>
                <a:gridCol w="792088"/>
                <a:gridCol w="792088"/>
              </a:tblGrid>
              <a:tr h="360040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Объем</a:t>
                      </a:r>
                    </a:p>
                    <a:p>
                      <a:r>
                        <a:rPr lang="ru-RU" sz="900" dirty="0" smtClean="0"/>
                        <a:t>финансирования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год 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 год</a:t>
                      </a:r>
                      <a:r>
                        <a:rPr lang="ru-RU" sz="900" baseline="0" dirty="0" smtClean="0"/>
                        <a:t>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2025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год </a:t>
                      </a:r>
                      <a:r>
                        <a:rPr lang="ru-RU" sz="900" dirty="0" smtClean="0"/>
                        <a:t>(план)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2026 год </a:t>
                      </a:r>
                      <a:r>
                        <a:rPr lang="ru-RU" sz="900" dirty="0" smtClean="0"/>
                        <a:t>(план)</a:t>
                      </a:r>
                    </a:p>
                  </a:txBody>
                  <a:tcPr/>
                </a:tc>
              </a:tr>
              <a:tr h="2078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137,1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140,0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140,0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85434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</a:t>
            </a:r>
            <a:br>
              <a:rPr lang="ru-RU" sz="2400" dirty="0" smtClean="0"/>
            </a:br>
            <a:r>
              <a:rPr lang="ru-RU" sz="2400" dirty="0" smtClean="0"/>
              <a:t>МО «Гиагинский район»</a:t>
            </a:r>
            <a:br>
              <a:rPr lang="ru-RU" sz="2400" dirty="0" smtClean="0"/>
            </a:br>
            <a:r>
              <a:rPr lang="ru-RU" sz="2400" dirty="0" smtClean="0"/>
              <a:t> «Развитие физической культуры и спорта»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6696744" cy="7037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200" i="1" u="sng" dirty="0"/>
              <a:t>Цель</a:t>
            </a:r>
            <a:r>
              <a:rPr lang="ru-RU" sz="1200" i="1" u="sng" dirty="0" smtClean="0"/>
              <a:t>:</a:t>
            </a:r>
          </a:p>
          <a:p>
            <a:pPr marL="45720" indent="0">
              <a:buNone/>
            </a:pPr>
            <a:r>
              <a:rPr lang="ru-RU" sz="1200" b="0" i="1" dirty="0" smtClean="0"/>
              <a:t>Укрепление </a:t>
            </a:r>
            <a:r>
              <a:rPr lang="ru-RU" sz="1200" b="0" i="1" dirty="0"/>
              <a:t>здоровья населения, борьба с негативными явлениями современного общества, формирование здорового образа жизни, проведение спортивных мероприятий, организация пропаганды физической культуры и спорта, увеличение доли населения, занимающихся физической культурой и спортом. Повышение конкурентоспособности спортсменов Гиагинского района на </a:t>
            </a:r>
            <a:r>
              <a:rPr lang="ru-RU" sz="1200" b="0" i="1" dirty="0" smtClean="0"/>
              <a:t>Республиканском и всероссийском уровне, а также проведение спортивно-массовых мероприятий.</a:t>
            </a:r>
          </a:p>
          <a:p>
            <a:endParaRPr lang="ru-RU" sz="3200" i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3029770"/>
              </p:ext>
            </p:extLst>
          </p:nvPr>
        </p:nvGraphicFramePr>
        <p:xfrm>
          <a:off x="184777" y="3356992"/>
          <a:ext cx="8701123" cy="76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7370"/>
                <a:gridCol w="1076298"/>
                <a:gridCol w="1106641"/>
                <a:gridCol w="1040407"/>
                <a:gridCol w="1040407"/>
              </a:tblGrid>
              <a:tr h="4152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 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r>
                        <a:rPr lang="ru-RU" sz="1200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 </a:t>
                      </a:r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</a:tr>
              <a:tr h="3048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158145"/>
              </p:ext>
            </p:extLst>
          </p:nvPr>
        </p:nvGraphicFramePr>
        <p:xfrm>
          <a:off x="179511" y="4221089"/>
          <a:ext cx="8701123" cy="2026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479"/>
                <a:gridCol w="1097331"/>
                <a:gridCol w="1024175"/>
                <a:gridCol w="1120872"/>
                <a:gridCol w="996266"/>
              </a:tblGrid>
              <a:tr h="4718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 </a:t>
                      </a:r>
                      <a:r>
                        <a:rPr lang="ru-RU" sz="12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  <a:r>
                        <a:rPr lang="ru-RU" sz="12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baseline="0" dirty="0" smtClean="0"/>
                    </a:p>
                  </a:txBody>
                  <a:tcPr anchor="ctr"/>
                </a:tc>
              </a:tr>
              <a:tr h="635938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доля граждан Гиагинского района, занимающихся физической культурой и спортом от общего количества жителей района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</a:tr>
              <a:tr h="635938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охват детей и подростков, занимающихся физической культурой и спортом от общего количества детей и подростков Гиагинского района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</a:tr>
              <a:tr h="272545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количество плоскостных спортивных сооружений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628800"/>
            <a:ext cx="2004378" cy="141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92480" cy="936104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>
                <a:cs typeface="FreesiaUPC" pitchFamily="34" charset="-34"/>
              </a:rPr>
              <a:t>Муниципальная программа</a:t>
            </a:r>
            <a:br>
              <a:rPr lang="ru-RU" sz="2300" dirty="0" smtClean="0">
                <a:cs typeface="FreesiaUPC" pitchFamily="34" charset="-34"/>
              </a:rPr>
            </a:br>
            <a:r>
              <a:rPr lang="ru-RU" sz="2300" dirty="0" smtClean="0">
                <a:cs typeface="FreesiaUPC" pitchFamily="34" charset="-34"/>
              </a:rPr>
              <a:t> МО «Гиагинский район» </a:t>
            </a:r>
            <a:br>
              <a:rPr lang="ru-RU" sz="2300" dirty="0" smtClean="0">
                <a:cs typeface="FreesiaUPC" pitchFamily="34" charset="-34"/>
              </a:rPr>
            </a:br>
            <a:r>
              <a:rPr lang="ru-RU" sz="2300" dirty="0" smtClean="0">
                <a:cs typeface="FreesiaUPC" pitchFamily="34" charset="-34"/>
              </a:rPr>
              <a:t>«Развитие сельского хозяйства на территории</a:t>
            </a:r>
            <a:br>
              <a:rPr lang="ru-RU" sz="2300" dirty="0" smtClean="0">
                <a:cs typeface="FreesiaUPC" pitchFamily="34" charset="-34"/>
              </a:rPr>
            </a:br>
            <a:r>
              <a:rPr lang="ru-RU" sz="2300" dirty="0" smtClean="0">
                <a:cs typeface="FreesiaUPC" pitchFamily="34" charset="-34"/>
              </a:rPr>
              <a:t> МО «Гиагинский район»</a:t>
            </a:r>
            <a:r>
              <a:rPr lang="ru-RU" sz="2300" b="1" dirty="0" smtClean="0">
                <a:cs typeface="FreesiaUPC" pitchFamily="34" charset="-34"/>
              </a:rPr>
              <a:t>»</a:t>
            </a:r>
            <a:endParaRPr lang="ru-RU" sz="2300" b="1" dirty="0">
              <a:cs typeface="FreesiaUPC" pitchFamily="34" charset="-34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" i="1" u="sng" dirty="0" smtClean="0"/>
              <a:t>Цель:</a:t>
            </a:r>
          </a:p>
          <a:p>
            <a:pPr indent="0"/>
            <a:r>
              <a:rPr lang="ru-RU" sz="1300" b="0" i="1" dirty="0" smtClean="0"/>
              <a:t>  Обеспечение </a:t>
            </a:r>
            <a:r>
              <a:rPr lang="ru-RU" sz="1300" b="0" i="1" dirty="0"/>
              <a:t>рационального, </a:t>
            </a:r>
            <a:r>
              <a:rPr lang="ru-RU" sz="1300" b="0" i="1" dirty="0" smtClean="0"/>
              <a:t>конкурентоспособного агропромышленного </a:t>
            </a:r>
            <a:r>
              <a:rPr lang="ru-RU" sz="1300" b="0" i="1" dirty="0"/>
              <a:t>производства</a:t>
            </a:r>
            <a:endParaRPr lang="ru-RU" sz="1300" b="0" i="1" dirty="0" smtClean="0"/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970441"/>
              </p:ext>
            </p:extLst>
          </p:nvPr>
        </p:nvGraphicFramePr>
        <p:xfrm>
          <a:off x="251520" y="2553464"/>
          <a:ext cx="66967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224136"/>
                <a:gridCol w="1080120"/>
                <a:gridCol w="1080120"/>
                <a:gridCol w="1080120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</a:t>
                      </a:r>
                    </a:p>
                    <a:p>
                      <a:pPr algn="ctr"/>
                      <a:r>
                        <a:rPr lang="ru-RU" sz="1200" dirty="0" smtClean="0"/>
                        <a:t>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2023 год 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/>
                </a:tc>
              </a:tr>
              <a:tr h="2643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639123"/>
              </p:ext>
            </p:extLst>
          </p:nvPr>
        </p:nvGraphicFramePr>
        <p:xfrm>
          <a:off x="251518" y="3645024"/>
          <a:ext cx="8675586" cy="2738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6"/>
                <a:gridCol w="1081968"/>
                <a:gridCol w="1078470"/>
                <a:gridCol w="987148"/>
                <a:gridCol w="991494"/>
              </a:tblGrid>
              <a:tr h="5180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dirty="0" smtClean="0"/>
                        <a:t>год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5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6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 anchor="ctr"/>
                </a:tc>
              </a:tr>
              <a:tr h="622503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Индекс производства продукции с/х</a:t>
                      </a:r>
                      <a:r>
                        <a:rPr lang="ru-RU" sz="1200" i="1" baseline="0" dirty="0" smtClean="0"/>
                        <a:t> в хозяйствах всех категорий(в сопоставимых ценах), (% к предыдущему году)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108,0</a:t>
                      </a:r>
                    </a:p>
                  </a:txBody>
                  <a:tcPr anchor="ctr"/>
                </a:tc>
              </a:tr>
              <a:tr h="469912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Индекс производства продукции растениеводства</a:t>
                      </a:r>
                      <a:r>
                        <a:rPr lang="ru-RU" sz="1200" i="1" baseline="0" dirty="0" smtClean="0"/>
                        <a:t> (в сопоставимых ценах), (% к предыдущему году)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104,2</a:t>
                      </a:r>
                      <a:endParaRPr lang="ru-RU" sz="1200" dirty="0"/>
                    </a:p>
                  </a:txBody>
                  <a:tcPr anchor="ctr"/>
                </a:tc>
              </a:tr>
              <a:tr h="469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/>
                        <a:t>Индекс производства продукции животноводства </a:t>
                      </a:r>
                      <a:r>
                        <a:rPr lang="ru-RU" sz="1200" i="1" baseline="0" dirty="0" smtClean="0"/>
                        <a:t>(в сопоставимых ценах), (% к предыдущему году)</a:t>
                      </a:r>
                      <a:endParaRPr lang="ru-RU" sz="12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125,5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116,4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115,9</a:t>
                      </a:r>
                      <a:endParaRPr lang="ru-RU" sz="1200" dirty="0"/>
                    </a:p>
                  </a:txBody>
                  <a:tcPr anchor="ctr"/>
                </a:tc>
              </a:tr>
              <a:tr h="469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/>
                        <a:t>Индекс производства пищевых</a:t>
                      </a:r>
                      <a:r>
                        <a:rPr lang="ru-RU" sz="1200" i="1" baseline="0" dirty="0" smtClean="0"/>
                        <a:t> продуктов, включая напитки</a:t>
                      </a:r>
                      <a:r>
                        <a:rPr lang="ru-RU" sz="1200" i="1" dirty="0" smtClean="0"/>
                        <a:t> </a:t>
                      </a:r>
                      <a:r>
                        <a:rPr lang="ru-RU" sz="1200" i="1" baseline="0" dirty="0" smtClean="0"/>
                        <a:t>(в сопоставимых ценах), (% к предыдущему году)</a:t>
                      </a:r>
                      <a:endParaRPr lang="ru-RU" sz="12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103,7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72" y="2276872"/>
            <a:ext cx="200013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0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1628" y="0"/>
            <a:ext cx="8712967" cy="187220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Муниципальная программа </a:t>
            </a:r>
            <a:r>
              <a:rPr lang="ru-RU" sz="2000" dirty="0" smtClean="0"/>
              <a:t>МО «Гиагинский район» «Реализация </a:t>
            </a:r>
            <a:r>
              <a:rPr lang="ru-RU" sz="2000" dirty="0"/>
              <a:t>обеспечения информирования граждан о деятельности муниципальных </a:t>
            </a:r>
            <a:r>
              <a:rPr lang="ru-RU" sz="2000" dirty="0" smtClean="0"/>
              <a:t>органов </a:t>
            </a:r>
            <a:br>
              <a:rPr lang="ru-RU" sz="2000" dirty="0" smtClean="0"/>
            </a:br>
            <a:r>
              <a:rPr lang="ru-RU" sz="2000" dirty="0" smtClean="0"/>
              <a:t>МО «Гиагинский район»»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8601067" cy="1440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300" i="1" u="sng" dirty="0"/>
              <a:t>Цель:</a:t>
            </a:r>
          </a:p>
          <a:p>
            <a:pPr indent="0"/>
            <a:r>
              <a:rPr lang="ru-RU" sz="1300" i="1" dirty="0" smtClean="0"/>
              <a:t> </a:t>
            </a:r>
            <a:r>
              <a:rPr lang="ru-RU" sz="1300" i="1" dirty="0"/>
              <a:t> </a:t>
            </a:r>
            <a:r>
              <a:rPr lang="ru-RU" sz="1300" b="0" i="1" dirty="0" smtClean="0"/>
              <a:t>своевременное</a:t>
            </a:r>
            <a:r>
              <a:rPr lang="ru-RU" sz="1300" b="0" i="1" dirty="0"/>
              <a:t>, качественное и объективное </a:t>
            </a:r>
            <a:r>
              <a:rPr lang="ru-RU" sz="1300" b="0" i="1" dirty="0" smtClean="0"/>
              <a:t>информирование </a:t>
            </a:r>
            <a:r>
              <a:rPr lang="ru-RU" sz="1300" b="0" i="1" dirty="0"/>
              <a:t>населения о деятельности органов местного самоуправления</a:t>
            </a:r>
            <a:r>
              <a:rPr lang="ru-RU" sz="1300" b="0" i="1" dirty="0" smtClean="0"/>
              <a:t>;</a:t>
            </a:r>
          </a:p>
          <a:p>
            <a:pPr indent="0"/>
            <a:r>
              <a:rPr lang="ru-RU" sz="1300" i="1" dirty="0"/>
              <a:t> </a:t>
            </a:r>
            <a:r>
              <a:rPr lang="ru-RU" sz="1300" i="1" dirty="0" smtClean="0"/>
              <a:t> </a:t>
            </a:r>
            <a:r>
              <a:rPr lang="ru-RU" sz="1300" b="0" i="1" dirty="0" smtClean="0"/>
              <a:t>обеспечение </a:t>
            </a:r>
            <a:r>
              <a:rPr lang="ru-RU" sz="1300" b="0" i="1" dirty="0"/>
              <a:t>конституционного права жителей МО «Гиагинский район» на свободный доступ к </a:t>
            </a:r>
            <a:r>
              <a:rPr lang="ru-RU" sz="1300" b="0" i="1" dirty="0" smtClean="0"/>
              <a:t>информации </a:t>
            </a:r>
            <a:r>
              <a:rPr lang="ru-RU" sz="1300" b="0" i="1" dirty="0"/>
              <a:t>о социально-экономической, общественно-политической, культурной и спортивной жизни </a:t>
            </a:r>
            <a:r>
              <a:rPr lang="ru-RU" sz="1300" b="0" i="1" dirty="0" smtClean="0"/>
              <a:t>муниципального </a:t>
            </a:r>
            <a:r>
              <a:rPr lang="ru-RU" sz="1300" b="0" i="1" dirty="0"/>
              <a:t>образования;</a:t>
            </a:r>
          </a:p>
          <a:p>
            <a:pPr indent="0"/>
            <a:r>
              <a:rPr lang="ru-RU" sz="1300" i="1" dirty="0"/>
              <a:t> </a:t>
            </a:r>
            <a:r>
              <a:rPr lang="ru-RU" sz="1300" i="1" dirty="0" smtClean="0"/>
              <a:t> </a:t>
            </a:r>
            <a:r>
              <a:rPr lang="ru-RU" sz="1300" b="0" i="1" dirty="0" smtClean="0"/>
              <a:t>формирование </a:t>
            </a:r>
            <a:r>
              <a:rPr lang="ru-RU" sz="1300" b="0" i="1" dirty="0"/>
              <a:t>благоприятного имиджа </a:t>
            </a:r>
            <a:r>
              <a:rPr lang="ru-RU" sz="1300" b="0" i="1" dirty="0" smtClean="0"/>
              <a:t>муниципального </a:t>
            </a:r>
            <a:r>
              <a:rPr lang="ru-RU" sz="1300" b="0" i="1" dirty="0"/>
              <a:t>образования.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3385" y="4365104"/>
            <a:ext cx="8097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u="sng" dirty="0" smtClean="0"/>
              <a:t>Целевые показатели:</a:t>
            </a:r>
          </a:p>
          <a:p>
            <a:r>
              <a:rPr lang="ru-RU" sz="1200" i="1" dirty="0" smtClean="0"/>
              <a:t>-Количество </a:t>
            </a:r>
            <a:r>
              <a:rPr lang="ru-RU" sz="1200" i="1" dirty="0"/>
              <a:t>публикаций в официальных аккаунтах администрации</a:t>
            </a:r>
          </a:p>
          <a:p>
            <a:r>
              <a:rPr lang="ru-RU" sz="1200" i="1" dirty="0" smtClean="0"/>
              <a:t>-Количество </a:t>
            </a:r>
            <a:r>
              <a:rPr lang="ru-RU" sz="1200" i="1" dirty="0"/>
              <a:t>подписчиков (друзей) в официальных группах/сообществах администрации</a:t>
            </a:r>
          </a:p>
          <a:p>
            <a:r>
              <a:rPr lang="ru-RU" sz="1200" i="1" dirty="0" smtClean="0"/>
              <a:t>-Количество </a:t>
            </a:r>
            <a:r>
              <a:rPr lang="ru-RU" sz="1200" i="1" dirty="0"/>
              <a:t>публикаций в официальных группах/сообществах администрации</a:t>
            </a:r>
          </a:p>
          <a:p>
            <a:r>
              <a:rPr lang="ru-RU" sz="1200" i="1" dirty="0" smtClean="0"/>
              <a:t>-Количество </a:t>
            </a:r>
            <a:r>
              <a:rPr lang="ru-RU" sz="1200" i="1" dirty="0"/>
              <a:t>подписчиков (друзей) в официальных аккаунтах Главы</a:t>
            </a:r>
          </a:p>
          <a:p>
            <a:r>
              <a:rPr lang="ru-RU" sz="1200" i="1" dirty="0" smtClean="0"/>
              <a:t>-Количество </a:t>
            </a:r>
            <a:r>
              <a:rPr lang="ru-RU" sz="1200" i="1" dirty="0"/>
              <a:t>публикаций в официальных аккаунтах Главы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55912"/>
              </p:ext>
            </p:extLst>
          </p:nvPr>
        </p:nvGraphicFramePr>
        <p:xfrm>
          <a:off x="539552" y="3125850"/>
          <a:ext cx="6480720" cy="879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024"/>
                <a:gridCol w="1306215"/>
                <a:gridCol w="1093133"/>
                <a:gridCol w="1088043"/>
                <a:gridCol w="1176305"/>
              </a:tblGrid>
              <a:tr h="5232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</a:t>
                      </a:r>
                    </a:p>
                    <a:p>
                      <a:pPr algn="ctr"/>
                      <a:r>
                        <a:rPr lang="ru-RU" sz="1100" dirty="0" smtClean="0"/>
                        <a:t>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</a:t>
                      </a:r>
                      <a:r>
                        <a:rPr lang="ru-RU" sz="1100" dirty="0" smtClean="0"/>
                        <a:t>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3560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888,1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763,0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769,6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769,6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90" y="3140968"/>
            <a:ext cx="157640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03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1960" y="188640"/>
            <a:ext cx="9361041" cy="1512168"/>
          </a:xfrm>
        </p:spPr>
        <p:txBody>
          <a:bodyPr>
            <a:noAutofit/>
          </a:bodyPr>
          <a:lstStyle/>
          <a:p>
            <a:pPr marL="628650" indent="263525" algn="ctr"/>
            <a:r>
              <a:rPr lang="ru-RU" sz="1600" dirty="0" smtClean="0"/>
              <a:t>Муниципальная программа МО «Гиагинский район»</a:t>
            </a:r>
            <a:br>
              <a:rPr lang="ru-RU" sz="1600" dirty="0" smtClean="0"/>
            </a:br>
            <a:r>
              <a:rPr lang="ru-RU" sz="1600" dirty="0" smtClean="0"/>
              <a:t> 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на территории МО «Гиагинский район», тыс. руб.</a:t>
            </a:r>
            <a:endParaRPr lang="ru-RU" sz="1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0" i="1" u="sng" dirty="0" smtClean="0">
                <a:latin typeface="+mj-lt"/>
              </a:rPr>
              <a:t>Цель :</a:t>
            </a:r>
          </a:p>
          <a:p>
            <a:pPr marL="176213" indent="0"/>
            <a:r>
              <a:rPr lang="ru-RU" sz="1200" b="0" i="1" dirty="0" smtClean="0"/>
              <a:t>  минимизация социального и экономического ущерба наносимого населению и экономике </a:t>
            </a:r>
            <a:r>
              <a:rPr lang="ru-RU" sz="1200" i="1" dirty="0" smtClean="0"/>
              <a:t>муниципального образования</a:t>
            </a:r>
            <a:r>
              <a:rPr lang="ru-RU" sz="1200" b="0" i="1" dirty="0" smtClean="0"/>
              <a:t> «Гиагинский район» при возникновении ЧС природного и техногенного характера, происшествий на водных объектах, при совершении террористических актов.</a:t>
            </a:r>
            <a:endParaRPr lang="ru-RU" sz="1200" b="0" dirty="0" smtClean="0"/>
          </a:p>
          <a:p>
            <a:pPr marL="0" indent="0">
              <a:buNone/>
            </a:pPr>
            <a:endParaRPr lang="ru-RU" sz="1100" b="0" i="1" dirty="0" smtClean="0"/>
          </a:p>
          <a:p>
            <a:pPr marL="0" indent="0">
              <a:buNone/>
            </a:pPr>
            <a:endParaRPr lang="ru-RU" sz="1100" i="1" dirty="0"/>
          </a:p>
          <a:p>
            <a:pPr marL="0" indent="0">
              <a:buNone/>
            </a:pPr>
            <a:endParaRPr lang="ru-RU" sz="1100" b="0" i="1" dirty="0" smtClean="0"/>
          </a:p>
          <a:p>
            <a:pPr marL="0" indent="0">
              <a:buNone/>
            </a:pPr>
            <a:endParaRPr lang="ru-RU" sz="1100" i="1" dirty="0"/>
          </a:p>
          <a:p>
            <a:pPr marL="0" indent="0">
              <a:buNone/>
            </a:pPr>
            <a:endParaRPr lang="ru-RU" sz="1100" b="0" i="1" dirty="0" smtClean="0"/>
          </a:p>
          <a:p>
            <a:pPr marL="0" indent="0">
              <a:buNone/>
            </a:pPr>
            <a:endParaRPr lang="ru-RU" sz="1100" i="1" dirty="0"/>
          </a:p>
          <a:p>
            <a:pPr marL="0" indent="0">
              <a:buNone/>
            </a:pPr>
            <a:endParaRPr lang="ru-RU" sz="1200" i="1" dirty="0"/>
          </a:p>
          <a:p>
            <a:pPr marL="0" indent="0">
              <a:buNone/>
            </a:pPr>
            <a:r>
              <a:rPr lang="ru-RU" sz="1200" b="0" i="1" dirty="0" smtClean="0"/>
              <a:t>Целевые показатели:</a:t>
            </a:r>
          </a:p>
          <a:p>
            <a:pPr>
              <a:buFontTx/>
              <a:buChar char="-"/>
            </a:pPr>
            <a:r>
              <a:rPr lang="ru-RU" sz="1200" b="0" i="1" dirty="0" smtClean="0"/>
              <a:t>уровень </a:t>
            </a:r>
            <a:r>
              <a:rPr lang="ru-RU" sz="1200" b="0" i="1" dirty="0" err="1"/>
              <a:t>сформированности</a:t>
            </a:r>
            <a:r>
              <a:rPr lang="ru-RU" sz="1200" b="0" i="1" dirty="0"/>
              <a:t> </a:t>
            </a:r>
            <a:r>
              <a:rPr lang="ru-RU" sz="1200" b="0" i="1" dirty="0" smtClean="0"/>
              <a:t>резерва;</a:t>
            </a:r>
            <a:endParaRPr lang="en-US" sz="1200" b="0" i="1" dirty="0" smtClean="0"/>
          </a:p>
          <a:p>
            <a:pPr>
              <a:buFontTx/>
              <a:buChar char="-"/>
            </a:pPr>
            <a:r>
              <a:rPr lang="ru-RU" sz="1200" b="0" i="1" dirty="0" smtClean="0"/>
              <a:t>количество </a:t>
            </a:r>
            <a:r>
              <a:rPr lang="ru-RU" sz="1200" b="0" i="1" dirty="0"/>
              <a:t>аварий на гидротехнических </a:t>
            </a:r>
            <a:r>
              <a:rPr lang="ru-RU" sz="1200" b="0" i="1" dirty="0" smtClean="0"/>
              <a:t>сооружениях;</a:t>
            </a:r>
            <a:endParaRPr lang="en-US" sz="1200" b="0" i="1" dirty="0" smtClean="0"/>
          </a:p>
          <a:p>
            <a:pPr>
              <a:buFontTx/>
              <a:buChar char="-"/>
            </a:pPr>
            <a:r>
              <a:rPr lang="ru-RU" sz="1200" b="0" i="1" dirty="0" smtClean="0"/>
              <a:t>должностные </a:t>
            </a:r>
            <a:r>
              <a:rPr lang="ru-RU" sz="1200" b="0" i="1" dirty="0"/>
              <a:t>лица прошедшие обучения;</a:t>
            </a:r>
          </a:p>
          <a:p>
            <a:pPr>
              <a:buFontTx/>
              <a:buChar char="-"/>
            </a:pPr>
            <a:r>
              <a:rPr lang="ru-RU" sz="1200" b="0" i="1" dirty="0" smtClean="0"/>
              <a:t>количество </a:t>
            </a:r>
            <a:r>
              <a:rPr lang="ru-RU" sz="1200" b="0" i="1" dirty="0"/>
              <a:t>защитных сооружений снятых с </a:t>
            </a:r>
            <a:r>
              <a:rPr lang="ru-RU" sz="1200" b="0" i="1" dirty="0" smtClean="0"/>
              <a:t>учета;</a:t>
            </a:r>
            <a:endParaRPr lang="en-US" sz="1200" b="0" i="1" dirty="0" smtClean="0"/>
          </a:p>
          <a:p>
            <a:pPr>
              <a:buFontTx/>
              <a:buChar char="-"/>
            </a:pPr>
            <a:r>
              <a:rPr lang="ru-RU" sz="1200" b="0" i="1" dirty="0" smtClean="0"/>
              <a:t>снижение </a:t>
            </a:r>
            <a:r>
              <a:rPr lang="ru-RU" sz="1200" b="0" i="1" dirty="0"/>
              <a:t>ущерба от пожаров в границах муниципального района за границами населенных </a:t>
            </a:r>
            <a:r>
              <a:rPr lang="ru-RU" sz="1200" b="0" i="1" dirty="0" smtClean="0"/>
              <a:t>пунктов;</a:t>
            </a:r>
            <a:endParaRPr lang="en-US" sz="1200" b="0" i="1" dirty="0"/>
          </a:p>
          <a:p>
            <a:pPr>
              <a:buFontTx/>
              <a:buChar char="-"/>
            </a:pPr>
            <a:r>
              <a:rPr lang="ru-RU" sz="1200" b="0" i="1" dirty="0" smtClean="0"/>
              <a:t>динамика </a:t>
            </a:r>
            <a:r>
              <a:rPr lang="ru-RU" sz="1200" b="0" i="1" dirty="0"/>
              <a:t>уровня межнациональной и межконфессиональной </a:t>
            </a:r>
            <a:r>
              <a:rPr lang="ru-RU" sz="1200" b="0" i="1" dirty="0" smtClean="0"/>
              <a:t>напряженности;</a:t>
            </a:r>
            <a:endParaRPr lang="en-US" sz="1200" b="0" i="1" dirty="0" smtClean="0"/>
          </a:p>
          <a:p>
            <a:pPr>
              <a:buFontTx/>
              <a:buChar char="-"/>
            </a:pPr>
            <a:r>
              <a:rPr lang="ru-RU" sz="1200" b="0" i="1" dirty="0" smtClean="0"/>
              <a:t>количество </a:t>
            </a:r>
            <a:r>
              <a:rPr lang="ru-RU" sz="1200" b="0" i="1" dirty="0"/>
              <a:t>установленных камер уличного </a:t>
            </a:r>
            <a:r>
              <a:rPr lang="ru-RU" sz="1200" b="0" i="1" dirty="0" smtClean="0"/>
              <a:t>видеонаблюдения.</a:t>
            </a:r>
            <a:endParaRPr lang="ru-RU" sz="1200" b="0" i="1" dirty="0"/>
          </a:p>
          <a:p>
            <a:pPr>
              <a:buFontTx/>
              <a:buChar char="-"/>
            </a:pPr>
            <a:endParaRPr lang="ru-RU" sz="1400" i="1" dirty="0"/>
          </a:p>
          <a:p>
            <a:pPr marL="44450" indent="-44450">
              <a:buNone/>
            </a:pPr>
            <a:endParaRPr lang="ru-RU" sz="1600" dirty="0" smtClean="0"/>
          </a:p>
          <a:p>
            <a:pPr marL="44450" indent="-44450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90593"/>
              </p:ext>
            </p:extLst>
          </p:nvPr>
        </p:nvGraphicFramePr>
        <p:xfrm>
          <a:off x="611560" y="2753860"/>
          <a:ext cx="6336704" cy="89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129"/>
                <a:gridCol w="1088471"/>
                <a:gridCol w="1378728"/>
                <a:gridCol w="1088471"/>
                <a:gridCol w="1015905"/>
              </a:tblGrid>
              <a:tr h="4849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20245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</a:tr>
              <a:tr h="40618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5653,2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6309,2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5374,8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3427,0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74" y="2636912"/>
            <a:ext cx="134414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4" y="3068960"/>
            <a:ext cx="7632847" cy="2591013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-324544" y="260648"/>
            <a:ext cx="9144000" cy="1368152"/>
          </a:xfrm>
        </p:spPr>
        <p:txBody>
          <a:bodyPr>
            <a:noAutofit/>
          </a:bodyPr>
          <a:lstStyle/>
          <a:p>
            <a:pPr marL="628650" indent="263525" algn="ctr"/>
            <a:r>
              <a:rPr lang="ru-RU" sz="2200" dirty="0" smtClean="0"/>
              <a:t>Муниципальная программа</a:t>
            </a:r>
            <a:r>
              <a:rPr lang="ru-RU" sz="2200" dirty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МО «Гиагинский район»</a:t>
            </a:r>
            <a:br>
              <a:rPr lang="ru-RU" sz="2200" dirty="0" smtClean="0"/>
            </a:br>
            <a:r>
              <a:rPr lang="ru-RU" sz="2200" dirty="0" smtClean="0"/>
              <a:t>«Комплексное </a:t>
            </a:r>
            <a:r>
              <a:rPr lang="ru-RU" sz="2200" dirty="0"/>
              <a:t>развитие сельских </a:t>
            </a:r>
            <a:r>
              <a:rPr lang="ru-RU" sz="2200" dirty="0" smtClean="0"/>
              <a:t>территорий», тыс. руб.</a:t>
            </a:r>
            <a:endParaRPr lang="ru-RU" sz="2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8"/>
            <a:ext cx="8856984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</a:t>
            </a:r>
          </a:p>
          <a:p>
            <a:r>
              <a:rPr lang="ru-RU" sz="1400" b="0" i="1" dirty="0" smtClean="0"/>
              <a:t>Повышение </a:t>
            </a:r>
            <a:r>
              <a:rPr lang="ru-RU" sz="1400" b="0" i="1" dirty="0"/>
              <a:t>качества жизни сельского населения Гиагинского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803308"/>
              </p:ext>
            </p:extLst>
          </p:nvPr>
        </p:nvGraphicFramePr>
        <p:xfrm>
          <a:off x="677023" y="2420888"/>
          <a:ext cx="7632848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841"/>
                <a:gridCol w="1224136"/>
                <a:gridCol w="1368152"/>
                <a:gridCol w="1224136"/>
                <a:gridCol w="1145583"/>
              </a:tblGrid>
              <a:tr h="415194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</a:t>
                      </a:r>
                      <a:r>
                        <a:rPr lang="ru-RU" sz="1100" dirty="0" smtClean="0"/>
                        <a:t>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</a:tr>
              <a:tr h="2328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38543,5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171,9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124018,0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44,9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75393" y="5373216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 smtClean="0"/>
              <a:t>Целевые показатели</a:t>
            </a:r>
            <a:r>
              <a:rPr lang="ru-RU" sz="1400" i="1" dirty="0" smtClean="0"/>
              <a:t>:</a:t>
            </a:r>
          </a:p>
          <a:p>
            <a:r>
              <a:rPr lang="ru-RU" sz="1400" i="1" dirty="0" smtClean="0"/>
              <a:t>1</a:t>
            </a:r>
            <a:r>
              <a:rPr lang="ru-RU" sz="1400" i="1" dirty="0"/>
              <a:t>. Доведение уровня обеспеченности инженерной инфраструктурой  </a:t>
            </a:r>
            <a:r>
              <a:rPr lang="ru-RU" sz="1400" i="1" dirty="0" smtClean="0"/>
              <a:t>на </a:t>
            </a:r>
            <a:r>
              <a:rPr lang="ru-RU" sz="1400" i="1" dirty="0"/>
              <a:t>сельских </a:t>
            </a:r>
            <a:r>
              <a:rPr lang="ru-RU" sz="1400" i="1" dirty="0" smtClean="0"/>
              <a:t>территориях</a:t>
            </a:r>
            <a:r>
              <a:rPr lang="ru-RU" sz="1400" i="1" dirty="0"/>
              <a:t>;</a:t>
            </a:r>
          </a:p>
          <a:p>
            <a:r>
              <a:rPr lang="ru-RU" sz="1400" i="1" dirty="0"/>
              <a:t>2. Улучшение жилищных условий граждан, проживающих на сельских </a:t>
            </a:r>
            <a:r>
              <a:rPr lang="ru-RU" sz="1400" i="1" dirty="0" smtClean="0"/>
              <a:t>территориях.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49135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649072" cy="1224136"/>
          </a:xfrm>
          <a:effectLst>
            <a:glow rad="127000">
              <a:srgbClr val="FFFF00"/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Муниципальная программа МО «Гиагинский район» </a:t>
            </a:r>
            <a:br>
              <a:rPr lang="ru-RU" sz="2000" dirty="0" smtClean="0"/>
            </a:br>
            <a:r>
              <a:rPr lang="ru-RU" sz="2000" dirty="0" smtClean="0"/>
              <a:t>«Обеспечение безопасности дорожного движения</a:t>
            </a:r>
            <a:br>
              <a:rPr lang="ru-RU" sz="2000" dirty="0" smtClean="0"/>
            </a:br>
            <a:r>
              <a:rPr lang="ru-RU" sz="2000" dirty="0" smtClean="0"/>
              <a:t> в </a:t>
            </a:r>
            <a:r>
              <a:rPr lang="ru-RU" sz="2000" dirty="0" err="1" smtClean="0"/>
              <a:t>Гиагинском</a:t>
            </a:r>
            <a:r>
              <a:rPr lang="ru-RU" sz="2000" dirty="0" smtClean="0"/>
              <a:t> районе», тыс. руб.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712968" cy="175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</a:t>
            </a:r>
            <a:r>
              <a:rPr lang="ru-RU" sz="1400" i="1" dirty="0" smtClean="0"/>
              <a:t> </a:t>
            </a:r>
          </a:p>
          <a:p>
            <a:r>
              <a:rPr lang="ru-RU" sz="1400" b="0" i="1" dirty="0"/>
              <a:t>Повышение безопасности дорожного движения на территории </a:t>
            </a:r>
            <a:r>
              <a:rPr lang="ru-RU" sz="1400" b="0" i="1" dirty="0" smtClean="0"/>
              <a:t>МО «Гиагинский </a:t>
            </a:r>
            <a:r>
              <a:rPr lang="ru-RU" sz="1400" b="0" i="1" dirty="0"/>
              <a:t>район».</a:t>
            </a:r>
            <a:endParaRPr lang="ru-RU" sz="1400" b="0" i="1" dirty="0" smtClean="0"/>
          </a:p>
          <a:p>
            <a:pPr marL="0" indent="0">
              <a:buNone/>
            </a:pPr>
            <a:endParaRPr lang="ru-RU" sz="1200" b="0" dirty="0"/>
          </a:p>
          <a:p>
            <a:pPr marL="0" indent="0">
              <a:buNone/>
            </a:pPr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962441"/>
              </p:ext>
            </p:extLst>
          </p:nvPr>
        </p:nvGraphicFramePr>
        <p:xfrm>
          <a:off x="1187624" y="2564904"/>
          <a:ext cx="7776866" cy="793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411"/>
                <a:gridCol w="1117135"/>
                <a:gridCol w="990614"/>
                <a:gridCol w="1017534"/>
                <a:gridCol w="872172"/>
              </a:tblGrid>
              <a:tr h="4257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(прогноз)</a:t>
                      </a:r>
                      <a:endParaRPr lang="ru-RU" sz="1100" dirty="0"/>
                    </a:p>
                  </a:txBody>
                  <a:tcPr anchor="ctr"/>
                </a:tc>
              </a:tr>
              <a:tr h="3663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564986"/>
              </p:ext>
            </p:extLst>
          </p:nvPr>
        </p:nvGraphicFramePr>
        <p:xfrm>
          <a:off x="1187624" y="3573016"/>
          <a:ext cx="7776863" cy="193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192"/>
                <a:gridCol w="1152128"/>
                <a:gridCol w="1008112"/>
                <a:gridCol w="1008112"/>
                <a:gridCol w="866319"/>
              </a:tblGrid>
              <a:tr h="57826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(прогноз)</a:t>
                      </a:r>
                      <a:endParaRPr lang="ru-RU" sz="1100" dirty="0"/>
                    </a:p>
                  </a:txBody>
                  <a:tcPr anchor="ctr"/>
                </a:tc>
              </a:tr>
              <a:tr h="669188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Уменьшение</a:t>
                      </a:r>
                      <a:r>
                        <a:rPr lang="ru-RU" sz="1200" i="1" baseline="0" dirty="0" smtClean="0"/>
                        <a:t> к</a:t>
                      </a:r>
                      <a:r>
                        <a:rPr lang="ru-RU" sz="1200" i="1" dirty="0" smtClean="0"/>
                        <a:t>оличества пострадавших в результате ДТП в период с 2021 по 2025 год (взросл./дети);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48/2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47/2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47/2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47/2</a:t>
                      </a:r>
                      <a:endParaRPr lang="ru-RU" sz="1200" dirty="0"/>
                    </a:p>
                  </a:txBody>
                  <a:tcPr anchor="ctr"/>
                </a:tc>
              </a:tr>
              <a:tr h="683069">
                <a:tc>
                  <a:txBody>
                    <a:bodyPr/>
                    <a:lstStyle/>
                    <a:p>
                      <a:pPr algn="l"/>
                      <a:r>
                        <a:rPr lang="ru-RU" sz="1200" i="1" dirty="0" smtClean="0"/>
                        <a:t>количество проведенных мероприятий, направленных на профилактику безопасности дорожного движения.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9"/>
            <a:ext cx="3995935" cy="29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12976"/>
            <a:ext cx="1444293" cy="101410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1521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</a:t>
            </a:r>
            <a:br>
              <a:rPr lang="ru-RU" sz="2400" dirty="0" smtClean="0"/>
            </a:br>
            <a:r>
              <a:rPr lang="ru-RU" sz="2400" dirty="0" smtClean="0"/>
              <a:t> МО «Гиагинский район»</a:t>
            </a:r>
            <a:br>
              <a:rPr lang="ru-RU" sz="2400" dirty="0" smtClean="0"/>
            </a:br>
            <a:r>
              <a:rPr lang="ru-RU" sz="2400" dirty="0" smtClean="0"/>
              <a:t> «Доступная среда», тыс. руб.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ru-RU" sz="1600" dirty="0" smtClean="0">
              <a:latin typeface="Gabriola" pitchFamily="82" charset="0"/>
            </a:endParaRPr>
          </a:p>
          <a:p>
            <a:pPr>
              <a:buFont typeface="Wingdings" pitchFamily="2" charset="2"/>
              <a:buChar char="q"/>
            </a:pPr>
            <a:endParaRPr lang="ru-RU" sz="1600" dirty="0">
              <a:latin typeface="Gabriola" pitchFamily="82" charset="0"/>
            </a:endParaRPr>
          </a:p>
          <a:p>
            <a:pPr marL="0" indent="0">
              <a:buNone/>
            </a:pPr>
            <a:endParaRPr lang="ru-RU" sz="1600" dirty="0" smtClean="0">
              <a:latin typeface="Gabriola" pitchFamily="82" charset="0"/>
            </a:endParaRPr>
          </a:p>
          <a:p>
            <a:pPr marL="0" indent="0">
              <a:buNone/>
            </a:pPr>
            <a:endParaRPr lang="ru-RU" sz="1600" dirty="0">
              <a:latin typeface="Gabriola" pitchFamily="82" charset="0"/>
            </a:endParaRPr>
          </a:p>
          <a:p>
            <a:pPr marL="0" indent="0">
              <a:buNone/>
            </a:pPr>
            <a:endParaRPr lang="ru-RU" sz="1600" dirty="0" smtClean="0">
              <a:latin typeface="Gabriola" pitchFamily="82" charset="0"/>
            </a:endParaRPr>
          </a:p>
          <a:p>
            <a:pPr marL="0" indent="0">
              <a:buNone/>
            </a:pPr>
            <a:endParaRPr lang="ru-RU" sz="1050" b="0" i="1" dirty="0" smtClean="0">
              <a:latin typeface="+mj-lt"/>
            </a:endParaRPr>
          </a:p>
          <a:p>
            <a:pPr marL="0" indent="0">
              <a:buNone/>
            </a:pPr>
            <a:endParaRPr lang="ru-RU" sz="1050" i="1" dirty="0">
              <a:latin typeface="+mj-lt"/>
            </a:endParaRPr>
          </a:p>
          <a:p>
            <a:pPr marL="0" indent="0">
              <a:buNone/>
            </a:pPr>
            <a:endParaRPr lang="ru-RU" sz="1050" b="0" i="1" dirty="0" smtClean="0">
              <a:latin typeface="+mj-lt"/>
            </a:endParaRPr>
          </a:p>
          <a:p>
            <a:pPr marL="0" indent="0">
              <a:buNone/>
            </a:pPr>
            <a:endParaRPr lang="ru-RU" sz="1050" i="1" dirty="0">
              <a:latin typeface="+mj-lt"/>
            </a:endParaRPr>
          </a:p>
          <a:p>
            <a:pPr marL="0" indent="0">
              <a:buNone/>
            </a:pPr>
            <a:endParaRPr lang="ru-RU" sz="1050" b="0" i="1" dirty="0" smtClean="0">
              <a:latin typeface="+mj-lt"/>
            </a:endParaRPr>
          </a:p>
          <a:p>
            <a:pPr marL="0" indent="0">
              <a:buNone/>
            </a:pPr>
            <a:endParaRPr lang="ru-RU" sz="1050" i="1" dirty="0">
              <a:latin typeface="+mj-lt"/>
            </a:endParaRPr>
          </a:p>
          <a:p>
            <a:pPr marL="0" indent="0">
              <a:buNone/>
            </a:pPr>
            <a:endParaRPr lang="ru-RU" sz="1050" b="0" i="1" dirty="0">
              <a:latin typeface="+mj-lt"/>
            </a:endParaRPr>
          </a:p>
          <a:p>
            <a:pPr marL="0" indent="0">
              <a:buNone/>
            </a:pPr>
            <a:r>
              <a:rPr lang="ru-RU" sz="1200" i="1" u="sng" dirty="0" smtClean="0">
                <a:latin typeface="+mj-lt"/>
              </a:rPr>
              <a:t>Целевые показатели:</a:t>
            </a:r>
            <a:endParaRPr lang="ru-RU" sz="1200" i="1" dirty="0">
              <a:latin typeface="+mj-lt"/>
            </a:endParaRPr>
          </a:p>
          <a:p>
            <a:pPr marL="0" indent="0">
              <a:buNone/>
            </a:pPr>
            <a:r>
              <a:rPr lang="ru-RU" sz="1200" b="0" i="1" dirty="0" smtClean="0">
                <a:latin typeface="+mj-lt"/>
              </a:rPr>
              <a:t>- </a:t>
            </a:r>
            <a:r>
              <a:rPr lang="ru-RU" sz="1200" b="0" i="1" dirty="0">
                <a:latin typeface="+mj-lt"/>
              </a:rPr>
              <a:t>увеличение доли общеобразовательных организаций, в которых созданы условия для инклюзивного обучения детей - инвалидов по сравнению с базовым </a:t>
            </a:r>
            <a:r>
              <a:rPr lang="ru-RU" sz="1200" b="0" i="1" dirty="0" smtClean="0">
                <a:latin typeface="+mj-lt"/>
              </a:rPr>
              <a:t>2022 годом</a:t>
            </a:r>
            <a:r>
              <a:rPr lang="ru-RU" sz="1200" b="0" i="1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ru-RU" sz="1200" b="0" i="1" dirty="0">
                <a:latin typeface="+mj-lt"/>
              </a:rPr>
              <a:t>- увеличение доли объектов социальной направленности (образование, культура), доступных для инвалидов и других маломобильных групп населения по сравнению с базовым </a:t>
            </a:r>
            <a:r>
              <a:rPr lang="ru-RU" sz="1200" b="0" i="1" dirty="0" smtClean="0">
                <a:latin typeface="+mj-lt"/>
              </a:rPr>
              <a:t>2022 </a:t>
            </a:r>
            <a:r>
              <a:rPr lang="ru-RU" sz="1200" b="0" i="1" dirty="0">
                <a:latin typeface="+mj-lt"/>
              </a:rPr>
              <a:t>годом;</a:t>
            </a:r>
          </a:p>
          <a:p>
            <a:pPr marL="0" indent="0">
              <a:buNone/>
            </a:pPr>
            <a:r>
              <a:rPr lang="ru-RU" sz="1200" b="0" i="1" dirty="0">
                <a:latin typeface="+mj-lt"/>
              </a:rPr>
              <a:t>- увеличение количества проводимых в муниципальном образовании «Гиагинский район» общественных акций и мероприятий на 10% ежегодно; </a:t>
            </a:r>
          </a:p>
          <a:p>
            <a:pPr marL="0" indent="0">
              <a:buNone/>
            </a:pPr>
            <a:r>
              <a:rPr lang="ru-RU" sz="1200" b="0" i="1" dirty="0">
                <a:latin typeface="+mj-lt"/>
              </a:rPr>
              <a:t>- увеличение  числа  социально ориентированных некоммерческих организаций до конца </a:t>
            </a:r>
            <a:r>
              <a:rPr lang="ru-RU" sz="1200" b="0" i="1" dirty="0" smtClean="0">
                <a:latin typeface="+mj-lt"/>
              </a:rPr>
              <a:t>2026 </a:t>
            </a:r>
            <a:r>
              <a:rPr lang="ru-RU" sz="1200" b="0" i="1" dirty="0">
                <a:latin typeface="+mj-lt"/>
              </a:rPr>
              <a:t>года - 2 ед.</a:t>
            </a:r>
          </a:p>
          <a:p>
            <a:pPr marL="0" indent="0">
              <a:buNone/>
            </a:pPr>
            <a:endParaRPr lang="ru-RU" sz="1200" i="1" dirty="0" smtClean="0">
              <a:latin typeface="+mj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323528" y="1628800"/>
            <a:ext cx="8497887" cy="172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 :</a:t>
            </a:r>
          </a:p>
          <a:p>
            <a:pPr indent="0"/>
            <a:r>
              <a:rPr lang="ru-RU" sz="1400" b="0" i="1" dirty="0"/>
              <a:t> </a:t>
            </a:r>
            <a:r>
              <a:rPr lang="ru-RU" sz="1400" i="1" dirty="0"/>
              <a:t> </a:t>
            </a:r>
            <a:r>
              <a:rPr lang="ru-RU" sz="1400" b="0" i="1" dirty="0" smtClean="0"/>
              <a:t>развитие </a:t>
            </a:r>
            <a:r>
              <a:rPr lang="ru-RU" sz="1400" b="0" i="1" dirty="0"/>
              <a:t>доступной среды для инвалидов и других маломобильных групп населения, а также поддержка общественных организаций инвалидов и ветеранов;</a:t>
            </a:r>
          </a:p>
          <a:p>
            <a:pPr indent="0"/>
            <a:r>
              <a:rPr lang="ru-RU" sz="1400" i="1" dirty="0"/>
              <a:t> </a:t>
            </a:r>
            <a:r>
              <a:rPr lang="ru-RU" sz="1400" i="1" dirty="0" smtClean="0"/>
              <a:t> </a:t>
            </a:r>
            <a:r>
              <a:rPr lang="ru-RU" sz="1400" b="0" i="1" dirty="0" smtClean="0"/>
              <a:t>стимулирование </a:t>
            </a:r>
            <a:r>
              <a:rPr lang="ru-RU" sz="1400" b="0" i="1" dirty="0"/>
              <a:t>СОНКО и их участия в социально-экономическом развитии Гиагинского района, сохранении общественно - политической стабильности и </a:t>
            </a:r>
            <a:r>
              <a:rPr lang="ru-RU" sz="1400" b="0" i="1" dirty="0" err="1"/>
              <a:t>этноконфессионального</a:t>
            </a:r>
            <a:r>
              <a:rPr lang="ru-RU" sz="1400" b="0" i="1" dirty="0"/>
              <a:t> согласия, повышение эффективности социальной политики и качества предоставляемых населению социальных услуг, обеспечение общественного согласия на основе сбалансированности государственных и общественных интересов</a:t>
            </a:r>
          </a:p>
          <a:p>
            <a:endParaRPr lang="ru-RU" sz="1400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764741"/>
              </p:ext>
            </p:extLst>
          </p:nvPr>
        </p:nvGraphicFramePr>
        <p:xfrm>
          <a:off x="467544" y="3413319"/>
          <a:ext cx="6696743" cy="813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127"/>
                <a:gridCol w="1283209"/>
                <a:gridCol w="1224136"/>
                <a:gridCol w="1161098"/>
                <a:gridCol w="1287173"/>
              </a:tblGrid>
              <a:tr h="42515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  <a:r>
                        <a:rPr lang="ru-RU" sz="1100" baseline="0" dirty="0" smtClean="0"/>
                        <a:t>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  <a:r>
                        <a:rPr lang="ru-RU" sz="1100" dirty="0" smtClean="0"/>
                        <a:t>(план)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3870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594,1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1372,3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4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88" y="620688"/>
            <a:ext cx="7992888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Бюджетный процесс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950978"/>
              </p:ext>
            </p:extLst>
          </p:nvPr>
        </p:nvGraphicFramePr>
        <p:xfrm>
          <a:off x="179512" y="1772816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96952"/>
            <a:ext cx="2065872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71" y="2924944"/>
            <a:ext cx="3140038" cy="381642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108520" y="476672"/>
            <a:ext cx="9144000" cy="90736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</a:t>
            </a:r>
            <a:br>
              <a:rPr lang="ru-RU" sz="2400" dirty="0" smtClean="0"/>
            </a:br>
            <a:r>
              <a:rPr lang="ru-RU" sz="2400" dirty="0" smtClean="0"/>
              <a:t> МО «Гиагинский район» </a:t>
            </a:r>
            <a:br>
              <a:rPr lang="ru-RU" sz="2400" dirty="0" smtClean="0"/>
            </a:br>
            <a:r>
              <a:rPr lang="ru-RU" sz="2400" dirty="0" smtClean="0"/>
              <a:t>«Развитие информатизации», тыс. руб.</a:t>
            </a:r>
            <a:endParaRPr lang="ru-RU" sz="24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23528" y="1916832"/>
            <a:ext cx="7920880" cy="1080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 </a:t>
            </a:r>
          </a:p>
          <a:p>
            <a:pPr indent="0"/>
            <a:r>
              <a:rPr lang="ru-RU" sz="1400" b="0" i="1" dirty="0" smtClean="0"/>
              <a:t>  Повышение эффективности органов местного самоуправления, взаимодействия гражданского общества и бизнеса с органами местного самоуправления, качества и оперативности предоставления информационных услуг</a:t>
            </a:r>
          </a:p>
          <a:p>
            <a:pPr marL="0" indent="0">
              <a:buNone/>
            </a:pPr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23958"/>
              </p:ext>
            </p:extLst>
          </p:nvPr>
        </p:nvGraphicFramePr>
        <p:xfrm>
          <a:off x="323528" y="3068960"/>
          <a:ext cx="5688632" cy="6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202"/>
                <a:gridCol w="1034297"/>
                <a:gridCol w="960418"/>
                <a:gridCol w="1034297"/>
                <a:gridCol w="960418"/>
              </a:tblGrid>
              <a:tr h="391857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(план)</a:t>
                      </a:r>
                      <a:endParaRPr lang="ru-RU" sz="1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</a:t>
                      </a:r>
                      <a:r>
                        <a:rPr lang="ru-RU" sz="1000" dirty="0" smtClean="0"/>
                        <a:t>год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 год </a:t>
                      </a:r>
                      <a:r>
                        <a:rPr lang="ru-RU" sz="1000" dirty="0" smtClean="0"/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</a:t>
                      </a:r>
                      <a:r>
                        <a:rPr lang="ru-RU" sz="1000" baseline="0" dirty="0" smtClean="0"/>
                        <a:t> год</a:t>
                      </a:r>
                    </a:p>
                    <a:p>
                      <a:pPr marL="0" indent="0" algn="ctr"/>
                      <a:r>
                        <a:rPr lang="ru-RU" sz="1000" baseline="0" dirty="0" smtClean="0"/>
                        <a:t>(план)</a:t>
                      </a:r>
                      <a:endParaRPr lang="ru-RU" sz="1000" baseline="0" dirty="0" smtClean="0"/>
                    </a:p>
                  </a:txBody>
                  <a:tcPr/>
                </a:tc>
              </a:tr>
              <a:tr h="2562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1749,4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1470,2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207434"/>
              </p:ext>
            </p:extLst>
          </p:nvPr>
        </p:nvGraphicFramePr>
        <p:xfrm>
          <a:off x="251520" y="4221088"/>
          <a:ext cx="6408712" cy="240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654"/>
                <a:gridCol w="620344"/>
                <a:gridCol w="775703"/>
                <a:gridCol w="797490"/>
                <a:gridCol w="770324"/>
                <a:gridCol w="758197"/>
              </a:tblGrid>
              <a:tr h="2961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целевых</a:t>
                      </a:r>
                    </a:p>
                    <a:p>
                      <a:pPr algn="ctr"/>
                      <a:r>
                        <a:rPr lang="ru-RU" sz="1000" dirty="0" smtClean="0"/>
                        <a:t>показателей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Ед.</a:t>
                      </a:r>
                    </a:p>
                    <a:p>
                      <a:pPr algn="ctr"/>
                      <a:r>
                        <a:rPr lang="ru-RU" sz="1000" dirty="0" smtClean="0"/>
                        <a:t>изм.</a:t>
                      </a:r>
                      <a:endParaRPr lang="ru-RU" sz="10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Значение показателей эффективности </a:t>
                      </a:r>
                      <a:endParaRPr lang="ru-RU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97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</a:t>
                      </a:r>
                      <a:endParaRPr lang="en-US" sz="1000" dirty="0" smtClean="0"/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</a:t>
                      </a:r>
                      <a:endParaRPr lang="en-US" sz="1000" dirty="0" smtClean="0"/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</a:t>
                      </a:r>
                      <a:endParaRPr lang="en-US" sz="1000" dirty="0" smtClean="0"/>
                    </a:p>
                    <a:p>
                      <a:pPr algn="ctr"/>
                      <a:r>
                        <a:rPr lang="ru-RU" sz="1000" dirty="0" smtClean="0"/>
                        <a:t>(план)</a:t>
                      </a:r>
                    </a:p>
                  </a:txBody>
                  <a:tcPr anchor="ctr"/>
                </a:tc>
              </a:tr>
              <a:tr h="46069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рабочих</a:t>
                      </a:r>
                      <a:r>
                        <a:rPr lang="ru-RU" sz="1100" baseline="0" dirty="0" smtClean="0"/>
                        <a:t> мест с доступом СМЭВ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Шт.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</a:tr>
              <a:tr h="3730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Доля подключённых</a:t>
                      </a:r>
                      <a:r>
                        <a:rPr lang="ru-RU" sz="1100" baseline="0" dirty="0" smtClean="0"/>
                        <a:t> пользователей к ЛВС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</a:tr>
              <a:tr h="54296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посетителей сайта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Тысяч</a:t>
                      </a:r>
                    </a:p>
                    <a:p>
                      <a:pPr algn="ctr"/>
                      <a:r>
                        <a:rPr lang="ru-RU" sz="900" dirty="0" smtClean="0"/>
                        <a:t>посетит.</a:t>
                      </a:r>
                      <a:r>
                        <a:rPr lang="ru-RU" sz="900" baseline="0" dirty="0" smtClean="0"/>
                        <a:t> в год</a:t>
                      </a:r>
                      <a:r>
                        <a:rPr lang="ru-RU" sz="900" dirty="0" smtClean="0"/>
                        <a:t> 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</a:tr>
              <a:tr h="2797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Количество аттестованных АРМ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Шт.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8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368152"/>
          </a:xfrm>
        </p:spPr>
        <p:txBody>
          <a:bodyPr>
            <a:noAutofit/>
          </a:bodyPr>
          <a:lstStyle/>
          <a:p>
            <a:r>
              <a:rPr lang="ru-RU" sz="2200" dirty="0"/>
              <a:t>Муниципальная </a:t>
            </a:r>
            <a:r>
              <a:rPr lang="ru-RU" sz="2200" dirty="0" smtClean="0"/>
              <a:t>программа </a:t>
            </a:r>
            <a:br>
              <a:rPr lang="ru-RU" sz="2200" dirty="0" smtClean="0"/>
            </a:br>
            <a:r>
              <a:rPr lang="ru-RU" sz="2200" dirty="0" smtClean="0"/>
              <a:t>МО </a:t>
            </a:r>
            <a:r>
              <a:rPr lang="ru-RU" sz="2200" dirty="0"/>
              <a:t>«Гиагинский район»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«Переселение </a:t>
            </a:r>
            <a:r>
              <a:rPr lang="ru-RU" sz="2200" dirty="0"/>
              <a:t>граждан из аварийного жилищного </a:t>
            </a:r>
            <a:r>
              <a:rPr lang="ru-RU" sz="2200" dirty="0" smtClean="0"/>
              <a:t>фонда»</a:t>
            </a:r>
            <a:endParaRPr lang="ru-RU" sz="2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16832"/>
            <a:ext cx="8393577" cy="4237855"/>
          </a:xfrm>
        </p:spPr>
        <p:txBody>
          <a:bodyPr/>
          <a:lstStyle/>
          <a:p>
            <a:pPr marL="0" indent="0">
              <a:buNone/>
            </a:pPr>
            <a:r>
              <a:rPr lang="ru-RU" sz="1400" i="1" u="sng" dirty="0" smtClean="0"/>
              <a:t>Цель:</a:t>
            </a:r>
          </a:p>
          <a:p>
            <a:r>
              <a:rPr lang="ru-RU" sz="1400" i="1" dirty="0" smtClean="0"/>
              <a:t>Улучшение жилищных условий граждан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242855"/>
              </p:ext>
            </p:extLst>
          </p:nvPr>
        </p:nvGraphicFramePr>
        <p:xfrm>
          <a:off x="1115616" y="2852936"/>
          <a:ext cx="6912768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298"/>
                <a:gridCol w="997719"/>
                <a:gridCol w="1211516"/>
                <a:gridCol w="1140251"/>
                <a:gridCol w="1068984"/>
              </a:tblGrid>
              <a:tr h="4153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 финансирования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год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(план)</a:t>
                      </a:r>
                      <a:endParaRPr lang="ru-RU" sz="10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2024 </a:t>
                      </a:r>
                      <a:r>
                        <a:rPr lang="ru-RU" sz="1000" dirty="0" smtClean="0"/>
                        <a:t>год</a:t>
                      </a:r>
                      <a:endParaRPr lang="ru-RU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2025 год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2026 год </a:t>
                      </a:r>
                      <a:r>
                        <a:rPr lang="ru-RU" sz="1000" dirty="0" smtClean="0"/>
                        <a:t>(план)</a:t>
                      </a:r>
                    </a:p>
                  </a:txBody>
                  <a:tcPr anchor="ctr"/>
                </a:tc>
              </a:tr>
              <a:tr h="30473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6984776" cy="265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90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9505056" cy="136815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Муниципальная программа МО «Гиагинский район»</a:t>
            </a:r>
            <a:br>
              <a:rPr lang="ru-RU" sz="2000" dirty="0" smtClean="0"/>
            </a:br>
            <a:r>
              <a:rPr lang="ru-RU" sz="2000" dirty="0" smtClean="0"/>
              <a:t> «Обеспечение доступным и комфортным жильем </a:t>
            </a:r>
            <a:br>
              <a:rPr lang="ru-RU" sz="2000" dirty="0" smtClean="0"/>
            </a:br>
            <a:r>
              <a:rPr lang="ru-RU" sz="2000" dirty="0" smtClean="0"/>
              <a:t>и коммунальными услугами», тыс. руб.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81135"/>
            <a:ext cx="8676455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u="sng" dirty="0" smtClean="0"/>
              <a:t>Цель: </a:t>
            </a:r>
          </a:p>
          <a:p>
            <a:pPr marL="0" indent="0">
              <a:buNone/>
            </a:pPr>
            <a:r>
              <a:rPr lang="ru-RU" sz="1200" b="0" i="1" dirty="0" smtClean="0"/>
              <a:t>1.Поддержка </a:t>
            </a:r>
            <a:r>
              <a:rPr lang="ru-RU" sz="1200" b="0" i="1" dirty="0"/>
              <a:t>молодых семей, проживающих на территории Гиагинского района, признанных в установленном порядке нуждающимися в улучшении жилищных условий, в решении данной проблемы.</a:t>
            </a:r>
          </a:p>
          <a:p>
            <a:pPr marL="0" indent="0">
              <a:buNone/>
            </a:pPr>
            <a:r>
              <a:rPr lang="ru-RU" sz="1200" b="0" i="1" dirty="0"/>
              <a:t>2.Обеспечение жилыми помещениями детей-сирот, детей, оставшихся без попечения родителей, лиц из числа детей-сирот и детей, оставшихся без попечения родителей.</a:t>
            </a:r>
          </a:p>
          <a:p>
            <a:pPr marL="0" indent="0">
              <a:buNone/>
            </a:pPr>
            <a:r>
              <a:rPr lang="ru-RU" sz="1200" b="0" i="1" dirty="0"/>
              <a:t>3.Планирование и организация проведения собственниками помещений в многоквартирных домах и (или) региональным оператором капитального ремонта, в соответствии с «Республиканской программой капитального ремонта общего имущества в многоквартирных домах на 2015-2043 годы», утвержденной постановлением Кабинета Министров Республики Адыгея от 31 декабря 2013 года № 331, планирование предоставления муниципальной поддержки капитального </a:t>
            </a:r>
            <a:r>
              <a:rPr lang="ru-RU" sz="1200" b="0" i="1" dirty="0" smtClean="0"/>
              <a:t>ремонта.</a:t>
            </a:r>
            <a:endParaRPr lang="ru-RU" sz="1200" b="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24631"/>
              </p:ext>
            </p:extLst>
          </p:nvPr>
        </p:nvGraphicFramePr>
        <p:xfrm>
          <a:off x="2339752" y="3645024"/>
          <a:ext cx="6624736" cy="687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099"/>
                <a:gridCol w="1077415"/>
                <a:gridCol w="994537"/>
                <a:gridCol w="964581"/>
                <a:gridCol w="936104"/>
              </a:tblGrid>
              <a:tr h="428314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/>
                </a:tc>
              </a:tr>
              <a:tr h="2197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19524,6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20505,5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12743,8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13073,6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1655119" cy="105679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5293"/>
              </p:ext>
            </p:extLst>
          </p:nvPr>
        </p:nvGraphicFramePr>
        <p:xfrm>
          <a:off x="251520" y="4437112"/>
          <a:ext cx="8712968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1080120"/>
                <a:gridCol w="1008112"/>
                <a:gridCol w="936104"/>
                <a:gridCol w="936104"/>
              </a:tblGrid>
              <a:tr h="4041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/>
                </a:tc>
              </a:tr>
              <a:tr h="404174">
                <a:tc>
                  <a:txBody>
                    <a:bodyPr/>
                    <a:lstStyle/>
                    <a:p>
                      <a:r>
                        <a:rPr lang="ru-RU" sz="1050" i="1" dirty="0" smtClean="0"/>
                        <a:t>улучшение жилищных условий</a:t>
                      </a:r>
                      <a:r>
                        <a:rPr lang="ru-RU" sz="1050" i="1" baseline="0" dirty="0" smtClean="0"/>
                        <a:t> </a:t>
                      </a:r>
                      <a:r>
                        <a:rPr lang="ru-RU" sz="1050" i="1" dirty="0" smtClean="0"/>
                        <a:t>молодым семьям, </a:t>
                      </a:r>
                    </a:p>
                    <a:p>
                      <a:r>
                        <a:rPr lang="ru-RU" sz="1050" i="1" dirty="0" smtClean="0"/>
                        <a:t>кол-во семей</a:t>
                      </a:r>
                      <a:endParaRPr lang="ru-RU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16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 anchor="ctr"/>
                </a:tc>
              </a:tr>
              <a:tr h="673968">
                <a:tc>
                  <a:txBody>
                    <a:bodyPr/>
                    <a:lstStyle/>
                    <a:p>
                      <a:r>
                        <a:rPr lang="ru-RU" sz="1050" i="1" dirty="0" smtClean="0"/>
                        <a:t>Количество детей-сирот, детей, оставшихся без попечения родителей, лица из числа детей-сирот и детей, оставшиеся без попечения родителей, которым предоставлены благоустроенные жилые помещения</a:t>
                      </a:r>
                      <a:endParaRPr lang="ru-RU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 anchor="ctr"/>
                </a:tc>
              </a:tr>
              <a:tr h="718531">
                <a:tc>
                  <a:txBody>
                    <a:bodyPr/>
                    <a:lstStyle/>
                    <a:p>
                      <a:r>
                        <a:rPr lang="ru-RU" sz="1050" i="1" dirty="0" smtClean="0"/>
                        <a:t>Доля детей-сирот,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фонд, %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12,5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12,5</a:t>
                      </a:r>
                      <a:endParaRPr lang="ru-RU" sz="1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4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24944"/>
            <a:ext cx="2016224" cy="1044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8815" y="184482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u="sng" dirty="0" smtClean="0">
                <a:solidFill>
                  <a:srgbClr val="002060"/>
                </a:solidFill>
              </a:rPr>
              <a:t>Цель:</a:t>
            </a:r>
          </a:p>
          <a:p>
            <a:endParaRPr lang="ru-RU" sz="1400" b="1" i="1" u="sng" dirty="0" smtClean="0">
              <a:solidFill>
                <a:srgbClr val="002060"/>
              </a:solidFill>
            </a:endParaRPr>
          </a:p>
          <a:p>
            <a:r>
              <a:rPr lang="ru-RU" sz="1400" i="1" dirty="0" smtClean="0">
                <a:solidFill>
                  <a:srgbClr val="002060"/>
                </a:solidFill>
              </a:rPr>
              <a:t>Улучшение </a:t>
            </a:r>
            <a:r>
              <a:rPr lang="ru-RU" sz="1400" i="1" dirty="0">
                <a:solidFill>
                  <a:srgbClr val="002060"/>
                </a:solidFill>
              </a:rPr>
              <a:t>здоровья населения, качества жизни граждан, формирование культуры общественного здоровья, ответственного отношения к здоровью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596437"/>
              </p:ext>
            </p:extLst>
          </p:nvPr>
        </p:nvGraphicFramePr>
        <p:xfrm>
          <a:off x="467544" y="3134041"/>
          <a:ext cx="608369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208"/>
                <a:gridCol w="1152128"/>
                <a:gridCol w="1152128"/>
                <a:gridCol w="1152128"/>
                <a:gridCol w="936104"/>
              </a:tblGrid>
              <a:tr h="41346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(прогноз)</a:t>
                      </a:r>
                      <a:endParaRPr lang="ru-RU" sz="1100" dirty="0"/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4293096"/>
            <a:ext cx="75660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Целевые показатели</a:t>
            </a:r>
          </a:p>
          <a:p>
            <a:r>
              <a:rPr lang="ru-RU" i="1" dirty="0" smtClean="0"/>
              <a:t>- </a:t>
            </a:r>
            <a:r>
              <a:rPr lang="ru-RU" sz="1400" i="1" dirty="0"/>
              <a:t>увеличение числа проведенных пропагандистских мероприятий;</a:t>
            </a:r>
          </a:p>
          <a:p>
            <a:r>
              <a:rPr lang="ru-RU" sz="1400" i="1" dirty="0"/>
              <a:t>- увеличение количества участников мероприятий различных социальных и возрастных групп;</a:t>
            </a:r>
          </a:p>
          <a:p>
            <a:r>
              <a:rPr lang="ru-RU" sz="1400" i="1" dirty="0"/>
              <a:t>- увеличение охвата населения диспансеризацией</a:t>
            </a:r>
            <a:r>
              <a:rPr lang="ru-RU" i="1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383352"/>
            <a:ext cx="88924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solidFill>
                  <a:srgbClr val="00B0F0"/>
                </a:solidFill>
                <a:latin typeface="Book Antiqua" pitchFamily="18" charset="0"/>
                <a:ea typeface="+mj-ea"/>
                <a:cs typeface="+mj-cs"/>
              </a:rPr>
              <a:t>Муниципальная программа МО «Гиагинский район»</a:t>
            </a:r>
            <a:br>
              <a:rPr lang="ru-RU" sz="2300" dirty="0" smtClean="0">
                <a:solidFill>
                  <a:srgbClr val="00B0F0"/>
                </a:solidFill>
                <a:latin typeface="Book Antiqua" pitchFamily="18" charset="0"/>
                <a:ea typeface="+mj-ea"/>
                <a:cs typeface="+mj-cs"/>
              </a:rPr>
            </a:br>
            <a:r>
              <a:rPr lang="ru-RU" sz="2300" dirty="0" smtClean="0">
                <a:solidFill>
                  <a:srgbClr val="00B0F0"/>
                </a:solidFill>
                <a:latin typeface="Book Antiqua" pitchFamily="18" charset="0"/>
                <a:ea typeface="+mj-ea"/>
                <a:cs typeface="+mj-cs"/>
              </a:rPr>
              <a:t> «Укрепление общественного здоровья среди населения муниципального образования «Гиагинский район»», тыс. руб.</a:t>
            </a:r>
            <a:endParaRPr lang="ru-RU" sz="2300" dirty="0">
              <a:solidFill>
                <a:srgbClr val="00B0F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632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13576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</a:t>
            </a:r>
            <a:br>
              <a:rPr lang="ru-RU" sz="2400" dirty="0" smtClean="0"/>
            </a:br>
            <a:r>
              <a:rPr lang="ru-RU" sz="2400" dirty="0" smtClean="0"/>
              <a:t>МО «Гиагинский район» </a:t>
            </a:r>
            <a:br>
              <a:rPr lang="ru-RU" sz="2400" dirty="0" smtClean="0"/>
            </a:br>
            <a:r>
              <a:rPr lang="ru-RU" sz="2400" dirty="0" smtClean="0"/>
              <a:t>«Улучшение демографической ситуации на территории МО «Гиагинский район», тыс. руб.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8424936" cy="453650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18288" indent="0">
              <a:buNone/>
            </a:pPr>
            <a:endParaRPr lang="ru-RU" sz="1600" b="1" dirty="0" smtClean="0"/>
          </a:p>
          <a:p>
            <a:pPr marL="18288" indent="0">
              <a:buNone/>
            </a:pPr>
            <a:r>
              <a:rPr lang="ru-RU" sz="1400" i="1" u="sng" dirty="0" smtClean="0"/>
              <a:t>Цель</a:t>
            </a:r>
            <a:r>
              <a:rPr lang="ru-RU" sz="1400" i="1" dirty="0" smtClean="0"/>
              <a:t>: </a:t>
            </a:r>
          </a:p>
          <a:p>
            <a:pPr marL="18288" indent="0">
              <a:buNone/>
            </a:pPr>
            <a:r>
              <a:rPr lang="ru-RU" sz="1400" b="0" i="1" dirty="0" smtClean="0"/>
              <a:t>Улучшение демографической ситуации на территории МО «Гиагинский район»</a:t>
            </a:r>
            <a:endParaRPr lang="ru-RU" sz="1600" b="1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9073802"/>
              </p:ext>
            </p:extLst>
          </p:nvPr>
        </p:nvGraphicFramePr>
        <p:xfrm>
          <a:off x="251520" y="4226470"/>
          <a:ext cx="813690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1080120"/>
                <a:gridCol w="1008112"/>
                <a:gridCol w="856359"/>
                <a:gridCol w="871832"/>
              </a:tblGrid>
              <a:tr h="4266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/>
                </a:tc>
              </a:tr>
              <a:tr h="7413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детей, охваченных мероприятиями, направленными на снижение уровня детской и младенческой смертности, иммунизация и диспансеризация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6072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6075</a:t>
                      </a:r>
                      <a:endParaRPr lang="ru-RU" sz="1200" dirty="0"/>
                    </a:p>
                  </a:txBody>
                  <a:tcPr/>
                </a:tc>
              </a:tr>
              <a:tr h="5573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жителей Гиагинского района, участвующих в реализации мероприятий программы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93227"/>
              </p:ext>
            </p:extLst>
          </p:nvPr>
        </p:nvGraphicFramePr>
        <p:xfrm>
          <a:off x="323528" y="2602268"/>
          <a:ext cx="6408712" cy="792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048"/>
                <a:gridCol w="1243481"/>
                <a:gridCol w="1147829"/>
                <a:gridCol w="1052177"/>
                <a:gridCol w="1052177"/>
              </a:tblGrid>
              <a:tr h="3946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  <a:r>
                        <a:rPr lang="ru-RU" sz="1100" dirty="0" smtClean="0"/>
                        <a:t>(план)</a:t>
                      </a:r>
                    </a:p>
                  </a:txBody>
                  <a:tcPr/>
                </a:tc>
              </a:tr>
              <a:tr h="3656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420888"/>
            <a:ext cx="2036798" cy="17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7" y="44624"/>
            <a:ext cx="9289032" cy="18002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Муниципальная программа  МО «Гиагинский район»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«Социальная помощь вдовам ветеранов Великой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Отечественной </a:t>
            </a:r>
            <a:r>
              <a:rPr lang="ru-RU" sz="1800" dirty="0"/>
              <a:t>войны 1941-1945 годов и гражданам,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участвующим </a:t>
            </a:r>
            <a:r>
              <a:rPr lang="ru-RU" sz="1800" dirty="0"/>
              <a:t>в специальной военной операции,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(или) членам их семей», </a:t>
            </a:r>
            <a:r>
              <a:rPr lang="ru-RU" sz="1800" dirty="0" smtClean="0"/>
              <a:t>тыс. руб.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844824"/>
            <a:ext cx="5256584" cy="1512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 </a:t>
            </a:r>
          </a:p>
          <a:p>
            <a:r>
              <a:rPr lang="ru-RU" sz="1400" i="1" dirty="0"/>
              <a:t>- повышение уровня и качества жизни вдов ветеранов Великой Отечественной войны, зарегистрированных на территории муниципального образования «Гиагинский район»;</a:t>
            </a:r>
          </a:p>
          <a:p>
            <a:r>
              <a:rPr lang="ru-RU" sz="1400" i="1" dirty="0"/>
              <a:t>- повышение уровня и качества жизни граждан, участвующих в специальной военной операции, и (или) членов их семей.</a:t>
            </a:r>
          </a:p>
          <a:p>
            <a:endParaRPr lang="ru-RU" sz="1400" b="0" i="1" dirty="0" smtClean="0"/>
          </a:p>
          <a:p>
            <a:pPr marL="68580" indent="0">
              <a:buNone/>
            </a:pPr>
            <a:endParaRPr lang="ru-RU" sz="1400" b="1" dirty="0" smtClean="0"/>
          </a:p>
          <a:p>
            <a:pPr marL="68580" indent="0">
              <a:buNone/>
            </a:pPr>
            <a:endParaRPr lang="ru-RU" sz="1400" dirty="0" smtClean="0">
              <a:latin typeface="Segoe Script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26636"/>
              </p:ext>
            </p:extLst>
          </p:nvPr>
        </p:nvGraphicFramePr>
        <p:xfrm>
          <a:off x="107504" y="3789040"/>
          <a:ext cx="892899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204749"/>
                <a:gridCol w="1287835"/>
                <a:gridCol w="1201980"/>
                <a:gridCol w="1201980"/>
              </a:tblGrid>
              <a:tr h="3547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r>
                        <a:rPr lang="ru-RU" sz="12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/>
                </a:tc>
              </a:tr>
              <a:tr h="2477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3112,2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801836"/>
              </p:ext>
            </p:extLst>
          </p:nvPr>
        </p:nvGraphicFramePr>
        <p:xfrm>
          <a:off x="107504" y="4653136"/>
          <a:ext cx="8928993" cy="190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217"/>
                <a:gridCol w="1201980"/>
                <a:gridCol w="1287836"/>
                <a:gridCol w="1201980"/>
                <a:gridCol w="1201980"/>
              </a:tblGrid>
              <a:tr h="281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r>
                        <a:rPr lang="ru-RU" sz="12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 </a:t>
                      </a:r>
                      <a:r>
                        <a:rPr lang="ru-RU" sz="1200" dirty="0" smtClean="0"/>
                        <a:t>(план)</a:t>
                      </a:r>
                    </a:p>
                  </a:txBody>
                  <a:tcPr/>
                </a:tc>
              </a:tr>
              <a:tr h="941432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Проведение ремонта жилых помещений в целях улучшения социально - бытовых условий жизни ветеранов ВОВ, зарегистрированных на территории МО «Гиагинский район»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ветеран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ветеран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ветеран</a:t>
                      </a:r>
                      <a:endParaRPr lang="ru-RU" sz="12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Выплата социальной поддержки,</a:t>
                      </a:r>
                      <a:r>
                        <a:rPr lang="ru-RU" sz="1200" i="1" baseline="0" dirty="0" smtClean="0"/>
                        <a:t> участвующим в специальной военной операции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2971103" cy="1296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85" y="2321832"/>
            <a:ext cx="2699872" cy="15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418684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Муниципальная программа  МО «Гиагинский район» Управление муниципальным имуществом и земельными ресурсами муниципального образования </a:t>
            </a:r>
            <a:r>
              <a:rPr lang="ru-RU" sz="2200" dirty="0" smtClean="0"/>
              <a:t>«Гиагинский район»»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00285"/>
            <a:ext cx="8568952" cy="3921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u="sng" dirty="0" smtClean="0"/>
              <a:t>Цель:</a:t>
            </a:r>
            <a:endParaRPr lang="ru-RU" sz="1400" i="1" u="sng" dirty="0"/>
          </a:p>
          <a:p>
            <a:r>
              <a:rPr lang="ru-RU" sz="1400" i="1" dirty="0" smtClean="0"/>
              <a:t>Совершенствование </a:t>
            </a:r>
            <a:r>
              <a:rPr lang="ru-RU" sz="1400" i="1" dirty="0"/>
              <a:t>системы управления муниципальным имуществом муниципального образования «Гиагинский район</a:t>
            </a:r>
            <a:r>
              <a:rPr lang="ru-RU" sz="1400" i="1" dirty="0" smtClean="0"/>
              <a:t>»</a:t>
            </a:r>
          </a:p>
          <a:p>
            <a:pPr marL="0" indent="0">
              <a:buNone/>
            </a:pPr>
            <a:endParaRPr lang="ru-RU" sz="14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11912"/>
              </p:ext>
            </p:extLst>
          </p:nvPr>
        </p:nvGraphicFramePr>
        <p:xfrm>
          <a:off x="586132" y="2540407"/>
          <a:ext cx="5760639" cy="930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426"/>
                <a:gridCol w="1030851"/>
                <a:gridCol w="1030851"/>
                <a:gridCol w="847836"/>
                <a:gridCol w="910675"/>
              </a:tblGrid>
              <a:tr h="504056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r>
                        <a:rPr lang="ru-RU" sz="11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/>
                </a:tc>
              </a:tr>
              <a:tr h="4261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1855,6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1884,5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1959,5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472" y="3724683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u="sng" dirty="0"/>
              <a:t>Задачи:</a:t>
            </a:r>
          </a:p>
          <a:p>
            <a:r>
              <a:rPr lang="ru-RU" sz="1200" i="1" dirty="0"/>
              <a:t>1. Эффективное управление, распоряжение имуществом, находящимся в муниципальной собственности муниципального образования «Гиагинский район».</a:t>
            </a:r>
          </a:p>
          <a:p>
            <a:r>
              <a:rPr lang="ru-RU" sz="1200" i="1" dirty="0"/>
              <a:t>2. Совершенствование системы учета и содержания объектов собственности муниципального образования «Гиагинский район», совершенствование механизма управления и распоряжения объектами недвижимости, обеспечение полноты и достоверности учета муниципального имущества муниципального образования «Гиагинский район».</a:t>
            </a:r>
          </a:p>
          <a:p>
            <a:r>
              <a:rPr lang="ru-RU" sz="1200" i="1" dirty="0"/>
              <a:t>3. Разграничение государственной собственности на землю.</a:t>
            </a:r>
          </a:p>
          <a:p>
            <a:r>
              <a:rPr lang="ru-RU" sz="1200" i="1" dirty="0"/>
              <a:t>4. Обеспечение сохранности имущества, приведение его в нормативное состояние и соответствие установленным санитарным и техническим правилам и нормам, иным требованиям законодательства.</a:t>
            </a:r>
          </a:p>
          <a:p>
            <a:r>
              <a:rPr lang="ru-RU" sz="1200" i="1" dirty="0"/>
              <a:t>5. Эффективное управление, распоряжение и рациональное использование земельных участков, собственность на которые не разграничена, формирование земельных участков при разграничении государственной собственности на землю в целях государственной регистрации права собственности муниципального образования «Гиагинский район</a:t>
            </a:r>
            <a:r>
              <a:rPr lang="ru-RU" sz="1200" i="1" dirty="0" smtClean="0"/>
              <a:t>».</a:t>
            </a:r>
            <a:endParaRPr lang="ru-RU" sz="12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132856"/>
            <a:ext cx="2599863" cy="15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521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656184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Муниципальная программа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МО </a:t>
            </a:r>
            <a:r>
              <a:rPr lang="ru-RU" sz="2000" dirty="0"/>
              <a:t>«Гиагинский район»</a:t>
            </a:r>
            <a:br>
              <a:rPr lang="ru-RU" sz="2000" dirty="0"/>
            </a:br>
            <a:r>
              <a:rPr lang="ru-RU" sz="2000" dirty="0"/>
              <a:t>«Противодействие </a:t>
            </a:r>
            <a:r>
              <a:rPr lang="ru-RU" sz="2000" dirty="0" smtClean="0"/>
              <a:t>коррупции</a:t>
            </a:r>
            <a:br>
              <a:rPr lang="ru-RU" sz="2000" dirty="0" smtClean="0"/>
            </a:br>
            <a:r>
              <a:rPr lang="ru-RU" sz="2000" dirty="0" smtClean="0"/>
              <a:t> в </a:t>
            </a:r>
            <a:r>
              <a:rPr lang="ru-RU" sz="2000" dirty="0"/>
              <a:t>муниципальном образовании </a:t>
            </a:r>
            <a:r>
              <a:rPr lang="ru-RU" sz="2000" dirty="0" smtClean="0"/>
              <a:t>«</a:t>
            </a:r>
            <a:r>
              <a:rPr lang="ru-RU" sz="2000" dirty="0"/>
              <a:t>Гиагинский район»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628800"/>
            <a:ext cx="7992888" cy="5085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u="sng" dirty="0"/>
              <a:t>Цель</a:t>
            </a:r>
            <a:r>
              <a:rPr lang="ru-RU" sz="1400" i="1" u="sng" dirty="0" smtClean="0"/>
              <a:t>:</a:t>
            </a:r>
          </a:p>
          <a:p>
            <a:pPr marL="0" indent="0">
              <a:buNone/>
            </a:pPr>
            <a:r>
              <a:rPr lang="ru-RU" sz="1400" b="0" i="1" dirty="0" smtClean="0"/>
              <a:t>Обеспечение </a:t>
            </a:r>
            <a:r>
              <a:rPr lang="ru-RU" sz="1400" b="0" i="1" dirty="0"/>
              <a:t>повышения эффективности деятельности в сфере противодействия коррупции и снижение уровня коррупционных проявлений в администрации МО «Гиагинский район» </a:t>
            </a:r>
            <a:endParaRPr lang="ru-RU" sz="1400" i="1" dirty="0"/>
          </a:p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endParaRPr lang="ru-RU" sz="1400" i="1" dirty="0"/>
          </a:p>
          <a:p>
            <a:pPr marL="0" indent="0">
              <a:buNone/>
            </a:pPr>
            <a:endParaRPr lang="ru-RU" sz="1400" i="1" dirty="0"/>
          </a:p>
          <a:p>
            <a:pPr marL="0" indent="0">
              <a:buNone/>
            </a:pPr>
            <a:endParaRPr lang="ru-RU" sz="1400" i="1" dirty="0"/>
          </a:p>
          <a:p>
            <a:pPr marL="0" indent="0">
              <a:buNone/>
            </a:pPr>
            <a:r>
              <a:rPr lang="ru-RU" sz="1400" i="1" u="sng" dirty="0" smtClean="0">
                <a:solidFill>
                  <a:schemeClr val="tx1"/>
                </a:solidFill>
              </a:rPr>
              <a:t>Целевые показатели:</a:t>
            </a:r>
          </a:p>
          <a:p>
            <a:pPr marL="0" indent="0">
              <a:buNone/>
            </a:pPr>
            <a:r>
              <a:rPr lang="ru-RU" sz="1400" b="0" i="1" dirty="0">
                <a:solidFill>
                  <a:schemeClr val="tx1"/>
                </a:solidFill>
              </a:rPr>
              <a:t>- доля граждан, удовлетворенных деятельностью органов местного самоуправления МО «Гиагинский район»;</a:t>
            </a:r>
          </a:p>
          <a:p>
            <a:pPr marL="0" indent="0">
              <a:buNone/>
            </a:pPr>
            <a:r>
              <a:rPr lang="ru-RU" sz="1400" b="0" i="1" dirty="0">
                <a:solidFill>
                  <a:schemeClr val="tx1"/>
                </a:solidFill>
              </a:rPr>
              <a:t>- доля служебных проверок, проведенных по выявленным фактам коррупционных проявлений в органах местного самоуправления МО «Гиагинский район», в том числе на основании опубликованных в СМИ материалов журналистских расследований и авторских материалов;</a:t>
            </a:r>
          </a:p>
          <a:p>
            <a:pPr marL="0" indent="0">
              <a:buNone/>
            </a:pPr>
            <a:r>
              <a:rPr lang="ru-RU" sz="1400" b="0" i="1" dirty="0">
                <a:solidFill>
                  <a:schemeClr val="tx1"/>
                </a:solidFill>
              </a:rPr>
              <a:t>- доля проведенных проверок достоверности представ-ленных сведений о доходах муниципальных служащих, проводимых по распоряжению главы МО «Гиагинский район».</a:t>
            </a:r>
          </a:p>
          <a:p>
            <a:pPr marL="0" indent="0">
              <a:buNone/>
            </a:pPr>
            <a:endParaRPr lang="ru-RU" sz="1600" i="1" dirty="0" smtClean="0"/>
          </a:p>
          <a:p>
            <a:pPr marL="0" indent="0">
              <a:buNone/>
            </a:pPr>
            <a:endParaRPr lang="ru-RU" sz="1400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92" y="2420888"/>
            <a:ext cx="189934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482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4765" y="404664"/>
            <a:ext cx="8280920" cy="11967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Реализация общественно-значимых проектов для МО «Гиагинский район»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250709"/>
              </p:ext>
            </p:extLst>
          </p:nvPr>
        </p:nvGraphicFramePr>
        <p:xfrm>
          <a:off x="323529" y="1641423"/>
          <a:ext cx="8568952" cy="284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31"/>
                <a:gridCol w="1543955"/>
                <a:gridCol w="1003571"/>
                <a:gridCol w="1003571"/>
                <a:gridCol w="1235165"/>
                <a:gridCol w="1896759"/>
              </a:tblGrid>
              <a:tr h="4265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проекта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Место реализации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 </a:t>
                      </a:r>
                      <a:r>
                        <a:rPr lang="ru-RU" sz="1100" dirty="0" smtClean="0"/>
                        <a:t>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Срок реализации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Результат</a:t>
                      </a:r>
                      <a:endParaRPr lang="ru-RU" sz="1100" dirty="0"/>
                    </a:p>
                  </a:txBody>
                  <a:tcPr anchor="ctr"/>
                </a:tc>
              </a:tr>
              <a:tr h="1121076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Строительство</a:t>
                      </a:r>
                      <a:r>
                        <a:rPr lang="ru-RU" sz="1200" i="1" baseline="0" dirty="0" smtClean="0"/>
                        <a:t> и реконструкция (модернизация) объектов питьевого водоснабжения</a:t>
                      </a:r>
                      <a:r>
                        <a:rPr lang="ru-RU" sz="1200" i="1" dirty="0" smtClean="0"/>
                        <a:t> 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ст.</a:t>
                      </a:r>
                      <a:r>
                        <a:rPr lang="ru-RU" sz="1200" i="1" baseline="0" dirty="0" smtClean="0"/>
                        <a:t> </a:t>
                      </a:r>
                      <a:r>
                        <a:rPr lang="ru-RU" sz="1200" i="1" baseline="0" dirty="0" err="1" smtClean="0"/>
                        <a:t>Дондуковская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30917,9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2024 г.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Улучшение качества и увеличение подключения количества абонентов</a:t>
                      </a:r>
                      <a:endParaRPr lang="ru-RU" sz="1200" i="1" dirty="0"/>
                    </a:p>
                  </a:txBody>
                  <a:tcPr/>
                </a:tc>
              </a:tr>
              <a:tr h="1293549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Реализация мероприятий по благоустройству общественных территорий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п.</a:t>
                      </a:r>
                      <a:r>
                        <a:rPr lang="ru-RU" sz="1200" i="1" baseline="0" dirty="0" smtClean="0"/>
                        <a:t> Новый 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3030,3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3030,3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2024-2025</a:t>
                      </a:r>
                      <a:r>
                        <a:rPr lang="ru-RU" sz="1200" i="1" baseline="0" dirty="0" smtClean="0"/>
                        <a:t> гг.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Создание</a:t>
                      </a:r>
                      <a:r>
                        <a:rPr lang="ru-RU" sz="1200" i="1" baseline="0" dirty="0" smtClean="0"/>
                        <a:t> комфорта и безопасности для людей разного возраста, повышение уровня жизни населения</a:t>
                      </a:r>
                      <a:endParaRPr lang="ru-RU" sz="1200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82636"/>
            <a:ext cx="2847350" cy="2375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908">
            <a:off x="3683541" y="4688648"/>
            <a:ext cx="959916" cy="6106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483">
            <a:off x="3740676" y="5121715"/>
            <a:ext cx="1164702" cy="111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602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48680"/>
            <a:ext cx="9108504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Финансовая поддержка</a:t>
            </a:r>
            <a:br>
              <a:rPr lang="ru-RU" sz="2400" dirty="0" smtClean="0"/>
            </a:br>
            <a:r>
              <a:rPr lang="ru-RU" sz="2400" dirty="0" smtClean="0"/>
              <a:t> бюджетов сельских поселений, тыс. руб.</a:t>
            </a:r>
            <a:endParaRPr lang="ru-RU" sz="24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984764" y="2632224"/>
            <a:ext cx="0" cy="21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73638298"/>
              </p:ext>
            </p:extLst>
          </p:nvPr>
        </p:nvGraphicFramePr>
        <p:xfrm>
          <a:off x="755576" y="1772816"/>
          <a:ext cx="77768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5" y="4077072"/>
            <a:ext cx="4653485" cy="27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1296144"/>
          </a:xfrm>
        </p:spPr>
        <p:txBody>
          <a:bodyPr>
            <a:noAutofit/>
          </a:bodyPr>
          <a:lstStyle/>
          <a:p>
            <a:pPr algn="l"/>
            <a:r>
              <a:rPr lang="ru-RU" sz="1600" b="1" i="1" u="sng" dirty="0" err="1" smtClean="0"/>
              <a:t>Бюдже́т</a:t>
            </a:r>
            <a:r>
              <a:rPr lang="ru-RU" sz="1600" i="1" u="sng" dirty="0" smtClean="0"/>
              <a:t> </a:t>
            </a:r>
            <a:r>
              <a:rPr lang="ru-RU" sz="1600" i="1" dirty="0" smtClean="0"/>
              <a:t>(от </a:t>
            </a:r>
            <a:r>
              <a:rPr lang="ru-RU" sz="1600" i="1" dirty="0" err="1" smtClean="0"/>
              <a:t>старонормандского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bougette</a:t>
            </a:r>
            <a:r>
              <a:rPr lang="ru-RU" sz="1600" i="1" dirty="0" smtClean="0"/>
              <a:t> в знач. кошелёк, сумка, мешок с деньгами) — смета доходов и расходов определённого субъекта (семьи, бизнеса, организации, государства и т. д.), устанавливаемая на определённый период времени, обычно на один год</a:t>
            </a:r>
            <a:r>
              <a:rPr lang="ru-RU" sz="1600" i="1" dirty="0"/>
              <a:t>.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endParaRPr lang="ru-RU" sz="1600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3123490"/>
            <a:ext cx="8496944" cy="3672408"/>
          </a:xfrm>
        </p:spPr>
        <p:txBody>
          <a:bodyPr>
            <a:normAutofit/>
          </a:bodyPr>
          <a:lstStyle/>
          <a:p>
            <a:pPr algn="l"/>
            <a:r>
              <a:rPr lang="ru-RU" sz="1500" b="1" i="1" u="sng" dirty="0"/>
              <a:t>Доходы бюджетов </a:t>
            </a:r>
            <a:r>
              <a:rPr lang="ru-RU" sz="1500" b="1" i="1" dirty="0"/>
              <a:t>- это денежные средства, поступающие в безвозмездном и безвозвратном порядке согласно законодательству РФ в распоряжение органов государственной власти Российской Федерации, субъектов РФ и </a:t>
            </a:r>
            <a:r>
              <a:rPr lang="ru-RU" sz="1500" b="1" i="1" dirty="0" smtClean="0"/>
              <a:t>муниципальных образований </a:t>
            </a:r>
            <a:r>
              <a:rPr lang="ru-RU" sz="1500" b="1" i="1" dirty="0"/>
              <a:t>(</a:t>
            </a:r>
            <a:r>
              <a:rPr lang="ru-RU" sz="1500" b="1" i="1" dirty="0" smtClean="0"/>
              <a:t>ст. </a:t>
            </a:r>
            <a:r>
              <a:rPr lang="ru-RU" sz="1500" b="1" i="1" dirty="0"/>
              <a:t>6 БК РФ</a:t>
            </a:r>
            <a:r>
              <a:rPr lang="ru-RU" sz="1500" b="1" i="1" dirty="0" smtClean="0"/>
              <a:t>).</a:t>
            </a:r>
            <a:endParaRPr lang="en-US" sz="1500" b="1" i="1" dirty="0" smtClean="0"/>
          </a:p>
          <a:p>
            <a:pPr algn="l"/>
            <a:endParaRPr lang="ru-RU" sz="1600" b="1" i="1" u="sng" dirty="0" smtClean="0"/>
          </a:p>
          <a:p>
            <a:pPr algn="l"/>
            <a:r>
              <a:rPr lang="ru-RU" sz="1500" b="1" i="1" u="sng" dirty="0" smtClean="0"/>
              <a:t>Расходы </a:t>
            </a:r>
            <a:r>
              <a:rPr lang="ru-RU" sz="1500" b="1" i="1" u="sng" dirty="0"/>
              <a:t>бюджета </a:t>
            </a:r>
            <a:r>
              <a:rPr lang="ru-RU" sz="1500" b="1" i="1" dirty="0"/>
              <a:t>– экономические 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</a:t>
            </a:r>
            <a:r>
              <a:rPr lang="ru-RU" sz="1500" b="1" i="1" dirty="0" smtClean="0"/>
              <a:t>назначению</a:t>
            </a:r>
            <a:endParaRPr lang="en-US" sz="1500" b="1" i="1" dirty="0" smtClean="0"/>
          </a:p>
          <a:p>
            <a:pPr algn="l"/>
            <a:endParaRPr lang="ru-RU" sz="1500" b="1" i="1" dirty="0" smtClean="0"/>
          </a:p>
          <a:p>
            <a:pPr marL="0" indent="0" algn="ctr">
              <a:buNone/>
            </a:pPr>
            <a:r>
              <a:rPr lang="ru-RU" sz="1500" b="1" i="1" dirty="0"/>
              <a:t>Доходы-расходы=дефицит/профицит</a:t>
            </a:r>
          </a:p>
          <a:p>
            <a:pPr marL="0" indent="0" algn="ctr">
              <a:buNone/>
            </a:pPr>
            <a:r>
              <a:rPr lang="ru-RU" sz="1500" b="1" i="1" dirty="0"/>
              <a:t>Дефицит – расходы больше доходов</a:t>
            </a:r>
          </a:p>
          <a:p>
            <a:pPr marL="0" indent="0" algn="ctr">
              <a:buNone/>
            </a:pPr>
            <a:r>
              <a:rPr lang="ru-RU" sz="1500" b="1" i="1" dirty="0"/>
              <a:t>Профицит – доходы больше расходов</a:t>
            </a:r>
          </a:p>
          <a:p>
            <a:endParaRPr lang="ru-RU" sz="1300" b="1" i="1" dirty="0" smtClean="0"/>
          </a:p>
          <a:p>
            <a:endParaRPr lang="ru-RU" sz="11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79512" y="3068960"/>
            <a:ext cx="4824536" cy="378904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61140"/>
            <a:ext cx="2880320" cy="13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810" y="54868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Дотации на выравнивание </a:t>
            </a:r>
            <a:br>
              <a:rPr lang="ru-RU" sz="2400" dirty="0" smtClean="0"/>
            </a:br>
            <a:r>
              <a:rPr lang="ru-RU" sz="2400" dirty="0" smtClean="0"/>
              <a:t>бюджетной обеспеченности </a:t>
            </a:r>
            <a:br>
              <a:rPr lang="ru-RU" sz="2400" dirty="0" smtClean="0"/>
            </a:br>
            <a:r>
              <a:rPr lang="ru-RU" sz="2400" dirty="0" smtClean="0"/>
              <a:t>сельских  поселений, тыс. руб.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30305686"/>
              </p:ext>
            </p:extLst>
          </p:nvPr>
        </p:nvGraphicFramePr>
        <p:xfrm>
          <a:off x="611560" y="1606894"/>
          <a:ext cx="4104456" cy="319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31722270"/>
              </p:ext>
            </p:extLst>
          </p:nvPr>
        </p:nvGraphicFramePr>
        <p:xfrm>
          <a:off x="4932040" y="1606894"/>
          <a:ext cx="4032448" cy="326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18" y="4725144"/>
            <a:ext cx="296858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325285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Муниципальный долг </a:t>
            </a:r>
            <a:br>
              <a:rPr lang="ru-RU" sz="3100" dirty="0" smtClean="0"/>
            </a:br>
            <a:r>
              <a:rPr lang="ru-RU" sz="3100" dirty="0" smtClean="0"/>
              <a:t>МО «</a:t>
            </a:r>
            <a:r>
              <a:rPr lang="ru-RU" sz="3100" dirty="0" err="1" smtClean="0"/>
              <a:t>Гиагинский</a:t>
            </a:r>
            <a:r>
              <a:rPr lang="ru-RU" sz="3100" dirty="0" smtClean="0"/>
              <a:t> район», тыс. руб.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u="sng" dirty="0" smtClean="0"/>
              <a:t>отсутствует</a:t>
            </a:r>
            <a:endParaRPr lang="ru-RU" i="1" u="sng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82535897"/>
              </p:ext>
            </p:extLst>
          </p:nvPr>
        </p:nvGraphicFramePr>
        <p:xfrm>
          <a:off x="539552" y="3140968"/>
          <a:ext cx="770485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88840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6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119" y="54868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Управление финансов администрации </a:t>
            </a:r>
            <a:br>
              <a:rPr lang="ru-RU" sz="2400" dirty="0" smtClean="0"/>
            </a:br>
            <a:r>
              <a:rPr lang="ru-RU" sz="2400" dirty="0" smtClean="0"/>
              <a:t>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9" y="1700808"/>
            <a:ext cx="8636361" cy="22474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9" y="5109645"/>
            <a:ext cx="710882" cy="452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869" y="4967008"/>
            <a:ext cx="579898" cy="594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4890" y="2780928"/>
            <a:ext cx="46222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385600, ст. Гиагинская, ул. Кооперативная,35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603" y="5683544"/>
            <a:ext cx="4278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8(87779)3-09-36 доб.:</a:t>
            </a:r>
          </a:p>
          <a:p>
            <a:r>
              <a:rPr lang="ru-RU" sz="1200" dirty="0" smtClean="0">
                <a:latin typeface="Comic Sans MS" pitchFamily="66" charset="0"/>
              </a:rPr>
              <a:t>131 – начальник управления финансов</a:t>
            </a:r>
          </a:p>
          <a:p>
            <a:r>
              <a:rPr lang="ru-RU" sz="1200" dirty="0" smtClean="0">
                <a:latin typeface="Comic Sans MS" pitchFamily="66" charset="0"/>
              </a:rPr>
              <a:t>124,164,165- бюджетный отдел;</a:t>
            </a:r>
          </a:p>
          <a:p>
            <a:r>
              <a:rPr lang="ru-RU" sz="1200" dirty="0" smtClean="0">
                <a:latin typeface="Comic Sans MS" pitchFamily="66" charset="0"/>
              </a:rPr>
              <a:t>125, 155,158 – отдел исполнения бюджета</a:t>
            </a:r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3728" y="5683544"/>
            <a:ext cx="193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Сайт: </a:t>
            </a:r>
            <a:r>
              <a:rPr lang="en-US" sz="1200" dirty="0">
                <a:latin typeface="Comic Sans MS" pitchFamily="66" charset="0"/>
                <a:hlinkClick r:id="rId5"/>
              </a:rPr>
              <a:t>http://ufgr.ru</a:t>
            </a:r>
            <a:r>
              <a:rPr lang="en-US" sz="1200" dirty="0" smtClean="0">
                <a:latin typeface="Comic Sans MS" pitchFamily="66" charset="0"/>
                <a:hlinkClick r:id="rId5"/>
              </a:rPr>
              <a:t>/</a:t>
            </a:r>
            <a:endParaRPr lang="ru-RU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E-mail</a:t>
            </a:r>
            <a:r>
              <a:rPr lang="ru-RU" sz="1200" dirty="0" smtClean="0">
                <a:latin typeface="Comic Sans MS" pitchFamily="66" charset="0"/>
              </a:rPr>
              <a:t>:</a:t>
            </a:r>
            <a:r>
              <a:rPr lang="en-US" sz="1200" dirty="0" smtClean="0">
                <a:latin typeface="Comic Sans MS" pitchFamily="66" charset="0"/>
              </a:rPr>
              <a:t> fingiag@mail.ru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74" y="5054101"/>
            <a:ext cx="507831" cy="5078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5888" y="5637377"/>
            <a:ext cx="3081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График работы управления финансов :</a:t>
            </a:r>
          </a:p>
          <a:p>
            <a:r>
              <a:rPr lang="ru-RU" sz="1200" dirty="0" smtClean="0">
                <a:latin typeface="Comic Sans MS" pitchFamily="66" charset="0"/>
              </a:rPr>
              <a:t>Понедельник-пятница</a:t>
            </a:r>
          </a:p>
          <a:p>
            <a:r>
              <a:rPr lang="ru-RU" sz="1200" dirty="0" smtClean="0">
                <a:latin typeface="Comic Sans MS" pitchFamily="66" charset="0"/>
              </a:rPr>
              <a:t>С 9.00 до 18.00</a:t>
            </a:r>
          </a:p>
          <a:p>
            <a:r>
              <a:rPr lang="ru-RU" sz="1200" dirty="0" smtClean="0">
                <a:latin typeface="Comic Sans MS" pitchFamily="66" charset="0"/>
              </a:rPr>
              <a:t>Перерыв с 13.00 до 13.48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456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5881" y="404664"/>
            <a:ext cx="9036496" cy="10515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Показатели консолидированного бюджета 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МО «Гиагинский район» </a:t>
            </a:r>
            <a:r>
              <a:rPr lang="ru-RU" sz="2000" u="sng" dirty="0" smtClean="0">
                <a:solidFill>
                  <a:schemeClr val="bg2">
                    <a:lumMod val="50000"/>
                  </a:schemeClr>
                </a:solidFill>
              </a:rPr>
              <a:t>в расчете на 1 жителя, руб.</a:t>
            </a:r>
            <a:endParaRPr lang="ru-RU" sz="20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014002"/>
              </p:ext>
            </p:extLst>
          </p:nvPr>
        </p:nvGraphicFramePr>
        <p:xfrm>
          <a:off x="323528" y="1772817"/>
          <a:ext cx="8568952" cy="151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426"/>
                <a:gridCol w="1336442"/>
                <a:gridCol w="1310757"/>
                <a:gridCol w="1252597"/>
                <a:gridCol w="1155365"/>
                <a:gridCol w="1155365"/>
              </a:tblGrid>
              <a:tr h="49709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2022 </a:t>
                      </a:r>
                      <a:r>
                        <a:rPr lang="ru-RU" sz="1100" dirty="0" smtClean="0"/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 </a:t>
                      </a:r>
                      <a:r>
                        <a:rPr lang="ru-RU" sz="1100" dirty="0" smtClean="0"/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(план первонач.)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 smtClean="0"/>
                    </a:p>
                  </a:txBody>
                  <a:tcPr anchor="ctr"/>
                </a:tc>
              </a:tr>
              <a:tr h="282089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Доходы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31141,54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26669,46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34335,95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39538,85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32242,64</a:t>
                      </a:r>
                      <a:endParaRPr lang="ru-RU" sz="1200" dirty="0"/>
                    </a:p>
                  </a:txBody>
                  <a:tcPr anchor="ctr"/>
                </a:tc>
              </a:tr>
              <a:tr h="450891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В том числе: налоговые и неналоговые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12214,4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8429,07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13767,7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14405,9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15140,8</a:t>
                      </a:r>
                      <a:endParaRPr lang="ru-RU" sz="1200" dirty="0"/>
                    </a:p>
                  </a:txBody>
                  <a:tcPr anchor="ctr"/>
                </a:tc>
              </a:tr>
              <a:tr h="282089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Расходы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31220,2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33375,2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31740,1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31034,9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32700,6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75897050"/>
              </p:ext>
            </p:extLst>
          </p:nvPr>
        </p:nvGraphicFramePr>
        <p:xfrm>
          <a:off x="251520" y="3429000"/>
          <a:ext cx="87129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5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96944" cy="120248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Динамика основных параметров бюджета </a:t>
            </a:r>
            <a:br>
              <a:rPr lang="ru-RU" sz="2400" dirty="0" smtClean="0"/>
            </a:br>
            <a:r>
              <a:rPr lang="ru-RU" sz="2400" dirty="0" smtClean="0"/>
              <a:t>МО «Гиагинский район» , тыс. руб.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324087"/>
              </p:ext>
            </p:extLst>
          </p:nvPr>
        </p:nvGraphicFramePr>
        <p:xfrm>
          <a:off x="323528" y="1844824"/>
          <a:ext cx="8496943" cy="144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487"/>
                <a:gridCol w="1245242"/>
                <a:gridCol w="1757988"/>
                <a:gridCol w="1183013"/>
                <a:gridCol w="1208978"/>
                <a:gridCol w="1197235"/>
              </a:tblGrid>
              <a:tr h="588592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2022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 первоначальный)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271658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Доходы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877776,1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851636,0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961767,2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1136518,1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896183,1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5592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Расходы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889338,5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897708,7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961767,2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1146754,9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910028,1</a:t>
                      </a:r>
                      <a:endParaRPr lang="ru-RU" sz="1200" dirty="0"/>
                    </a:p>
                  </a:txBody>
                  <a:tcPr anchor="ctr"/>
                </a:tc>
              </a:tr>
              <a:tr h="304317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Дефицит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11562,4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8065,7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10236,8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14300,0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30246505"/>
              </p:ext>
            </p:extLst>
          </p:nvPr>
        </p:nvGraphicFramePr>
        <p:xfrm>
          <a:off x="107504" y="3356992"/>
          <a:ext cx="87129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90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224135"/>
          </a:xfrm>
        </p:spPr>
        <p:txBody>
          <a:bodyPr>
            <a:normAutofit/>
          </a:bodyPr>
          <a:lstStyle/>
          <a:p>
            <a:pPr algn="ctr"/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Налоговые и неналоговые доходы бюджета </a:t>
            </a:r>
            <a:b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300" dirty="0" smtClean="0">
                <a:solidFill>
                  <a:schemeClr val="bg2">
                    <a:lumMod val="50000"/>
                  </a:schemeClr>
                </a:solidFill>
              </a:rPr>
              <a:t>МО «Гиагинский район», тыс. руб.</a:t>
            </a:r>
            <a:endParaRPr lang="ru-RU" sz="23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797562"/>
              </p:ext>
            </p:extLst>
          </p:nvPr>
        </p:nvGraphicFramePr>
        <p:xfrm>
          <a:off x="899592" y="2060848"/>
          <a:ext cx="76328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7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492896"/>
            <a:ext cx="2095655" cy="1584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36904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Структура доходов бюджета</a:t>
            </a:r>
            <a:br>
              <a:rPr lang="ru-RU" sz="2400" dirty="0" smtClean="0"/>
            </a:br>
            <a:r>
              <a:rPr lang="ru-RU" sz="2400" dirty="0" smtClean="0"/>
              <a:t> МО «</a:t>
            </a:r>
            <a:r>
              <a:rPr lang="ru-RU" sz="2400" dirty="0" err="1" smtClean="0"/>
              <a:t>Гиагинский</a:t>
            </a:r>
            <a:r>
              <a:rPr lang="ru-RU" sz="2400" dirty="0" smtClean="0"/>
              <a:t> район», тыс. руб.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2876668"/>
              </p:ext>
            </p:extLst>
          </p:nvPr>
        </p:nvGraphicFramePr>
        <p:xfrm>
          <a:off x="179512" y="2132856"/>
          <a:ext cx="87849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01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13318</TotalTime>
  <Words>5750</Words>
  <Application>Microsoft Office PowerPoint</Application>
  <PresentationFormat>Экран (4:3)</PresentationFormat>
  <Paragraphs>1810</Paragraphs>
  <Slides>52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Аптека</vt:lpstr>
      <vt:lpstr>Путеводитель</vt:lpstr>
      <vt:lpstr>Территория составляет 756,5 кв.км В состав Гиагинского района входят  5 поселений </vt:lpstr>
      <vt:lpstr>Основные показатели  социально-экономического развития</vt:lpstr>
      <vt:lpstr>Бюджетный процесс</vt:lpstr>
      <vt:lpstr>Бюдже́т (от старонормандского bougette в знач. кошелёк, сумка, мешок с деньгами) — смета доходов и расходов определённого субъекта (семьи, бизнеса, организации, государства и т. д.), устанавливаемая на определённый период времени, обычно на один год.  </vt:lpstr>
      <vt:lpstr>Показатели консолидированного бюджета  МО «Гиагинский район» в расчете на 1 жителя, руб.</vt:lpstr>
      <vt:lpstr>Динамика основных параметров бюджета  МО «Гиагинский район» , тыс. руб.</vt:lpstr>
      <vt:lpstr>Налоговые и неналоговые доходы бюджета  МО «Гиагинский район», тыс. руб.</vt:lpstr>
      <vt:lpstr>Структура доходов бюджета  МО «Гиагинский район», тыс. руб.</vt:lpstr>
      <vt:lpstr>Основные характеристики бюджета  МО «Гиагинский район»</vt:lpstr>
      <vt:lpstr>Объем и структура  налоговых доходов бюджета  МО «Гиагинский район», тыс. руб.</vt:lpstr>
      <vt:lpstr>Объем и структура  неналоговых доходов бюджета  МО «Гиагинский район» , тыс. руб.</vt:lpstr>
      <vt:lpstr>Безвозмездные поступления в бюджет  МО «Гиагинский район», тыс. руб.</vt:lpstr>
      <vt:lpstr>Расходы бюджета   МО «Гиагинский район», тыс. руб.</vt:lpstr>
      <vt:lpstr>Расходы по разделу  «Общегосударственные вопросы», тыс. руб.</vt:lpstr>
      <vt:lpstr>Расходы по разделу  «Национальная безопасность  и правоохранительная деятельность », тыс. руб.</vt:lpstr>
      <vt:lpstr>Расходы по разделу  «Национальная экономика», тыс.руб.</vt:lpstr>
      <vt:lpstr>Расходы по разделу  «Образование», тыс. руб.</vt:lpstr>
      <vt:lpstr>Расходы по разделу  «Культура, кинематография», тыс. руб.</vt:lpstr>
      <vt:lpstr>Расходы по разделу  «Физическая культура и спорт», тыс. руб.</vt:lpstr>
      <vt:lpstr>Расходы по разделу «Межбюджетные трансферты  общего характера» , тыс. руб.</vt:lpstr>
      <vt:lpstr>Расходы бюджета  МО «Гиагинский район» по видам расходов классификации расходов, тыс. руб.</vt:lpstr>
      <vt:lpstr>Меры социальной поддержки  отдельных категорий граждан  в бюджете МО «Гиагинский район»</vt:lpstr>
      <vt:lpstr>Презентация PowerPoint</vt:lpstr>
      <vt:lpstr>Расходы бюджета МО «Гиагинский район» на реализацию муниципальных программ МО «Гиагинский район», тыс. руб.</vt:lpstr>
      <vt:lpstr>Презентация PowerPoint</vt:lpstr>
      <vt:lpstr>Муниципальная программа   МО «Гиагинский район»  «Развитие образования», тыс. руб.</vt:lpstr>
      <vt:lpstr>Муниципальная программа  МО «Гиагинский район»  «Развитие культуры и искусства», тыс. руб.</vt:lpstr>
      <vt:lpstr>Муниципальная программа МО «Гиагинский район» «Развитие малого и среднего предпринимательства муниципального образования «Гиагинский район», тыс. руб.</vt:lpstr>
      <vt:lpstr>Муниципальная программа  МО «Гиагинский район»  «Управление муниципальными финансами»</vt:lpstr>
      <vt:lpstr>Муниципальная программа  МО «Гиагинский район»  «Энергосбережение и повышение  энергетической эффективности», тыс. руб.</vt:lpstr>
      <vt:lpstr>Муниципальная программа   МО «Гиагинский район»  «Развитие молодежной политики», тыс. руб.</vt:lpstr>
      <vt:lpstr>Муниципальная программа  МО «Гиагинский район»  «Развитие физической культуры и спорта»</vt:lpstr>
      <vt:lpstr>Муниципальная программа  МО «Гиагинский район»  «Развитие сельского хозяйства на территории  МО «Гиагинский район»»</vt:lpstr>
      <vt:lpstr>Муниципальная программа МО «Гиагинский район» «Реализация обеспечения информирования граждан о деятельности муниципальных органов  МО «Гиагинский район»»</vt:lpstr>
      <vt:lpstr>Муниципальная программа МО «Гиагинский район»  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на территории МО «Гиагинский район», тыс. руб.</vt:lpstr>
      <vt:lpstr>Муниципальная программа  МО «Гиагинский район» «Комплексное развитие сельских территорий», тыс. руб.</vt:lpstr>
      <vt:lpstr>Муниципальная программа МО «Гиагинский район»  «Обеспечение безопасности дорожного движения  в Гиагинском районе», тыс. руб.</vt:lpstr>
      <vt:lpstr>Муниципальная программа  МО «Гиагинский район»  «Доступная среда», тыс. руб.</vt:lpstr>
      <vt:lpstr>Муниципальная программа  МО «Гиагинский район»  «Развитие информатизации», тыс. руб.</vt:lpstr>
      <vt:lpstr>Муниципальная программа  МО «Гиагинский район»  «Переселение граждан из аварийного жилищного фонда»</vt:lpstr>
      <vt:lpstr>Муниципальная программа МО «Гиагинский район»  «Обеспечение доступным и комфортным жильем  и коммунальными услугами», тыс. руб.</vt:lpstr>
      <vt:lpstr>Презентация PowerPoint</vt:lpstr>
      <vt:lpstr>Муниципальная программа  МО «Гиагинский район»  «Улучшение демографической ситуации на территории МО «Гиагинский район», тыс. руб.</vt:lpstr>
      <vt:lpstr>Муниципальная программа  МО «Гиагинский район»  «Социальная помощь вдовам ветеранов Великой  Отечественной войны 1941-1945 годов и гражданам,  участвующим в специальной военной операции,  и (или) членам их семей», тыс. руб.</vt:lpstr>
      <vt:lpstr>Муниципальная программа  МО «Гиагинский район» Управление муниципальным имуществом и земельными ресурсами муниципального образования «Гиагинский район»» </vt:lpstr>
      <vt:lpstr>Муниципальная программа  МО «Гиагинский район» «Противодействие коррупции  в муниципальном образовании «Гиагинский район»</vt:lpstr>
      <vt:lpstr>Реализация общественно-значимых проектов для МО «Гиагинский район»</vt:lpstr>
      <vt:lpstr>Финансовая поддержка  бюджетов сельских поселений, тыс. руб.</vt:lpstr>
      <vt:lpstr>Дотации на выравнивание  бюджетной обеспеченности  сельских  поселений, тыс. руб.</vt:lpstr>
      <vt:lpstr>Муниципальный долг  МО «Гиагинский район», тыс. руб.   отсутствует</vt:lpstr>
      <vt:lpstr>Управление финансов администрации  МО «Гиагинский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</dc:title>
  <dc:creator>user9</dc:creator>
  <cp:lastModifiedBy>support</cp:lastModifiedBy>
  <cp:revision>675</cp:revision>
  <cp:lastPrinted>2024-01-10T14:06:49Z</cp:lastPrinted>
  <dcterms:created xsi:type="dcterms:W3CDTF">2019-11-19T12:36:15Z</dcterms:created>
  <dcterms:modified xsi:type="dcterms:W3CDTF">2024-01-17T08:24:19Z</dcterms:modified>
</cp:coreProperties>
</file>