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90" r:id="rId7"/>
    <p:sldId id="291" r:id="rId8"/>
    <p:sldId id="292" r:id="rId9"/>
    <p:sldId id="293" r:id="rId10"/>
    <p:sldId id="261" r:id="rId11"/>
    <p:sldId id="294" r:id="rId12"/>
    <p:sldId id="301" r:id="rId13"/>
    <p:sldId id="296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88" r:id="rId25"/>
    <p:sldId id="289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302" r:id="rId41"/>
    <p:sldId id="298" r:id="rId42"/>
    <p:sldId id="299" r:id="rId43"/>
    <p:sldId id="300" r:id="rId4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57720330815956"/>
          <c:y val="3.2841889621691864E-2"/>
          <c:w val="0.73454729409785102"/>
          <c:h val="0.5209290718539690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23642,31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22797,7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1185,6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18470,1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18829,1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год(план)</c:v>
                </c:pt>
                <c:pt idx="2">
                  <c:v>2021 год(прогноз)</c:v>
                </c:pt>
                <c:pt idx="3">
                  <c:v>2022 год (прогноз)</c:v>
                </c:pt>
                <c:pt idx="4">
                  <c:v>2023 год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25961.1</c:v>
                </c:pt>
                <c:pt idx="1">
                  <c:v>25028.9</c:v>
                </c:pt>
                <c:pt idx="2">
                  <c:v>23748.799999999999</c:v>
                </c:pt>
                <c:pt idx="3">
                  <c:v>21039.1</c:v>
                </c:pt>
                <c:pt idx="4">
                  <c:v>21509.599999999999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год(план)</c:v>
                </c:pt>
                <c:pt idx="2">
                  <c:v>2021 год(прогноз)</c:v>
                </c:pt>
                <c:pt idx="3">
                  <c:v>2022 год (прогноз)</c:v>
                </c:pt>
                <c:pt idx="4">
                  <c:v>2023 год (прогноз)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7822</c:v>
                </c:pt>
                <c:pt idx="1">
                  <c:v>7563.6</c:v>
                </c:pt>
                <c:pt idx="2">
                  <c:v>8272.2999999999993</c:v>
                </c:pt>
                <c:pt idx="3">
                  <c:v>8387</c:v>
                </c:pt>
                <c:pt idx="4">
                  <c:v>8641.9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год(план)</c:v>
                </c:pt>
                <c:pt idx="2">
                  <c:v>2021 год(прогноз)</c:v>
                </c:pt>
                <c:pt idx="3">
                  <c:v>2022 год (прогноз)</c:v>
                </c:pt>
                <c:pt idx="4">
                  <c:v>2023 год (прогноз)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23642.31</c:v>
                </c:pt>
                <c:pt idx="1">
                  <c:v>22797.7</c:v>
                </c:pt>
                <c:pt idx="2">
                  <c:v>21185.599999999999</c:v>
                </c:pt>
                <c:pt idx="3">
                  <c:v>18470.099999999999</c:v>
                </c:pt>
                <c:pt idx="4">
                  <c:v>18829.099999999999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65120"/>
        <c:axId val="4966656"/>
        <c:axId val="0"/>
      </c:bar3DChart>
      <c:catAx>
        <c:axId val="496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4966656"/>
        <c:crosses val="autoZero"/>
        <c:auto val="1"/>
        <c:lblAlgn val="ctr"/>
        <c:lblOffset val="100"/>
        <c:noMultiLvlLbl val="0"/>
      </c:catAx>
      <c:valAx>
        <c:axId val="496665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4965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407230372461314"/>
          <c:y val="0.11884243501563799"/>
          <c:w val="0.18387681843333481"/>
          <c:h val="0.6617715876687102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1255166951667455"/>
          <c:y val="6.8243896946342072E-2"/>
        </c:manualLayout>
      </c:layout>
      <c:overlay val="0"/>
      <c:txPr>
        <a:bodyPr/>
        <a:lstStyle/>
        <a:p>
          <a:pPr>
            <a:defRPr sz="1400" b="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0506042906701507"/>
          <c:w val="0.64429553646387516"/>
          <c:h val="0.863815322342499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тысяч рублей</c:v>
                </c:pt>
              </c:strCache>
            </c:strRef>
          </c:tx>
          <c:explosion val="25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Лист1!$A$2:$A$6</c:f>
              <c:strCache>
                <c:ptCount val="5"/>
                <c:pt idx="0">
                  <c:v>2019 год (факт)</c:v>
                </c:pt>
                <c:pt idx="1">
                  <c:v>2020 год (первоначально утвержденный)</c:v>
                </c:pt>
                <c:pt idx="2">
                  <c:v>2021 год (прогноЗ</c:v>
                </c:pt>
                <c:pt idx="3">
                  <c:v>2022 год (прогноз)</c:v>
                </c:pt>
                <c:pt idx="4">
                  <c:v>2023 год (прогноз)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168477.8</c:v>
                </c:pt>
                <c:pt idx="1">
                  <c:v>164672.29999999999</c:v>
                </c:pt>
                <c:pt idx="2">
                  <c:v>189911.4</c:v>
                </c:pt>
                <c:pt idx="3">
                  <c:v>184181.6</c:v>
                </c:pt>
                <c:pt idx="4">
                  <c:v>189738.7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075203556993093"/>
          <c:y val="0.19445162951233458"/>
          <c:w val="0.29924796443006907"/>
          <c:h val="0.75637881371394566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815666946096898E-2"/>
          <c:y val="2.7094520361935093E-2"/>
          <c:w val="0.87353248628940228"/>
          <c:h val="0.615789217864681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2928007999111211E-2"/>
                  <c:y val="-8.81846461504277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0582157538051327E-2"/>
                  <c:y val="4.40923230752138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705947,1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1164315076102655E-2"/>
                  <c:y val="1.322769692256415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618363,4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054771692034218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631672,0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2019 год (факт)</c:v>
                </c:pt>
                <c:pt idx="1">
                  <c:v>2020 год (план первоначальный)</c:v>
                </c:pt>
                <c:pt idx="2">
                  <c:v>2021 год (прогноз)</c:v>
                </c:pt>
                <c:pt idx="3">
                  <c:v>2022 год (прогноз)</c:v>
                </c:pt>
                <c:pt idx="4">
                  <c:v>2023 год (прогноз)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737605.3</c:v>
                </c:pt>
                <c:pt idx="1">
                  <c:v>721927.8</c:v>
                </c:pt>
                <c:pt idx="2">
                  <c:v>705947.1</c:v>
                </c:pt>
                <c:pt idx="3">
                  <c:v>618363.4</c:v>
                </c:pt>
                <c:pt idx="4">
                  <c:v>631672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254588570618593E-2"/>
                  <c:y val="-2.4917128071041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875983128311417E-2"/>
                  <c:y val="-1.9893138488488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996701515923516E-2"/>
                  <c:y val="-2.276394354115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70375513831796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643817353627374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2019 год (факт)</c:v>
                </c:pt>
                <c:pt idx="1">
                  <c:v>2020 год (план первоначальный)</c:v>
                </c:pt>
                <c:pt idx="2">
                  <c:v>2021 год (прогноз)</c:v>
                </c:pt>
                <c:pt idx="3">
                  <c:v>2022 год (прогноз)</c:v>
                </c:pt>
                <c:pt idx="4">
                  <c:v>2023 год (прогноз)</c:v>
                </c:pt>
              </c:strCache>
            </c: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746387.6</c:v>
                </c:pt>
                <c:pt idx="1">
                  <c:v>728843.9</c:v>
                </c:pt>
                <c:pt idx="2">
                  <c:v>618363.4</c:v>
                </c:pt>
                <c:pt idx="3">
                  <c:v>627572.5</c:v>
                </c:pt>
                <c:pt idx="4">
                  <c:v>641158.9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770339009951277E-2"/>
                  <c:y val="3.96866442567332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620887361721712E-2"/>
                  <c:y val="-1.5874657702693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49451648229562E-2"/>
                  <c:y val="-1.5874657702693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919790658180838E-2"/>
                  <c:y val="-1.5874657702693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5621401261928753E-2"/>
                  <c:y val="-7.6713052554884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2019 год (факт)</c:v>
                </c:pt>
                <c:pt idx="1">
                  <c:v>2020 год (план первоначальный)</c:v>
                </c:pt>
                <c:pt idx="2">
                  <c:v>2021 год (прогноз)</c:v>
                </c:pt>
                <c:pt idx="3">
                  <c:v>2022 год (прогноз)</c:v>
                </c:pt>
                <c:pt idx="4">
                  <c:v>2023 год (прогноз)</c:v>
                </c:pt>
              </c:strCache>
            </c:strRef>
          </c:cat>
          <c:val>
            <c:numRef>
              <c:f>Лист1!$D$2:$D$6</c:f>
              <c:numCache>
                <c:formatCode>#,##0.00</c:formatCode>
                <c:ptCount val="5"/>
                <c:pt idx="0">
                  <c:v>8782.2999999999993</c:v>
                </c:pt>
                <c:pt idx="1">
                  <c:v>6916.1</c:v>
                </c:pt>
                <c:pt idx="2">
                  <c:v>7316.5</c:v>
                </c:pt>
                <c:pt idx="3">
                  <c:v>7209.1</c:v>
                </c:pt>
                <c:pt idx="4">
                  <c:v>9486.9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011584"/>
        <c:axId val="35025664"/>
        <c:axId val="0"/>
      </c:bar3DChart>
      <c:catAx>
        <c:axId val="35011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35025664"/>
        <c:crosses val="autoZero"/>
        <c:auto val="1"/>
        <c:lblAlgn val="ctr"/>
        <c:lblOffset val="100"/>
        <c:noMultiLvlLbl val="0"/>
      </c:catAx>
      <c:valAx>
        <c:axId val="3502566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35011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82027092775132"/>
          <c:y val="0.2481433994079503"/>
          <c:w val="0.12022263330894269"/>
          <c:h val="0.3571760760432303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/>
              <a:t>2020</a:t>
            </a:r>
            <a:r>
              <a:rPr lang="ru-RU" sz="1400" baseline="0" dirty="0" smtClean="0"/>
              <a:t> год – 6428,8</a:t>
            </a:r>
            <a:endParaRPr lang="ru-RU" sz="1400" dirty="0"/>
          </a:p>
        </c:rich>
      </c:tx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 - 6428,8</c:v>
                </c:pt>
              </c:strCache>
            </c:strRef>
          </c:tx>
          <c:explosion val="16"/>
          <c:dLbls>
            <c:dLbl>
              <c:idx val="0"/>
              <c:layout>
                <c:manualLayout>
                  <c:x val="-5.7740963792283037E-2"/>
                  <c:y val="0.114171122642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7122185585249434E-2"/>
                  <c:y val="9.3283734283473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Айрюмовское с/п</c:v>
                </c:pt>
                <c:pt idx="1">
                  <c:v>Гиагинское с/п</c:v>
                </c:pt>
                <c:pt idx="2">
                  <c:v>Дондуковское с/п</c:v>
                </c:pt>
                <c:pt idx="3">
                  <c:v>Келермесское с/п</c:v>
                </c:pt>
                <c:pt idx="4">
                  <c:v>Сергиевское с/п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460.35</c:v>
                </c:pt>
                <c:pt idx="1">
                  <c:v>2335.5</c:v>
                </c:pt>
                <c:pt idx="2">
                  <c:v>1289.45</c:v>
                </c:pt>
                <c:pt idx="3">
                  <c:v>1897.85</c:v>
                </c:pt>
                <c:pt idx="4">
                  <c:v>445.65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400"/>
          </a:pPr>
          <a:endParaRPr lang="ru-RU"/>
        </a:p>
      </c:txPr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135969019315324E-2"/>
          <c:y val="0.23222452027294124"/>
          <c:w val="0.52432411137991475"/>
          <c:h val="0.5974856152933911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 - 6953,7</c:v>
                </c:pt>
              </c:strCache>
            </c:strRef>
          </c:tx>
          <c:explosion val="13"/>
          <c:dLbls>
            <c:dLbl>
              <c:idx val="0"/>
              <c:layout>
                <c:manualLayout>
                  <c:x val="-5.4842545839577914E-2"/>
                  <c:y val="0.147107362747808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6794993300064163E-2"/>
                  <c:y val="5.8353981340574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Айрюмовское с/п</c:v>
                </c:pt>
                <c:pt idx="1">
                  <c:v>Гиагинское с/п</c:v>
                </c:pt>
                <c:pt idx="2">
                  <c:v>Дондуковское с/п</c:v>
                </c:pt>
                <c:pt idx="3">
                  <c:v>Келермесское с/п</c:v>
                </c:pt>
                <c:pt idx="4">
                  <c:v>Сергиевское с/п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744.8</c:v>
                </c:pt>
                <c:pt idx="1">
                  <c:v>2364.3000000000002</c:v>
                </c:pt>
                <c:pt idx="2">
                  <c:v>1499.5</c:v>
                </c:pt>
                <c:pt idx="3" formatCode="0.0">
                  <c:v>1899</c:v>
                </c:pt>
                <c:pt idx="4">
                  <c:v>446.1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584371206937548"/>
          <c:y val="0.22396492982261229"/>
          <c:w val="0.35439701923046973"/>
          <c:h val="0.66497703958819387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На 01.01.2020 год (факт)</c:v>
                </c:pt>
                <c:pt idx="1">
                  <c:v>на 01.01.2021 год (прогноз)</c:v>
                </c:pt>
                <c:pt idx="2">
                  <c:v>На 01.01.2022 год (прогноз)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38337920"/>
        <c:axId val="38368384"/>
        <c:axId val="0"/>
      </c:bar3DChart>
      <c:catAx>
        <c:axId val="3833792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38368384"/>
        <c:crosses val="autoZero"/>
        <c:auto val="1"/>
        <c:lblAlgn val="ctr"/>
        <c:lblOffset val="100"/>
        <c:noMultiLvlLbl val="0"/>
      </c:catAx>
      <c:valAx>
        <c:axId val="383683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83379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E8259F-AB1D-410C-B156-FD3AD9F24A9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36CA1B-6D35-440F-A593-CAEF70FBE3D0}">
      <dgm:prSet phldrT="[Текст]" custT="1"/>
      <dgm:spPr/>
      <dgm:t>
        <a:bodyPr/>
        <a:lstStyle/>
        <a:p>
          <a:r>
            <a:rPr lang="ru-RU" sz="1200" b="1" i="1" dirty="0" smtClean="0">
              <a:solidFill>
                <a:schemeClr val="bg2"/>
              </a:solidFill>
            </a:rPr>
            <a:t>Составление проекта бюджета очередного года        9 (июль)</a:t>
          </a:r>
          <a:endParaRPr lang="ru-RU" sz="1200" b="1" i="1" dirty="0">
            <a:solidFill>
              <a:schemeClr val="bg2"/>
            </a:solidFill>
          </a:endParaRPr>
        </a:p>
      </dgm:t>
    </dgm:pt>
    <dgm:pt modelId="{E5A8F9AE-8E9C-475C-90D6-88EDA4421016}" type="parTrans" cxnId="{AB2B0704-FF16-4DCC-9E63-504C332E4681}">
      <dgm:prSet/>
      <dgm:spPr/>
      <dgm:t>
        <a:bodyPr/>
        <a:lstStyle/>
        <a:p>
          <a:endParaRPr lang="ru-RU"/>
        </a:p>
      </dgm:t>
    </dgm:pt>
    <dgm:pt modelId="{C40805B9-94F8-4DAB-BB74-24C57A9E65BE}" type="sibTrans" cxnId="{AB2B0704-FF16-4DCC-9E63-504C332E4681}">
      <dgm:prSet/>
      <dgm:spPr/>
      <dgm:t>
        <a:bodyPr/>
        <a:lstStyle/>
        <a:p>
          <a:endParaRPr lang="ru-RU"/>
        </a:p>
      </dgm:t>
    </dgm:pt>
    <dgm:pt modelId="{32FBD9D9-B9BA-4C0A-953C-64D58B634E87}">
      <dgm:prSet phldrT="[Текст]" custT="1"/>
      <dgm:spPr/>
      <dgm:t>
        <a:bodyPr/>
        <a:lstStyle/>
        <a:p>
          <a:r>
            <a:rPr lang="ru-RU" sz="1200" b="1" i="1" dirty="0" smtClean="0">
              <a:solidFill>
                <a:schemeClr val="bg2"/>
              </a:solidFill>
            </a:rPr>
            <a:t>Утверждение бюджета очередного года</a:t>
          </a:r>
          <a:endParaRPr lang="ru-RU" sz="1200" b="1" i="1" dirty="0">
            <a:solidFill>
              <a:schemeClr val="bg2"/>
            </a:solidFill>
          </a:endParaRPr>
        </a:p>
      </dgm:t>
    </dgm:pt>
    <dgm:pt modelId="{6BE6F33B-A056-40ED-BA06-A429F649BC2B}" type="parTrans" cxnId="{9C51E8FC-8AE2-42AA-B920-DE05FA637EC1}">
      <dgm:prSet/>
      <dgm:spPr/>
      <dgm:t>
        <a:bodyPr/>
        <a:lstStyle/>
        <a:p>
          <a:endParaRPr lang="ru-RU"/>
        </a:p>
      </dgm:t>
    </dgm:pt>
    <dgm:pt modelId="{615EB91B-C1E7-460B-A39F-9287A4596416}" type="sibTrans" cxnId="{9C51E8FC-8AE2-42AA-B920-DE05FA637EC1}">
      <dgm:prSet/>
      <dgm:spPr/>
      <dgm:t>
        <a:bodyPr/>
        <a:lstStyle/>
        <a:p>
          <a:endParaRPr lang="ru-RU"/>
        </a:p>
      </dgm:t>
    </dgm:pt>
    <dgm:pt modelId="{F6D83E58-3639-4B67-B4A0-CACA3DE17206}">
      <dgm:prSet phldrT="[Текст]" custT="1"/>
      <dgm:spPr/>
      <dgm:t>
        <a:bodyPr/>
        <a:lstStyle/>
        <a:p>
          <a:r>
            <a:rPr lang="ru-RU" sz="1200" b="1" i="1" dirty="0" smtClean="0">
              <a:solidFill>
                <a:schemeClr val="bg2"/>
              </a:solidFill>
            </a:rPr>
            <a:t>Исполнение бюджета в текущем году</a:t>
          </a:r>
          <a:endParaRPr lang="ru-RU" sz="1200" b="1" i="1" dirty="0">
            <a:solidFill>
              <a:schemeClr val="bg2"/>
            </a:solidFill>
          </a:endParaRPr>
        </a:p>
      </dgm:t>
    </dgm:pt>
    <dgm:pt modelId="{85DB662C-8B79-4357-8D7F-FF697CBB9B40}" type="parTrans" cxnId="{C45A9FA6-9C5C-46B1-9DF5-060DFABD57AD}">
      <dgm:prSet/>
      <dgm:spPr/>
      <dgm:t>
        <a:bodyPr/>
        <a:lstStyle/>
        <a:p>
          <a:endParaRPr lang="ru-RU"/>
        </a:p>
      </dgm:t>
    </dgm:pt>
    <dgm:pt modelId="{AE18BC5A-73C3-436F-AB0B-B2EAB57FCC6D}" type="sibTrans" cxnId="{C45A9FA6-9C5C-46B1-9DF5-060DFABD57AD}">
      <dgm:prSet/>
      <dgm:spPr/>
      <dgm:t>
        <a:bodyPr/>
        <a:lstStyle/>
        <a:p>
          <a:endParaRPr lang="ru-RU"/>
        </a:p>
      </dgm:t>
    </dgm:pt>
    <dgm:pt modelId="{A15F61BC-E025-44CE-9D3F-E190CA4A6E4C}">
      <dgm:prSet phldrT="[Текст]" custT="1"/>
      <dgm:spPr/>
      <dgm:t>
        <a:bodyPr/>
        <a:lstStyle/>
        <a:p>
          <a:r>
            <a:rPr lang="ru-RU" sz="1200" b="1" i="1" dirty="0" smtClean="0">
              <a:solidFill>
                <a:schemeClr val="bg2"/>
              </a:solidFill>
            </a:rPr>
            <a:t>Формирование отчета об исполнении бюджета предыдущего года</a:t>
          </a:r>
          <a:endParaRPr lang="ru-RU" sz="1200" b="1" i="1" dirty="0">
            <a:solidFill>
              <a:schemeClr val="bg2"/>
            </a:solidFill>
          </a:endParaRPr>
        </a:p>
      </dgm:t>
    </dgm:pt>
    <dgm:pt modelId="{82578D79-1438-47BC-BD0B-E52F642A7105}" type="parTrans" cxnId="{0EAD1C2A-5B1D-4041-9C3E-7CDD202A76F3}">
      <dgm:prSet/>
      <dgm:spPr/>
      <dgm:t>
        <a:bodyPr/>
        <a:lstStyle/>
        <a:p>
          <a:endParaRPr lang="ru-RU"/>
        </a:p>
      </dgm:t>
    </dgm:pt>
    <dgm:pt modelId="{F95F8F57-92C2-45BA-99B0-839D55DFBB43}" type="sibTrans" cxnId="{0EAD1C2A-5B1D-4041-9C3E-7CDD202A76F3}">
      <dgm:prSet/>
      <dgm:spPr/>
      <dgm:t>
        <a:bodyPr/>
        <a:lstStyle/>
        <a:p>
          <a:endParaRPr lang="ru-RU"/>
        </a:p>
      </dgm:t>
    </dgm:pt>
    <dgm:pt modelId="{425A981A-DC41-43B7-9B14-8FC57C182D3D}">
      <dgm:prSet phldrT="[Текст]" custT="1"/>
      <dgm:spPr/>
      <dgm:t>
        <a:bodyPr/>
        <a:lstStyle/>
        <a:p>
          <a:r>
            <a:rPr lang="ru-RU" sz="1200" b="1" i="1" dirty="0" smtClean="0">
              <a:solidFill>
                <a:schemeClr val="bg2"/>
              </a:solidFill>
            </a:rPr>
            <a:t>Утверждение отчета об исполнении бюджета</a:t>
          </a:r>
          <a:endParaRPr lang="ru-RU" sz="1200" b="1" i="1" dirty="0">
            <a:solidFill>
              <a:schemeClr val="bg2"/>
            </a:solidFill>
          </a:endParaRPr>
        </a:p>
      </dgm:t>
    </dgm:pt>
    <dgm:pt modelId="{A3D2B988-FD57-4CF4-A8B6-C73C7FD83C8F}" type="parTrans" cxnId="{7E1978BD-0460-47C7-98D6-D47070A853FF}">
      <dgm:prSet/>
      <dgm:spPr/>
      <dgm:t>
        <a:bodyPr/>
        <a:lstStyle/>
        <a:p>
          <a:endParaRPr lang="ru-RU"/>
        </a:p>
      </dgm:t>
    </dgm:pt>
    <dgm:pt modelId="{68B20E97-2E4D-4030-AF44-FA085D068078}" type="sibTrans" cxnId="{7E1978BD-0460-47C7-98D6-D47070A853FF}">
      <dgm:prSet/>
      <dgm:spPr/>
      <dgm:t>
        <a:bodyPr/>
        <a:lstStyle/>
        <a:p>
          <a:endParaRPr lang="ru-RU"/>
        </a:p>
      </dgm:t>
    </dgm:pt>
    <dgm:pt modelId="{329BD35E-65B3-4D94-849B-1D1673637FCF}">
      <dgm:prSet phldrT="[Текст]" custT="1"/>
      <dgm:spPr/>
      <dgm:t>
        <a:bodyPr/>
        <a:lstStyle/>
        <a:p>
          <a:r>
            <a:rPr lang="ru-RU" sz="1200" b="1" i="1" dirty="0" smtClean="0">
              <a:solidFill>
                <a:schemeClr val="bg2"/>
              </a:solidFill>
            </a:rPr>
            <a:t>Публичные слушанья по отчету об исполнении бюджета предыдущего года</a:t>
          </a:r>
          <a:endParaRPr lang="ru-RU" sz="1200" b="1" i="1" dirty="0">
            <a:solidFill>
              <a:schemeClr val="bg2"/>
            </a:solidFill>
          </a:endParaRPr>
        </a:p>
      </dgm:t>
    </dgm:pt>
    <dgm:pt modelId="{6087350D-7321-49C9-9E1D-7F1746CEA10D}" type="parTrans" cxnId="{54FDA1C5-B672-4A96-97DB-239C4A5B1230}">
      <dgm:prSet/>
      <dgm:spPr/>
      <dgm:t>
        <a:bodyPr/>
        <a:lstStyle/>
        <a:p>
          <a:endParaRPr lang="ru-RU"/>
        </a:p>
      </dgm:t>
    </dgm:pt>
    <dgm:pt modelId="{342A488E-451E-404F-BDCA-16F233B659E5}" type="sibTrans" cxnId="{54FDA1C5-B672-4A96-97DB-239C4A5B1230}">
      <dgm:prSet/>
      <dgm:spPr/>
      <dgm:t>
        <a:bodyPr/>
        <a:lstStyle/>
        <a:p>
          <a:endParaRPr lang="ru-RU"/>
        </a:p>
      </dgm:t>
    </dgm:pt>
    <dgm:pt modelId="{567F07A1-89FA-4BD1-90E0-B90DC51ED0C3}">
      <dgm:prSet phldrT="[Текст]" custT="1"/>
      <dgm:spPr/>
      <dgm:t>
        <a:bodyPr/>
        <a:lstStyle/>
        <a:p>
          <a:pPr algn="ctr"/>
          <a:r>
            <a:rPr lang="ru-RU" sz="1200" b="1" i="1" dirty="0" smtClean="0">
              <a:solidFill>
                <a:schemeClr val="bg2"/>
              </a:solidFill>
            </a:rPr>
            <a:t>Публичные слушания по проекту бюджета очередного года</a:t>
          </a:r>
          <a:endParaRPr lang="ru-RU" sz="1200" b="1" i="1" dirty="0">
            <a:solidFill>
              <a:schemeClr val="bg2"/>
            </a:solidFill>
          </a:endParaRPr>
        </a:p>
      </dgm:t>
    </dgm:pt>
    <dgm:pt modelId="{5FC6C1DF-54DF-4E01-A78F-13EAF789558C}" type="parTrans" cxnId="{4B08AD00-8D2D-42DF-963A-BDFF41211CEA}">
      <dgm:prSet/>
      <dgm:spPr/>
      <dgm:t>
        <a:bodyPr/>
        <a:lstStyle/>
        <a:p>
          <a:endParaRPr lang="ru-RU"/>
        </a:p>
      </dgm:t>
    </dgm:pt>
    <dgm:pt modelId="{BD3455F4-1584-4ACA-A3D7-64D45C255D62}" type="sibTrans" cxnId="{4B08AD00-8D2D-42DF-963A-BDFF41211CEA}">
      <dgm:prSet/>
      <dgm:spPr/>
      <dgm:t>
        <a:bodyPr/>
        <a:lstStyle/>
        <a:p>
          <a:endParaRPr lang="ru-RU"/>
        </a:p>
      </dgm:t>
    </dgm:pt>
    <dgm:pt modelId="{FBC8949E-789C-46C5-8E0B-70FD077967F9}">
      <dgm:prSet phldrT="[Текст]" custT="1"/>
      <dgm:spPr/>
      <dgm:t>
        <a:bodyPr/>
        <a:lstStyle/>
        <a:p>
          <a:r>
            <a:rPr lang="ru-RU" sz="1200" b="1" i="1" dirty="0" smtClean="0">
              <a:solidFill>
                <a:schemeClr val="bg2"/>
              </a:solidFill>
            </a:rPr>
            <a:t>Рассмотрение проекта  очередного года  (1 ноября- декабрь)</a:t>
          </a:r>
          <a:endParaRPr lang="ru-RU" sz="1200" b="1" i="1" dirty="0">
            <a:solidFill>
              <a:schemeClr val="bg2"/>
            </a:solidFill>
          </a:endParaRPr>
        </a:p>
      </dgm:t>
    </dgm:pt>
    <dgm:pt modelId="{993EFC6C-29DD-4C1B-AA2C-D27D3240B529}" type="parTrans" cxnId="{C84A2C9F-EF59-49B7-84A4-2CBB2FD2E211}">
      <dgm:prSet/>
      <dgm:spPr/>
      <dgm:t>
        <a:bodyPr/>
        <a:lstStyle/>
        <a:p>
          <a:endParaRPr lang="ru-RU"/>
        </a:p>
      </dgm:t>
    </dgm:pt>
    <dgm:pt modelId="{7675B9AC-FE8D-4E80-90F2-7C3B968A2328}" type="sibTrans" cxnId="{C84A2C9F-EF59-49B7-84A4-2CBB2FD2E211}">
      <dgm:prSet/>
      <dgm:spPr/>
      <dgm:t>
        <a:bodyPr/>
        <a:lstStyle/>
        <a:p>
          <a:endParaRPr lang="ru-RU"/>
        </a:p>
      </dgm:t>
    </dgm:pt>
    <dgm:pt modelId="{72DF7C60-5E44-4B18-A2C2-6EFDE869DC39}" type="pres">
      <dgm:prSet presAssocID="{36E8259F-AB1D-410C-B156-FD3AD9F24A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FAA6CE-9F6B-458E-8FDA-582229477BBE}" type="pres">
      <dgm:prSet presAssocID="{0036CA1B-6D35-440F-A593-CAEF70FBE3D0}" presName="node" presStyleLbl="node1" presStyleIdx="0" presStyleCnt="8" custScaleX="164293" custScaleY="148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289AD-CE49-4910-8227-C1C6D930CCBF}" type="pres">
      <dgm:prSet presAssocID="{0036CA1B-6D35-440F-A593-CAEF70FBE3D0}" presName="spNode" presStyleCnt="0"/>
      <dgm:spPr/>
    </dgm:pt>
    <dgm:pt modelId="{70A0E031-7EE8-40DC-B967-34CEC28D922E}" type="pres">
      <dgm:prSet presAssocID="{C40805B9-94F8-4DAB-BB74-24C57A9E65BE}" presName="sibTrans" presStyleLbl="sibTrans1D1" presStyleIdx="0" presStyleCnt="8"/>
      <dgm:spPr/>
      <dgm:t>
        <a:bodyPr/>
        <a:lstStyle/>
        <a:p>
          <a:endParaRPr lang="ru-RU"/>
        </a:p>
      </dgm:t>
    </dgm:pt>
    <dgm:pt modelId="{06D1CF92-8888-4E0A-BEA4-8813B2FA25D8}" type="pres">
      <dgm:prSet presAssocID="{567F07A1-89FA-4BD1-90E0-B90DC51ED0C3}" presName="node" presStyleLbl="node1" presStyleIdx="1" presStyleCnt="8" custScaleX="191000" custScaleY="144817" custRadScaleRad="135211" custRadScaleInc="107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D8029-E329-49B1-800F-61F2BBC4642C}" type="pres">
      <dgm:prSet presAssocID="{567F07A1-89FA-4BD1-90E0-B90DC51ED0C3}" presName="spNode" presStyleCnt="0"/>
      <dgm:spPr/>
    </dgm:pt>
    <dgm:pt modelId="{B2CBE851-BC82-4777-8780-7DE2CFA06A2C}" type="pres">
      <dgm:prSet presAssocID="{BD3455F4-1584-4ACA-A3D7-64D45C255D62}" presName="sibTrans" presStyleLbl="sibTrans1D1" presStyleIdx="1" presStyleCnt="8"/>
      <dgm:spPr/>
      <dgm:t>
        <a:bodyPr/>
        <a:lstStyle/>
        <a:p>
          <a:endParaRPr lang="ru-RU"/>
        </a:p>
      </dgm:t>
    </dgm:pt>
    <dgm:pt modelId="{1C336274-643F-4204-95E0-D84CB2A31288}" type="pres">
      <dgm:prSet presAssocID="{FBC8949E-789C-46C5-8E0B-70FD077967F9}" presName="node" presStyleLbl="node1" presStyleIdx="2" presStyleCnt="8" custScaleX="208764" custScaleY="164056" custRadScaleRad="147865" custRadScaleInc="-1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A217C-87D3-4E2B-A9C8-9DF9261A9C06}" type="pres">
      <dgm:prSet presAssocID="{FBC8949E-789C-46C5-8E0B-70FD077967F9}" presName="spNode" presStyleCnt="0"/>
      <dgm:spPr/>
    </dgm:pt>
    <dgm:pt modelId="{E8DAFB28-16B3-40B2-92F6-2505BBFBB541}" type="pres">
      <dgm:prSet presAssocID="{7675B9AC-FE8D-4E80-90F2-7C3B968A2328}" presName="sibTrans" presStyleLbl="sibTrans1D1" presStyleIdx="2" presStyleCnt="8"/>
      <dgm:spPr/>
      <dgm:t>
        <a:bodyPr/>
        <a:lstStyle/>
        <a:p>
          <a:endParaRPr lang="ru-RU"/>
        </a:p>
      </dgm:t>
    </dgm:pt>
    <dgm:pt modelId="{DFCBEE8B-6EE8-48CC-86F8-8C316D5DB3A4}" type="pres">
      <dgm:prSet presAssocID="{32FBD9D9-B9BA-4C0A-953C-64D58B634E87}" presName="node" presStyleLbl="node1" presStyleIdx="3" presStyleCnt="8" custScaleX="201513" custScaleY="133329" custRadScaleRad="130375" custRadScaleInc="-103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A9166-89F4-40D0-BDB2-146250738BE3}" type="pres">
      <dgm:prSet presAssocID="{32FBD9D9-B9BA-4C0A-953C-64D58B634E87}" presName="spNode" presStyleCnt="0"/>
      <dgm:spPr/>
    </dgm:pt>
    <dgm:pt modelId="{FD2FAC70-240E-4050-8289-E4AD1CEDA432}" type="pres">
      <dgm:prSet presAssocID="{615EB91B-C1E7-460B-A39F-9287A4596416}" presName="sibTrans" presStyleLbl="sibTrans1D1" presStyleIdx="3" presStyleCnt="8"/>
      <dgm:spPr/>
      <dgm:t>
        <a:bodyPr/>
        <a:lstStyle/>
        <a:p>
          <a:endParaRPr lang="ru-RU"/>
        </a:p>
      </dgm:t>
    </dgm:pt>
    <dgm:pt modelId="{DFA64EFE-7031-4E95-BABF-9F464A663833}" type="pres">
      <dgm:prSet presAssocID="{F6D83E58-3639-4B67-B4A0-CACA3DE17206}" presName="node" presStyleLbl="node1" presStyleIdx="4" presStyleCnt="8" custScaleX="157955" custScaleY="103119" custRadScaleRad="93632" custRadScaleInc="-22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C58F6-1FD6-4991-AB0E-2175F1FCA9F4}" type="pres">
      <dgm:prSet presAssocID="{F6D83E58-3639-4B67-B4A0-CACA3DE17206}" presName="spNode" presStyleCnt="0"/>
      <dgm:spPr/>
    </dgm:pt>
    <dgm:pt modelId="{0BC23045-0AA7-43A3-8BDC-2CFBD9438DB5}" type="pres">
      <dgm:prSet presAssocID="{AE18BC5A-73C3-436F-AB0B-B2EAB57FCC6D}" presName="sibTrans" presStyleLbl="sibTrans1D1" presStyleIdx="4" presStyleCnt="8"/>
      <dgm:spPr/>
      <dgm:t>
        <a:bodyPr/>
        <a:lstStyle/>
        <a:p>
          <a:endParaRPr lang="ru-RU"/>
        </a:p>
      </dgm:t>
    </dgm:pt>
    <dgm:pt modelId="{172B682E-DDE4-4E20-8E81-363A0A4D5645}" type="pres">
      <dgm:prSet presAssocID="{A15F61BC-E025-44CE-9D3F-E190CA4A6E4C}" presName="node" presStyleLbl="node1" presStyleIdx="5" presStyleCnt="8" custScaleX="211788" custScaleY="122481" custRadScaleRad="123193" custRadScaleInc="96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0A2B1B-9792-4F1C-A3B7-99EA21977C80}" type="pres">
      <dgm:prSet presAssocID="{A15F61BC-E025-44CE-9D3F-E190CA4A6E4C}" presName="spNode" presStyleCnt="0"/>
      <dgm:spPr/>
    </dgm:pt>
    <dgm:pt modelId="{28F02727-8DCD-4884-A934-6F7F506E97E3}" type="pres">
      <dgm:prSet presAssocID="{F95F8F57-92C2-45BA-99B0-839D55DFBB43}" presName="sibTrans" presStyleLbl="sibTrans1D1" presStyleIdx="5" presStyleCnt="8"/>
      <dgm:spPr/>
      <dgm:t>
        <a:bodyPr/>
        <a:lstStyle/>
        <a:p>
          <a:endParaRPr lang="ru-RU"/>
        </a:p>
      </dgm:t>
    </dgm:pt>
    <dgm:pt modelId="{CA02CDE5-873F-4BC7-B006-0E438B48F395}" type="pres">
      <dgm:prSet presAssocID="{329BD35E-65B3-4D94-849B-1D1673637FCF}" presName="node" presStyleLbl="node1" presStyleIdx="6" presStyleCnt="8" custScaleX="194847" custScaleY="138807" custRadScaleRad="146281" custRadScaleInc="6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2B3D4-D9BF-45AF-A0FC-361733D19DAE}" type="pres">
      <dgm:prSet presAssocID="{329BD35E-65B3-4D94-849B-1D1673637FCF}" presName="spNode" presStyleCnt="0"/>
      <dgm:spPr/>
    </dgm:pt>
    <dgm:pt modelId="{98161EAF-9458-4C75-94F7-6DC5F47A8158}" type="pres">
      <dgm:prSet presAssocID="{342A488E-451E-404F-BDCA-16F233B659E5}" presName="sibTrans" presStyleLbl="sibTrans1D1" presStyleIdx="6" presStyleCnt="8"/>
      <dgm:spPr/>
      <dgm:t>
        <a:bodyPr/>
        <a:lstStyle/>
        <a:p>
          <a:endParaRPr lang="ru-RU"/>
        </a:p>
      </dgm:t>
    </dgm:pt>
    <dgm:pt modelId="{BE739299-633E-40FD-B595-01FD179E7086}" type="pres">
      <dgm:prSet presAssocID="{425A981A-DC41-43B7-9B14-8FC57C182D3D}" presName="node" presStyleLbl="node1" presStyleIdx="7" presStyleCnt="8" custScaleX="189076" custScaleY="144818" custRadScaleRad="124843" custRadScaleInc="-96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E1A6DB-1D5E-47B1-9144-50E0BC191132}" type="pres">
      <dgm:prSet presAssocID="{425A981A-DC41-43B7-9B14-8FC57C182D3D}" presName="spNode" presStyleCnt="0"/>
      <dgm:spPr/>
    </dgm:pt>
    <dgm:pt modelId="{367142AF-B6D6-42C9-ADA2-32725D52473D}" type="pres">
      <dgm:prSet presAssocID="{68B20E97-2E4D-4030-AF44-FA085D068078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46CC0DA7-714D-4450-B287-A1140CF01A03}" type="presOf" srcId="{FBC8949E-789C-46C5-8E0B-70FD077967F9}" destId="{1C336274-643F-4204-95E0-D84CB2A31288}" srcOrd="0" destOrd="0" presId="urn:microsoft.com/office/officeart/2005/8/layout/cycle5"/>
    <dgm:cxn modelId="{E49B234B-5C26-427A-A6C6-6E158246A462}" type="presOf" srcId="{F95F8F57-92C2-45BA-99B0-839D55DFBB43}" destId="{28F02727-8DCD-4884-A934-6F7F506E97E3}" srcOrd="0" destOrd="0" presId="urn:microsoft.com/office/officeart/2005/8/layout/cycle5"/>
    <dgm:cxn modelId="{0EAD1C2A-5B1D-4041-9C3E-7CDD202A76F3}" srcId="{36E8259F-AB1D-410C-B156-FD3AD9F24A92}" destId="{A15F61BC-E025-44CE-9D3F-E190CA4A6E4C}" srcOrd="5" destOrd="0" parTransId="{82578D79-1438-47BC-BD0B-E52F642A7105}" sibTransId="{F95F8F57-92C2-45BA-99B0-839D55DFBB43}"/>
    <dgm:cxn modelId="{7863DD9F-2EF9-468C-BA91-29DB9938A248}" type="presOf" srcId="{C40805B9-94F8-4DAB-BB74-24C57A9E65BE}" destId="{70A0E031-7EE8-40DC-B967-34CEC28D922E}" srcOrd="0" destOrd="0" presId="urn:microsoft.com/office/officeart/2005/8/layout/cycle5"/>
    <dgm:cxn modelId="{7E1978BD-0460-47C7-98D6-D47070A853FF}" srcId="{36E8259F-AB1D-410C-B156-FD3AD9F24A92}" destId="{425A981A-DC41-43B7-9B14-8FC57C182D3D}" srcOrd="7" destOrd="0" parTransId="{A3D2B988-FD57-4CF4-A8B6-C73C7FD83C8F}" sibTransId="{68B20E97-2E4D-4030-AF44-FA085D068078}"/>
    <dgm:cxn modelId="{46A4BE99-0D27-4AAD-810B-D3410BEFABE0}" type="presOf" srcId="{329BD35E-65B3-4D94-849B-1D1673637FCF}" destId="{CA02CDE5-873F-4BC7-B006-0E438B48F395}" srcOrd="0" destOrd="0" presId="urn:microsoft.com/office/officeart/2005/8/layout/cycle5"/>
    <dgm:cxn modelId="{825758E2-AB83-4730-B9E8-B35D4E09A176}" type="presOf" srcId="{F6D83E58-3639-4B67-B4A0-CACA3DE17206}" destId="{DFA64EFE-7031-4E95-BABF-9F464A663833}" srcOrd="0" destOrd="0" presId="urn:microsoft.com/office/officeart/2005/8/layout/cycle5"/>
    <dgm:cxn modelId="{4E65D637-57E5-49D2-971E-A0C70FEC0B7C}" type="presOf" srcId="{7675B9AC-FE8D-4E80-90F2-7C3B968A2328}" destId="{E8DAFB28-16B3-40B2-92F6-2505BBFBB541}" srcOrd="0" destOrd="0" presId="urn:microsoft.com/office/officeart/2005/8/layout/cycle5"/>
    <dgm:cxn modelId="{4B08AD00-8D2D-42DF-963A-BDFF41211CEA}" srcId="{36E8259F-AB1D-410C-B156-FD3AD9F24A92}" destId="{567F07A1-89FA-4BD1-90E0-B90DC51ED0C3}" srcOrd="1" destOrd="0" parTransId="{5FC6C1DF-54DF-4E01-A78F-13EAF789558C}" sibTransId="{BD3455F4-1584-4ACA-A3D7-64D45C255D62}"/>
    <dgm:cxn modelId="{E3C11287-BD6C-4B72-8FEC-7D4344B58E84}" type="presOf" srcId="{68B20E97-2E4D-4030-AF44-FA085D068078}" destId="{367142AF-B6D6-42C9-ADA2-32725D52473D}" srcOrd="0" destOrd="0" presId="urn:microsoft.com/office/officeart/2005/8/layout/cycle5"/>
    <dgm:cxn modelId="{C84A2C9F-EF59-49B7-84A4-2CBB2FD2E211}" srcId="{36E8259F-AB1D-410C-B156-FD3AD9F24A92}" destId="{FBC8949E-789C-46C5-8E0B-70FD077967F9}" srcOrd="2" destOrd="0" parTransId="{993EFC6C-29DD-4C1B-AA2C-D27D3240B529}" sibTransId="{7675B9AC-FE8D-4E80-90F2-7C3B968A2328}"/>
    <dgm:cxn modelId="{CE4D3B9C-2068-48F3-A492-6BCFB0479D1E}" type="presOf" srcId="{AE18BC5A-73C3-436F-AB0B-B2EAB57FCC6D}" destId="{0BC23045-0AA7-43A3-8BDC-2CFBD9438DB5}" srcOrd="0" destOrd="0" presId="urn:microsoft.com/office/officeart/2005/8/layout/cycle5"/>
    <dgm:cxn modelId="{80B1BAC8-16D2-49E8-B930-65B193E00C4A}" type="presOf" srcId="{425A981A-DC41-43B7-9B14-8FC57C182D3D}" destId="{BE739299-633E-40FD-B595-01FD179E7086}" srcOrd="0" destOrd="0" presId="urn:microsoft.com/office/officeart/2005/8/layout/cycle5"/>
    <dgm:cxn modelId="{C45A9FA6-9C5C-46B1-9DF5-060DFABD57AD}" srcId="{36E8259F-AB1D-410C-B156-FD3AD9F24A92}" destId="{F6D83E58-3639-4B67-B4A0-CACA3DE17206}" srcOrd="4" destOrd="0" parTransId="{85DB662C-8B79-4357-8D7F-FF697CBB9B40}" sibTransId="{AE18BC5A-73C3-436F-AB0B-B2EAB57FCC6D}"/>
    <dgm:cxn modelId="{33DE96BE-45E2-47C0-B6FF-1BEAF337495B}" type="presOf" srcId="{A15F61BC-E025-44CE-9D3F-E190CA4A6E4C}" destId="{172B682E-DDE4-4E20-8E81-363A0A4D5645}" srcOrd="0" destOrd="0" presId="urn:microsoft.com/office/officeart/2005/8/layout/cycle5"/>
    <dgm:cxn modelId="{54FDA1C5-B672-4A96-97DB-239C4A5B1230}" srcId="{36E8259F-AB1D-410C-B156-FD3AD9F24A92}" destId="{329BD35E-65B3-4D94-849B-1D1673637FCF}" srcOrd="6" destOrd="0" parTransId="{6087350D-7321-49C9-9E1D-7F1746CEA10D}" sibTransId="{342A488E-451E-404F-BDCA-16F233B659E5}"/>
    <dgm:cxn modelId="{9BBE5C5A-1FE1-48C3-8F61-6C54C51DA248}" type="presOf" srcId="{BD3455F4-1584-4ACA-A3D7-64D45C255D62}" destId="{B2CBE851-BC82-4777-8780-7DE2CFA06A2C}" srcOrd="0" destOrd="0" presId="urn:microsoft.com/office/officeart/2005/8/layout/cycle5"/>
    <dgm:cxn modelId="{3A8E6F04-ED5D-4B0A-BFF2-4D29816932E5}" type="presOf" srcId="{615EB91B-C1E7-460B-A39F-9287A4596416}" destId="{FD2FAC70-240E-4050-8289-E4AD1CEDA432}" srcOrd="0" destOrd="0" presId="urn:microsoft.com/office/officeart/2005/8/layout/cycle5"/>
    <dgm:cxn modelId="{26FE5E4C-6A5E-4630-9D19-5B84E6751F08}" type="presOf" srcId="{567F07A1-89FA-4BD1-90E0-B90DC51ED0C3}" destId="{06D1CF92-8888-4E0A-BEA4-8813B2FA25D8}" srcOrd="0" destOrd="0" presId="urn:microsoft.com/office/officeart/2005/8/layout/cycle5"/>
    <dgm:cxn modelId="{9BD83FCD-9AD3-4623-807D-54D515847379}" type="presOf" srcId="{32FBD9D9-B9BA-4C0A-953C-64D58B634E87}" destId="{DFCBEE8B-6EE8-48CC-86F8-8C316D5DB3A4}" srcOrd="0" destOrd="0" presId="urn:microsoft.com/office/officeart/2005/8/layout/cycle5"/>
    <dgm:cxn modelId="{AB2B0704-FF16-4DCC-9E63-504C332E4681}" srcId="{36E8259F-AB1D-410C-B156-FD3AD9F24A92}" destId="{0036CA1B-6D35-440F-A593-CAEF70FBE3D0}" srcOrd="0" destOrd="0" parTransId="{E5A8F9AE-8E9C-475C-90D6-88EDA4421016}" sibTransId="{C40805B9-94F8-4DAB-BB74-24C57A9E65BE}"/>
    <dgm:cxn modelId="{A12877FD-B185-4779-B76B-FDF105C54D4D}" type="presOf" srcId="{342A488E-451E-404F-BDCA-16F233B659E5}" destId="{98161EAF-9458-4C75-94F7-6DC5F47A8158}" srcOrd="0" destOrd="0" presId="urn:microsoft.com/office/officeart/2005/8/layout/cycle5"/>
    <dgm:cxn modelId="{3EF6319B-A6A6-4438-AB07-F0BA14BCBB4B}" type="presOf" srcId="{36E8259F-AB1D-410C-B156-FD3AD9F24A92}" destId="{72DF7C60-5E44-4B18-A2C2-6EFDE869DC39}" srcOrd="0" destOrd="0" presId="urn:microsoft.com/office/officeart/2005/8/layout/cycle5"/>
    <dgm:cxn modelId="{9C51E8FC-8AE2-42AA-B920-DE05FA637EC1}" srcId="{36E8259F-AB1D-410C-B156-FD3AD9F24A92}" destId="{32FBD9D9-B9BA-4C0A-953C-64D58B634E87}" srcOrd="3" destOrd="0" parTransId="{6BE6F33B-A056-40ED-BA06-A429F649BC2B}" sibTransId="{615EB91B-C1E7-460B-A39F-9287A4596416}"/>
    <dgm:cxn modelId="{FD1268FD-112F-4BFD-8208-DFF185AACC0F}" type="presOf" srcId="{0036CA1B-6D35-440F-A593-CAEF70FBE3D0}" destId="{61FAA6CE-9F6B-458E-8FDA-582229477BBE}" srcOrd="0" destOrd="0" presId="urn:microsoft.com/office/officeart/2005/8/layout/cycle5"/>
    <dgm:cxn modelId="{22DFB58B-5DA9-4A8E-90F4-6104D8A798E3}" type="presParOf" srcId="{72DF7C60-5E44-4B18-A2C2-6EFDE869DC39}" destId="{61FAA6CE-9F6B-458E-8FDA-582229477BBE}" srcOrd="0" destOrd="0" presId="urn:microsoft.com/office/officeart/2005/8/layout/cycle5"/>
    <dgm:cxn modelId="{FCBE04AD-CE16-4FF3-AC4F-3563605610A6}" type="presParOf" srcId="{72DF7C60-5E44-4B18-A2C2-6EFDE869DC39}" destId="{CF1289AD-CE49-4910-8227-C1C6D930CCBF}" srcOrd="1" destOrd="0" presId="urn:microsoft.com/office/officeart/2005/8/layout/cycle5"/>
    <dgm:cxn modelId="{3352C8BF-604F-428D-80AC-99172BB47CA9}" type="presParOf" srcId="{72DF7C60-5E44-4B18-A2C2-6EFDE869DC39}" destId="{70A0E031-7EE8-40DC-B967-34CEC28D922E}" srcOrd="2" destOrd="0" presId="urn:microsoft.com/office/officeart/2005/8/layout/cycle5"/>
    <dgm:cxn modelId="{41EC7CC7-0144-453B-9CCE-512EA30E9282}" type="presParOf" srcId="{72DF7C60-5E44-4B18-A2C2-6EFDE869DC39}" destId="{06D1CF92-8888-4E0A-BEA4-8813B2FA25D8}" srcOrd="3" destOrd="0" presId="urn:microsoft.com/office/officeart/2005/8/layout/cycle5"/>
    <dgm:cxn modelId="{DA1C581D-1D25-4B60-BB43-3672D58EA03D}" type="presParOf" srcId="{72DF7C60-5E44-4B18-A2C2-6EFDE869DC39}" destId="{954D8029-E329-49B1-800F-61F2BBC4642C}" srcOrd="4" destOrd="0" presId="urn:microsoft.com/office/officeart/2005/8/layout/cycle5"/>
    <dgm:cxn modelId="{0F2F5873-E956-4701-9352-5FB1A53EA78D}" type="presParOf" srcId="{72DF7C60-5E44-4B18-A2C2-6EFDE869DC39}" destId="{B2CBE851-BC82-4777-8780-7DE2CFA06A2C}" srcOrd="5" destOrd="0" presId="urn:microsoft.com/office/officeart/2005/8/layout/cycle5"/>
    <dgm:cxn modelId="{439D8AA7-EA7B-46E0-B750-50E932A674BD}" type="presParOf" srcId="{72DF7C60-5E44-4B18-A2C2-6EFDE869DC39}" destId="{1C336274-643F-4204-95E0-D84CB2A31288}" srcOrd="6" destOrd="0" presId="urn:microsoft.com/office/officeart/2005/8/layout/cycle5"/>
    <dgm:cxn modelId="{CBDBBBE0-3E61-48EE-8AC4-D4A6F3D4E937}" type="presParOf" srcId="{72DF7C60-5E44-4B18-A2C2-6EFDE869DC39}" destId="{F97A217C-87D3-4E2B-A9C8-9DF9261A9C06}" srcOrd="7" destOrd="0" presId="urn:microsoft.com/office/officeart/2005/8/layout/cycle5"/>
    <dgm:cxn modelId="{96E2C179-1473-4506-BB46-2EB85CCF222E}" type="presParOf" srcId="{72DF7C60-5E44-4B18-A2C2-6EFDE869DC39}" destId="{E8DAFB28-16B3-40B2-92F6-2505BBFBB541}" srcOrd="8" destOrd="0" presId="urn:microsoft.com/office/officeart/2005/8/layout/cycle5"/>
    <dgm:cxn modelId="{928FEB42-8736-4523-8927-4959C72CE99F}" type="presParOf" srcId="{72DF7C60-5E44-4B18-A2C2-6EFDE869DC39}" destId="{DFCBEE8B-6EE8-48CC-86F8-8C316D5DB3A4}" srcOrd="9" destOrd="0" presId="urn:microsoft.com/office/officeart/2005/8/layout/cycle5"/>
    <dgm:cxn modelId="{67E3A8DD-E83A-4FDC-B8CB-82DB0D893843}" type="presParOf" srcId="{72DF7C60-5E44-4B18-A2C2-6EFDE869DC39}" destId="{0BEA9166-89F4-40D0-BDB2-146250738BE3}" srcOrd="10" destOrd="0" presId="urn:microsoft.com/office/officeart/2005/8/layout/cycle5"/>
    <dgm:cxn modelId="{0828CD37-5338-4F78-903D-8968CFCFBD91}" type="presParOf" srcId="{72DF7C60-5E44-4B18-A2C2-6EFDE869DC39}" destId="{FD2FAC70-240E-4050-8289-E4AD1CEDA432}" srcOrd="11" destOrd="0" presId="urn:microsoft.com/office/officeart/2005/8/layout/cycle5"/>
    <dgm:cxn modelId="{CA240918-E2DC-4562-9AE1-BC032DFD3627}" type="presParOf" srcId="{72DF7C60-5E44-4B18-A2C2-6EFDE869DC39}" destId="{DFA64EFE-7031-4E95-BABF-9F464A663833}" srcOrd="12" destOrd="0" presId="urn:microsoft.com/office/officeart/2005/8/layout/cycle5"/>
    <dgm:cxn modelId="{8DE1D747-73D3-4012-B094-DB4B0D165B90}" type="presParOf" srcId="{72DF7C60-5E44-4B18-A2C2-6EFDE869DC39}" destId="{D69C58F6-1FD6-4991-AB0E-2175F1FCA9F4}" srcOrd="13" destOrd="0" presId="urn:microsoft.com/office/officeart/2005/8/layout/cycle5"/>
    <dgm:cxn modelId="{A34D4EE5-3358-4CFB-A633-FAD9C9D683B6}" type="presParOf" srcId="{72DF7C60-5E44-4B18-A2C2-6EFDE869DC39}" destId="{0BC23045-0AA7-43A3-8BDC-2CFBD9438DB5}" srcOrd="14" destOrd="0" presId="urn:microsoft.com/office/officeart/2005/8/layout/cycle5"/>
    <dgm:cxn modelId="{421488F0-B3F5-4AE3-92F7-7B8A606C940F}" type="presParOf" srcId="{72DF7C60-5E44-4B18-A2C2-6EFDE869DC39}" destId="{172B682E-DDE4-4E20-8E81-363A0A4D5645}" srcOrd="15" destOrd="0" presId="urn:microsoft.com/office/officeart/2005/8/layout/cycle5"/>
    <dgm:cxn modelId="{BEB913BE-B444-4164-91FF-49B0163B3D9A}" type="presParOf" srcId="{72DF7C60-5E44-4B18-A2C2-6EFDE869DC39}" destId="{CA0A2B1B-9792-4F1C-A3B7-99EA21977C80}" srcOrd="16" destOrd="0" presId="urn:microsoft.com/office/officeart/2005/8/layout/cycle5"/>
    <dgm:cxn modelId="{19948E7D-9A3A-44E3-9504-92B209798F24}" type="presParOf" srcId="{72DF7C60-5E44-4B18-A2C2-6EFDE869DC39}" destId="{28F02727-8DCD-4884-A934-6F7F506E97E3}" srcOrd="17" destOrd="0" presId="urn:microsoft.com/office/officeart/2005/8/layout/cycle5"/>
    <dgm:cxn modelId="{81734116-E65C-4430-A3AD-D49C61C9F5C3}" type="presParOf" srcId="{72DF7C60-5E44-4B18-A2C2-6EFDE869DC39}" destId="{CA02CDE5-873F-4BC7-B006-0E438B48F395}" srcOrd="18" destOrd="0" presId="urn:microsoft.com/office/officeart/2005/8/layout/cycle5"/>
    <dgm:cxn modelId="{CEA7F105-AE0F-45A2-A2C0-177CF5127FAF}" type="presParOf" srcId="{72DF7C60-5E44-4B18-A2C2-6EFDE869DC39}" destId="{40A2B3D4-D9BF-45AF-A0FC-361733D19DAE}" srcOrd="19" destOrd="0" presId="urn:microsoft.com/office/officeart/2005/8/layout/cycle5"/>
    <dgm:cxn modelId="{D606D4D4-6D5F-497D-A80F-67DA5C58C929}" type="presParOf" srcId="{72DF7C60-5E44-4B18-A2C2-6EFDE869DC39}" destId="{98161EAF-9458-4C75-94F7-6DC5F47A8158}" srcOrd="20" destOrd="0" presId="urn:microsoft.com/office/officeart/2005/8/layout/cycle5"/>
    <dgm:cxn modelId="{613FD06C-1A24-4E21-8BB9-A42A8451BCD7}" type="presParOf" srcId="{72DF7C60-5E44-4B18-A2C2-6EFDE869DC39}" destId="{BE739299-633E-40FD-B595-01FD179E7086}" srcOrd="21" destOrd="0" presId="urn:microsoft.com/office/officeart/2005/8/layout/cycle5"/>
    <dgm:cxn modelId="{4BA08841-F280-4F87-A8C2-30AADDDF259C}" type="presParOf" srcId="{72DF7C60-5E44-4B18-A2C2-6EFDE869DC39}" destId="{D1E1A6DB-1D5E-47B1-9144-50E0BC191132}" srcOrd="22" destOrd="0" presId="urn:microsoft.com/office/officeart/2005/8/layout/cycle5"/>
    <dgm:cxn modelId="{4FED5E3B-B494-41C9-BE82-3ECC6087822C}" type="presParOf" srcId="{72DF7C60-5E44-4B18-A2C2-6EFDE869DC39}" destId="{367142AF-B6D6-42C9-ADA2-32725D52473D}" srcOrd="23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D41779-853F-4624-9DEB-BF6FD4F1BB5B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E3910F-09EA-4149-A57A-46D8D000BD41}" type="pres">
      <dgm:prSet presAssocID="{A7D41779-853F-4624-9DEB-BF6FD4F1BB5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E495D5ED-90E4-4CFB-886E-B6C813FE69A8}" type="presOf" srcId="{A7D41779-853F-4624-9DEB-BF6FD4F1BB5B}" destId="{9FE3910F-09EA-4149-A57A-46D8D000BD41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56D76D-A012-4ADB-BFE3-CC297C0D173D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8985F8-D466-448A-BD8A-139C76D33006}">
      <dgm:prSet phldrT="[Текст]" custT="1"/>
      <dgm:spPr/>
      <dgm:t>
        <a:bodyPr/>
        <a:lstStyle/>
        <a:p>
          <a:r>
            <a:rPr lang="ru-RU" sz="1100" b="1" dirty="0" smtClean="0"/>
            <a:t>Межбюджетные трансферты сельским поселениям – 47 256,6</a:t>
          </a:r>
          <a:endParaRPr lang="ru-RU" sz="1100" b="1" dirty="0"/>
        </a:p>
      </dgm:t>
    </dgm:pt>
    <dgm:pt modelId="{28F14DFC-AF12-4CBD-B867-05FB237BFA65}" type="parTrans" cxnId="{90D9BB4B-654B-46CD-B397-E03EAAAFEB29}">
      <dgm:prSet/>
      <dgm:spPr/>
      <dgm:t>
        <a:bodyPr/>
        <a:lstStyle/>
        <a:p>
          <a:endParaRPr lang="ru-RU"/>
        </a:p>
      </dgm:t>
    </dgm:pt>
    <dgm:pt modelId="{0B61DF1B-A8C1-4668-BCEA-71BB1B0A1C9E}" type="sibTrans" cxnId="{90D9BB4B-654B-46CD-B397-E03EAAAFEB29}">
      <dgm:prSet/>
      <dgm:spPr/>
      <dgm:t>
        <a:bodyPr/>
        <a:lstStyle/>
        <a:p>
          <a:endParaRPr lang="ru-RU"/>
        </a:p>
      </dgm:t>
    </dgm:pt>
    <dgm:pt modelId="{BDF8371E-EEA6-47EB-9AAF-051C1B90D700}">
      <dgm:prSet phldrT="[Текст]" custT="1"/>
      <dgm:spPr/>
      <dgm:t>
        <a:bodyPr/>
        <a:lstStyle/>
        <a:p>
          <a:r>
            <a:rPr lang="ru-RU" sz="900" b="1" dirty="0" smtClean="0"/>
            <a:t>Дотации на выравнивание бюджетной обеспеченности поселений </a:t>
          </a:r>
          <a:r>
            <a:rPr lang="ru-RU" sz="1050" b="1" dirty="0" smtClean="0"/>
            <a:t>6953,7</a:t>
          </a:r>
          <a:endParaRPr lang="ru-RU" sz="1050" b="1" dirty="0"/>
        </a:p>
      </dgm:t>
    </dgm:pt>
    <dgm:pt modelId="{20631DF9-01EB-49DE-8720-916EDF64AA6C}" type="parTrans" cxnId="{5642015E-8595-4F82-8627-40C66ACF53FD}">
      <dgm:prSet/>
      <dgm:spPr/>
      <dgm:t>
        <a:bodyPr/>
        <a:lstStyle/>
        <a:p>
          <a:endParaRPr lang="ru-RU"/>
        </a:p>
      </dgm:t>
    </dgm:pt>
    <dgm:pt modelId="{2CEE9590-9013-4742-AB46-B9135A97F5A7}" type="sibTrans" cxnId="{5642015E-8595-4F82-8627-40C66ACF53FD}">
      <dgm:prSet/>
      <dgm:spPr/>
      <dgm:t>
        <a:bodyPr/>
        <a:lstStyle/>
        <a:p>
          <a:endParaRPr lang="ru-RU"/>
        </a:p>
      </dgm:t>
    </dgm:pt>
    <dgm:pt modelId="{4A2E676A-D6A6-4F08-BFB4-55563060918E}">
      <dgm:prSet phldrT="[Текст]" custT="1"/>
      <dgm:spPr/>
      <dgm:t>
        <a:bodyPr/>
        <a:lstStyle/>
        <a:p>
          <a:r>
            <a:rPr lang="ru-RU" sz="900" b="1" dirty="0" smtClean="0"/>
            <a:t>Субвенция на осуществление государственных полномочий в сфере административных правонарушений </a:t>
          </a:r>
        </a:p>
        <a:p>
          <a:r>
            <a:rPr lang="ru-RU" sz="900" b="1" dirty="0" smtClean="0"/>
            <a:t> </a:t>
          </a:r>
          <a:r>
            <a:rPr lang="ru-RU" sz="1050" b="1" dirty="0" smtClean="0"/>
            <a:t>165,0</a:t>
          </a:r>
          <a:endParaRPr lang="ru-RU" sz="1050" b="1" dirty="0"/>
        </a:p>
      </dgm:t>
    </dgm:pt>
    <dgm:pt modelId="{3ACC8284-94C5-499D-9B87-A88CD70D75A4}" type="parTrans" cxnId="{85CD57DC-B8DF-4020-922E-6614164F79FC}">
      <dgm:prSet/>
      <dgm:spPr/>
      <dgm:t>
        <a:bodyPr/>
        <a:lstStyle/>
        <a:p>
          <a:endParaRPr lang="ru-RU"/>
        </a:p>
      </dgm:t>
    </dgm:pt>
    <dgm:pt modelId="{22EA021E-E56C-4297-A76E-8697B2456E2D}" type="sibTrans" cxnId="{85CD57DC-B8DF-4020-922E-6614164F79FC}">
      <dgm:prSet/>
      <dgm:spPr/>
      <dgm:t>
        <a:bodyPr/>
        <a:lstStyle/>
        <a:p>
          <a:endParaRPr lang="ru-RU"/>
        </a:p>
      </dgm:t>
    </dgm:pt>
    <dgm:pt modelId="{688DF7EE-D1E3-4F28-928D-CD5DEEA722FB}">
      <dgm:prSet phldrT="[Текст]" custT="1"/>
      <dgm:spPr/>
      <dgm:t>
        <a:bodyPr/>
        <a:lstStyle/>
        <a:p>
          <a:r>
            <a:rPr lang="ru-RU" sz="900" b="1" dirty="0" smtClean="0"/>
            <a:t>Субвенции местным бюджетам на организацию мероприятий при осуществлении деятельности по обращению с животными без владельцев</a:t>
          </a:r>
        </a:p>
        <a:p>
          <a:r>
            <a:rPr lang="ru-RU" sz="1050" b="1" dirty="0" smtClean="0"/>
            <a:t>142,6</a:t>
          </a:r>
          <a:endParaRPr lang="ru-RU" sz="1050" b="1" dirty="0"/>
        </a:p>
      </dgm:t>
    </dgm:pt>
    <dgm:pt modelId="{2173D3D2-BD87-4E14-A158-70FF67AC82F8}" type="parTrans" cxnId="{BDBE2841-D5EB-4FA6-B2C7-602798A5F7F0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DD77BEE-4BAC-4907-B32C-D1ADFD774C2D}" type="sibTrans" cxnId="{BDBE2841-D5EB-4FA6-B2C7-602798A5F7F0}">
      <dgm:prSet/>
      <dgm:spPr/>
      <dgm:t>
        <a:bodyPr/>
        <a:lstStyle/>
        <a:p>
          <a:endParaRPr lang="ru-RU"/>
        </a:p>
      </dgm:t>
    </dgm:pt>
    <dgm:pt modelId="{AFFF6EB1-4562-4EA2-B01A-6FF76E42B2F5}">
      <dgm:prSet custT="1"/>
      <dgm:spPr/>
      <dgm:t>
        <a:bodyPr/>
        <a:lstStyle/>
        <a:p>
          <a:r>
            <a:rPr lang="ru-RU" sz="900" b="1" dirty="0" smtClean="0"/>
            <a:t>Субвенции местным бюджетам  на проведение Всероссийской переписи населения</a:t>
          </a:r>
        </a:p>
        <a:p>
          <a:r>
            <a:rPr lang="ru-RU" sz="1050" b="1" dirty="0" smtClean="0"/>
            <a:t>495,4</a:t>
          </a:r>
          <a:r>
            <a:rPr lang="ru-RU" sz="1000" b="1" dirty="0" smtClean="0"/>
            <a:t> </a:t>
          </a:r>
          <a:endParaRPr lang="ru-RU" sz="1000" b="1" dirty="0"/>
        </a:p>
      </dgm:t>
    </dgm:pt>
    <dgm:pt modelId="{B3A40B6C-E541-4B98-B4FC-CF591CB83366}" type="parTrans" cxnId="{8E0CE7CB-11C3-4A32-A254-AA3EA5BFBB3F}">
      <dgm:prSet/>
      <dgm:spPr/>
      <dgm:t>
        <a:bodyPr/>
        <a:lstStyle/>
        <a:p>
          <a:endParaRPr lang="ru-RU"/>
        </a:p>
      </dgm:t>
    </dgm:pt>
    <dgm:pt modelId="{70B21086-B486-4ED9-949C-4F1323A6E9D8}" type="sibTrans" cxnId="{8E0CE7CB-11C3-4A32-A254-AA3EA5BFBB3F}">
      <dgm:prSet/>
      <dgm:spPr/>
      <dgm:t>
        <a:bodyPr/>
        <a:lstStyle/>
        <a:p>
          <a:endParaRPr lang="ru-RU"/>
        </a:p>
      </dgm:t>
    </dgm:pt>
    <dgm:pt modelId="{33DDF468-0C79-4455-AFED-FADC05D09D6D}">
      <dgm:prSet custT="1"/>
      <dgm:spPr/>
      <dgm:t>
        <a:bodyPr/>
        <a:lstStyle/>
        <a:p>
          <a:r>
            <a:rPr lang="ru-RU" sz="900" b="1" dirty="0" smtClean="0"/>
            <a:t>Субсидии местным бюджетам на развитие транспортной инфраструктуры в сельской местности</a:t>
          </a:r>
        </a:p>
        <a:p>
          <a:r>
            <a:rPr lang="ru-RU" sz="1050" b="1" dirty="0" smtClean="0"/>
            <a:t>35 459,5</a:t>
          </a:r>
          <a:endParaRPr lang="ru-RU" sz="1050" b="1" dirty="0"/>
        </a:p>
      </dgm:t>
    </dgm:pt>
    <dgm:pt modelId="{4D997FE1-7FE7-47E8-96C7-8F93129E0A5C}" type="parTrans" cxnId="{A13CCB7A-49AD-494F-A3DF-EEB94D00D6C7}">
      <dgm:prSet/>
      <dgm:spPr/>
      <dgm:t>
        <a:bodyPr/>
        <a:lstStyle/>
        <a:p>
          <a:endParaRPr lang="ru-RU"/>
        </a:p>
      </dgm:t>
    </dgm:pt>
    <dgm:pt modelId="{1B2193F9-3917-42B3-8789-DD26818385E3}" type="sibTrans" cxnId="{A13CCB7A-49AD-494F-A3DF-EEB94D00D6C7}">
      <dgm:prSet/>
      <dgm:spPr/>
      <dgm:t>
        <a:bodyPr/>
        <a:lstStyle/>
        <a:p>
          <a:endParaRPr lang="ru-RU"/>
        </a:p>
      </dgm:t>
    </dgm:pt>
    <dgm:pt modelId="{C453AA14-7387-4BEA-B4C2-5A1CA80E2933}">
      <dgm:prSet custT="1"/>
      <dgm:spPr/>
      <dgm:t>
        <a:bodyPr/>
        <a:lstStyle/>
        <a:p>
          <a:r>
            <a:rPr lang="ru-RU" sz="900" b="1" dirty="0" smtClean="0"/>
            <a:t>Субсидии местным бюджетам  на реализацию программ формирования современной городской среды</a:t>
          </a:r>
        </a:p>
        <a:p>
          <a:r>
            <a:rPr lang="ru-RU" sz="1050" b="1" dirty="0" smtClean="0"/>
            <a:t>4040,4</a:t>
          </a:r>
          <a:endParaRPr lang="ru-RU" sz="1050" b="1" dirty="0"/>
        </a:p>
      </dgm:t>
    </dgm:pt>
    <dgm:pt modelId="{5D392645-69FF-4160-96B4-800BBA655964}" type="parTrans" cxnId="{6A64717B-284F-4149-8B2C-FAA89A173F59}">
      <dgm:prSet/>
      <dgm:spPr/>
      <dgm:t>
        <a:bodyPr/>
        <a:lstStyle/>
        <a:p>
          <a:endParaRPr lang="ru-RU"/>
        </a:p>
      </dgm:t>
    </dgm:pt>
    <dgm:pt modelId="{3E1A5860-01DD-4FC5-A11A-FAB0229D5CD2}" type="sibTrans" cxnId="{6A64717B-284F-4149-8B2C-FAA89A173F59}">
      <dgm:prSet/>
      <dgm:spPr/>
      <dgm:t>
        <a:bodyPr/>
        <a:lstStyle/>
        <a:p>
          <a:endParaRPr lang="ru-RU"/>
        </a:p>
      </dgm:t>
    </dgm:pt>
    <dgm:pt modelId="{6724C772-D2B5-4DC5-9B3A-1808C0B79F8C}" type="pres">
      <dgm:prSet presAssocID="{8E56D76D-A012-4ADB-BFE3-CC297C0D173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2530309-1B68-4B1F-8AA3-56D6C62A092B}" type="pres">
      <dgm:prSet presAssocID="{D48985F8-D466-448A-BD8A-139C76D33006}" presName="hierRoot1" presStyleCnt="0"/>
      <dgm:spPr/>
      <dgm:t>
        <a:bodyPr/>
        <a:lstStyle/>
        <a:p>
          <a:endParaRPr lang="ru-RU"/>
        </a:p>
      </dgm:t>
    </dgm:pt>
    <dgm:pt modelId="{1E463756-E055-4DDB-8EB8-2FDAFDBFEA05}" type="pres">
      <dgm:prSet presAssocID="{D48985F8-D466-448A-BD8A-139C76D33006}" presName="composite" presStyleCnt="0"/>
      <dgm:spPr/>
      <dgm:t>
        <a:bodyPr/>
        <a:lstStyle/>
        <a:p>
          <a:endParaRPr lang="ru-RU"/>
        </a:p>
      </dgm:t>
    </dgm:pt>
    <dgm:pt modelId="{D5EB98FA-FA63-41A8-AB24-86684F3F825F}" type="pres">
      <dgm:prSet presAssocID="{D48985F8-D466-448A-BD8A-139C76D33006}" presName="background" presStyleLbl="node0" presStyleIdx="0" presStyleCnt="1"/>
      <dgm:spPr/>
      <dgm:t>
        <a:bodyPr/>
        <a:lstStyle/>
        <a:p>
          <a:endParaRPr lang="ru-RU"/>
        </a:p>
      </dgm:t>
    </dgm:pt>
    <dgm:pt modelId="{CC679643-FF5C-40DE-9FAC-AF9FF574FAF8}" type="pres">
      <dgm:prSet presAssocID="{D48985F8-D466-448A-BD8A-139C76D33006}" presName="text" presStyleLbl="fgAcc0" presStyleIdx="0" presStyleCnt="1" custScaleX="183276" custScaleY="129638" custLinFactNeighborX="-6551" custLinFactNeighborY="-887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C02E9A-165C-4FCC-96B4-53C296F486D4}" type="pres">
      <dgm:prSet presAssocID="{D48985F8-D466-448A-BD8A-139C76D33006}" presName="hierChild2" presStyleCnt="0"/>
      <dgm:spPr/>
      <dgm:t>
        <a:bodyPr/>
        <a:lstStyle/>
        <a:p>
          <a:endParaRPr lang="ru-RU"/>
        </a:p>
      </dgm:t>
    </dgm:pt>
    <dgm:pt modelId="{DB80BA25-554C-47B7-AD48-AC5C2AB8C3E2}" type="pres">
      <dgm:prSet presAssocID="{20631DF9-01EB-49DE-8720-916EDF64AA6C}" presName="Name10" presStyleLbl="parChTrans1D2" presStyleIdx="0" presStyleCnt="6"/>
      <dgm:spPr/>
      <dgm:t>
        <a:bodyPr/>
        <a:lstStyle/>
        <a:p>
          <a:endParaRPr lang="ru-RU"/>
        </a:p>
      </dgm:t>
    </dgm:pt>
    <dgm:pt modelId="{38A7008C-1CC6-42E7-8F45-6CD8F7F71CFF}" type="pres">
      <dgm:prSet presAssocID="{BDF8371E-EEA6-47EB-9AAF-051C1B90D700}" presName="hierRoot2" presStyleCnt="0"/>
      <dgm:spPr/>
      <dgm:t>
        <a:bodyPr/>
        <a:lstStyle/>
        <a:p>
          <a:endParaRPr lang="ru-RU"/>
        </a:p>
      </dgm:t>
    </dgm:pt>
    <dgm:pt modelId="{ACD9BDDA-400F-4852-9AA0-5A32B53E236A}" type="pres">
      <dgm:prSet presAssocID="{BDF8371E-EEA6-47EB-9AAF-051C1B90D700}" presName="composite2" presStyleCnt="0"/>
      <dgm:spPr/>
      <dgm:t>
        <a:bodyPr/>
        <a:lstStyle/>
        <a:p>
          <a:endParaRPr lang="ru-RU"/>
        </a:p>
      </dgm:t>
    </dgm:pt>
    <dgm:pt modelId="{FF2A9F0A-DBCA-4342-8388-4004602B2BD5}" type="pres">
      <dgm:prSet presAssocID="{BDF8371E-EEA6-47EB-9AAF-051C1B90D700}" presName="background2" presStyleLbl="node2" presStyleIdx="0" presStyleCnt="6"/>
      <dgm:spPr/>
      <dgm:t>
        <a:bodyPr/>
        <a:lstStyle/>
        <a:p>
          <a:endParaRPr lang="ru-RU"/>
        </a:p>
      </dgm:t>
    </dgm:pt>
    <dgm:pt modelId="{F9E8214F-1B52-40DA-88D0-7E6BE86B83C5}" type="pres">
      <dgm:prSet presAssocID="{BDF8371E-EEA6-47EB-9AAF-051C1B90D700}" presName="text2" presStyleLbl="fgAcc2" presStyleIdx="0" presStyleCnt="6" custScaleX="84738" custScaleY="2172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43E9F9-4476-4159-A2A2-23FD94E763EF}" type="pres">
      <dgm:prSet presAssocID="{BDF8371E-EEA6-47EB-9AAF-051C1B90D700}" presName="hierChild3" presStyleCnt="0"/>
      <dgm:spPr/>
      <dgm:t>
        <a:bodyPr/>
        <a:lstStyle/>
        <a:p>
          <a:endParaRPr lang="ru-RU"/>
        </a:p>
      </dgm:t>
    </dgm:pt>
    <dgm:pt modelId="{B6B3E28B-7ABB-46CD-9263-24BDE2A85799}" type="pres">
      <dgm:prSet presAssocID="{3ACC8284-94C5-499D-9B87-A88CD70D75A4}" presName="Name10" presStyleLbl="parChTrans1D2" presStyleIdx="1" presStyleCnt="6"/>
      <dgm:spPr/>
      <dgm:t>
        <a:bodyPr/>
        <a:lstStyle/>
        <a:p>
          <a:endParaRPr lang="ru-RU"/>
        </a:p>
      </dgm:t>
    </dgm:pt>
    <dgm:pt modelId="{0FFAFF9E-43DA-4F78-981C-B1C8BAECBAC1}" type="pres">
      <dgm:prSet presAssocID="{4A2E676A-D6A6-4F08-BFB4-55563060918E}" presName="hierRoot2" presStyleCnt="0"/>
      <dgm:spPr/>
      <dgm:t>
        <a:bodyPr/>
        <a:lstStyle/>
        <a:p>
          <a:endParaRPr lang="ru-RU"/>
        </a:p>
      </dgm:t>
    </dgm:pt>
    <dgm:pt modelId="{F372CAD4-C683-4D9F-801E-F9BAA028DB39}" type="pres">
      <dgm:prSet presAssocID="{4A2E676A-D6A6-4F08-BFB4-55563060918E}" presName="composite2" presStyleCnt="0"/>
      <dgm:spPr/>
      <dgm:t>
        <a:bodyPr/>
        <a:lstStyle/>
        <a:p>
          <a:endParaRPr lang="ru-RU"/>
        </a:p>
      </dgm:t>
    </dgm:pt>
    <dgm:pt modelId="{16B08E8C-614C-46D7-B773-AA81AA306AF5}" type="pres">
      <dgm:prSet presAssocID="{4A2E676A-D6A6-4F08-BFB4-55563060918E}" presName="background2" presStyleLbl="node2" presStyleIdx="1" presStyleCnt="6"/>
      <dgm:spPr/>
      <dgm:t>
        <a:bodyPr/>
        <a:lstStyle/>
        <a:p>
          <a:endParaRPr lang="ru-RU"/>
        </a:p>
      </dgm:t>
    </dgm:pt>
    <dgm:pt modelId="{0091649A-494E-4264-BD18-477C8A9E6D59}" type="pres">
      <dgm:prSet presAssocID="{4A2E676A-D6A6-4F08-BFB4-55563060918E}" presName="text2" presStyleLbl="fgAcc2" presStyleIdx="1" presStyleCnt="6" custScaleX="115910" custScaleY="221702" custLinFactNeighborX="-3641" custLinFactNeighborY="-11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39F784-3ACB-4AE1-8226-C7348011F161}" type="pres">
      <dgm:prSet presAssocID="{4A2E676A-D6A6-4F08-BFB4-55563060918E}" presName="hierChild3" presStyleCnt="0"/>
      <dgm:spPr/>
      <dgm:t>
        <a:bodyPr/>
        <a:lstStyle/>
        <a:p>
          <a:endParaRPr lang="ru-RU"/>
        </a:p>
      </dgm:t>
    </dgm:pt>
    <dgm:pt modelId="{407B3DF6-D4CC-43B8-B195-D1AE95CBB0DB}" type="pres">
      <dgm:prSet presAssocID="{2173D3D2-BD87-4E14-A158-70FF67AC82F8}" presName="Name10" presStyleLbl="parChTrans1D2" presStyleIdx="2" presStyleCnt="6"/>
      <dgm:spPr/>
      <dgm:t>
        <a:bodyPr/>
        <a:lstStyle/>
        <a:p>
          <a:endParaRPr lang="ru-RU"/>
        </a:p>
      </dgm:t>
    </dgm:pt>
    <dgm:pt modelId="{842B5EC0-E612-41CA-95CC-52ACDB1B1580}" type="pres">
      <dgm:prSet presAssocID="{688DF7EE-D1E3-4F28-928D-CD5DEEA722FB}" presName="hierRoot2" presStyleCnt="0"/>
      <dgm:spPr/>
      <dgm:t>
        <a:bodyPr/>
        <a:lstStyle/>
        <a:p>
          <a:endParaRPr lang="ru-RU"/>
        </a:p>
      </dgm:t>
    </dgm:pt>
    <dgm:pt modelId="{2B001427-8316-47A5-8246-E432E0684D93}" type="pres">
      <dgm:prSet presAssocID="{688DF7EE-D1E3-4F28-928D-CD5DEEA722FB}" presName="composite2" presStyleCnt="0"/>
      <dgm:spPr/>
      <dgm:t>
        <a:bodyPr/>
        <a:lstStyle/>
        <a:p>
          <a:endParaRPr lang="ru-RU"/>
        </a:p>
      </dgm:t>
    </dgm:pt>
    <dgm:pt modelId="{49A05FD9-8A45-409A-AEC1-4A5F447750B9}" type="pres">
      <dgm:prSet presAssocID="{688DF7EE-D1E3-4F28-928D-CD5DEEA722FB}" presName="background2" presStyleLbl="node2" presStyleIdx="2" presStyleCnt="6"/>
      <dgm:spPr/>
      <dgm:t>
        <a:bodyPr/>
        <a:lstStyle/>
        <a:p>
          <a:endParaRPr lang="ru-RU"/>
        </a:p>
      </dgm:t>
    </dgm:pt>
    <dgm:pt modelId="{F142C139-34B8-47C5-87EB-4139A0288509}" type="pres">
      <dgm:prSet presAssocID="{688DF7EE-D1E3-4F28-928D-CD5DEEA722FB}" presName="text2" presStyleLbl="fgAcc2" presStyleIdx="2" presStyleCnt="6" custScaleX="103019" custScaleY="219122" custLinFactNeighborX="-5731" custLinFactNeighborY="-16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8343B9-CAA2-495A-A6AE-BCA05EAF8C87}" type="pres">
      <dgm:prSet presAssocID="{688DF7EE-D1E3-4F28-928D-CD5DEEA722FB}" presName="hierChild3" presStyleCnt="0"/>
      <dgm:spPr/>
      <dgm:t>
        <a:bodyPr/>
        <a:lstStyle/>
        <a:p>
          <a:endParaRPr lang="ru-RU"/>
        </a:p>
      </dgm:t>
    </dgm:pt>
    <dgm:pt modelId="{9677E493-8D04-4786-B189-D93E8AC78EC2}" type="pres">
      <dgm:prSet presAssocID="{B3A40B6C-E541-4B98-B4FC-CF591CB83366}" presName="Name10" presStyleLbl="parChTrans1D2" presStyleIdx="3" presStyleCnt="6"/>
      <dgm:spPr/>
      <dgm:t>
        <a:bodyPr/>
        <a:lstStyle/>
        <a:p>
          <a:endParaRPr lang="ru-RU"/>
        </a:p>
      </dgm:t>
    </dgm:pt>
    <dgm:pt modelId="{41C44D10-B186-4B0E-8637-7D62830C027E}" type="pres">
      <dgm:prSet presAssocID="{AFFF6EB1-4562-4EA2-B01A-6FF76E42B2F5}" presName="hierRoot2" presStyleCnt="0"/>
      <dgm:spPr/>
    </dgm:pt>
    <dgm:pt modelId="{F27DC154-489C-4B08-9995-CB9C7CF06AB0}" type="pres">
      <dgm:prSet presAssocID="{AFFF6EB1-4562-4EA2-B01A-6FF76E42B2F5}" presName="composite2" presStyleCnt="0"/>
      <dgm:spPr/>
    </dgm:pt>
    <dgm:pt modelId="{3E53D85D-4BD7-4235-B7A9-53C2A4BD7907}" type="pres">
      <dgm:prSet presAssocID="{AFFF6EB1-4562-4EA2-B01A-6FF76E42B2F5}" presName="background2" presStyleLbl="node2" presStyleIdx="3" presStyleCnt="6"/>
      <dgm:spPr/>
    </dgm:pt>
    <dgm:pt modelId="{56659B70-D1FC-4697-B5F8-C09498A7BF90}" type="pres">
      <dgm:prSet presAssocID="{AFFF6EB1-4562-4EA2-B01A-6FF76E42B2F5}" presName="text2" presStyleLbl="fgAcc2" presStyleIdx="3" presStyleCnt="6" custScaleX="101496" custScaleY="221260" custLinFactNeighborX="-8404" custLinFactNeighborY="-21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FCC3BB-BE36-4529-90B5-DD35C31A11CF}" type="pres">
      <dgm:prSet presAssocID="{AFFF6EB1-4562-4EA2-B01A-6FF76E42B2F5}" presName="hierChild3" presStyleCnt="0"/>
      <dgm:spPr/>
    </dgm:pt>
    <dgm:pt modelId="{6F11878D-EA05-46B8-9E52-3EFF97DF1B21}" type="pres">
      <dgm:prSet presAssocID="{4D997FE1-7FE7-47E8-96C7-8F93129E0A5C}" presName="Name10" presStyleLbl="parChTrans1D2" presStyleIdx="4" presStyleCnt="6"/>
      <dgm:spPr/>
      <dgm:t>
        <a:bodyPr/>
        <a:lstStyle/>
        <a:p>
          <a:endParaRPr lang="ru-RU"/>
        </a:p>
      </dgm:t>
    </dgm:pt>
    <dgm:pt modelId="{8D14F8A2-5413-4A26-9EB3-8739488A16C3}" type="pres">
      <dgm:prSet presAssocID="{33DDF468-0C79-4455-AFED-FADC05D09D6D}" presName="hierRoot2" presStyleCnt="0"/>
      <dgm:spPr/>
    </dgm:pt>
    <dgm:pt modelId="{0F67EB3F-3212-4FB2-9F06-3A253A415823}" type="pres">
      <dgm:prSet presAssocID="{33DDF468-0C79-4455-AFED-FADC05D09D6D}" presName="composite2" presStyleCnt="0"/>
      <dgm:spPr/>
    </dgm:pt>
    <dgm:pt modelId="{61EA49E8-F756-4558-BCA3-0A28E58ECD62}" type="pres">
      <dgm:prSet presAssocID="{33DDF468-0C79-4455-AFED-FADC05D09D6D}" presName="background2" presStyleLbl="node2" presStyleIdx="4" presStyleCnt="6"/>
      <dgm:spPr/>
    </dgm:pt>
    <dgm:pt modelId="{1C016AD1-8704-4D75-895A-38D01A67468F}" type="pres">
      <dgm:prSet presAssocID="{33DDF468-0C79-4455-AFED-FADC05D09D6D}" presName="text2" presStyleLbl="fgAcc2" presStyleIdx="4" presStyleCnt="6" custScaleX="102788" custScaleY="196198" custLinFactNeighborX="-1676" custLinFactNeighborY="119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552B9C-29A6-4032-B094-C90F62CBAD73}" type="pres">
      <dgm:prSet presAssocID="{33DDF468-0C79-4455-AFED-FADC05D09D6D}" presName="hierChild3" presStyleCnt="0"/>
      <dgm:spPr/>
    </dgm:pt>
    <dgm:pt modelId="{2FCB2C04-62C7-4462-9C9A-53D3E25D717A}" type="pres">
      <dgm:prSet presAssocID="{5D392645-69FF-4160-96B4-800BBA655964}" presName="Name10" presStyleLbl="parChTrans1D2" presStyleIdx="5" presStyleCnt="6"/>
      <dgm:spPr/>
      <dgm:t>
        <a:bodyPr/>
        <a:lstStyle/>
        <a:p>
          <a:endParaRPr lang="ru-RU"/>
        </a:p>
      </dgm:t>
    </dgm:pt>
    <dgm:pt modelId="{C2878CB6-883A-4E55-86FD-D5C982E26BC7}" type="pres">
      <dgm:prSet presAssocID="{C453AA14-7387-4BEA-B4C2-5A1CA80E2933}" presName="hierRoot2" presStyleCnt="0"/>
      <dgm:spPr/>
    </dgm:pt>
    <dgm:pt modelId="{61329CBD-F3D8-4E3D-A06A-FEDF21F14890}" type="pres">
      <dgm:prSet presAssocID="{C453AA14-7387-4BEA-B4C2-5A1CA80E2933}" presName="composite2" presStyleCnt="0"/>
      <dgm:spPr/>
    </dgm:pt>
    <dgm:pt modelId="{D11EC79E-3959-45D4-BCCE-67CA8324416C}" type="pres">
      <dgm:prSet presAssocID="{C453AA14-7387-4BEA-B4C2-5A1CA80E2933}" presName="background2" presStyleLbl="node2" presStyleIdx="5" presStyleCnt="6"/>
      <dgm:spPr/>
    </dgm:pt>
    <dgm:pt modelId="{3D829566-6B05-4AB0-83BB-EC36C5AAD1C0}" type="pres">
      <dgm:prSet presAssocID="{C453AA14-7387-4BEA-B4C2-5A1CA80E2933}" presName="text2" presStyleLbl="fgAcc2" presStyleIdx="5" presStyleCnt="6" custScaleX="100343" custScaleY="192160" custLinFactNeighborX="3878" custLinFactNeighborY="113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AC3118-12B8-4672-BFA7-2E959B4726ED}" type="pres">
      <dgm:prSet presAssocID="{C453AA14-7387-4BEA-B4C2-5A1CA80E2933}" presName="hierChild3" presStyleCnt="0"/>
      <dgm:spPr/>
    </dgm:pt>
  </dgm:ptLst>
  <dgm:cxnLst>
    <dgm:cxn modelId="{2E72A20B-6C33-4B5B-A4DB-D88B964AD3E0}" type="presOf" srcId="{3ACC8284-94C5-499D-9B87-A88CD70D75A4}" destId="{B6B3E28B-7ABB-46CD-9263-24BDE2A85799}" srcOrd="0" destOrd="0" presId="urn:microsoft.com/office/officeart/2005/8/layout/hierarchy1"/>
    <dgm:cxn modelId="{0C9CBA8E-35B6-4CE4-BF19-F4A00AC15349}" type="presOf" srcId="{4A2E676A-D6A6-4F08-BFB4-55563060918E}" destId="{0091649A-494E-4264-BD18-477C8A9E6D59}" srcOrd="0" destOrd="0" presId="urn:microsoft.com/office/officeart/2005/8/layout/hierarchy1"/>
    <dgm:cxn modelId="{A13CCB7A-49AD-494F-A3DF-EEB94D00D6C7}" srcId="{D48985F8-D466-448A-BD8A-139C76D33006}" destId="{33DDF468-0C79-4455-AFED-FADC05D09D6D}" srcOrd="4" destOrd="0" parTransId="{4D997FE1-7FE7-47E8-96C7-8F93129E0A5C}" sibTransId="{1B2193F9-3917-42B3-8789-DD26818385E3}"/>
    <dgm:cxn modelId="{CF133E44-7284-42B8-9F03-826593AC8FBC}" type="presOf" srcId="{B3A40B6C-E541-4B98-B4FC-CF591CB83366}" destId="{9677E493-8D04-4786-B189-D93E8AC78EC2}" srcOrd="0" destOrd="0" presId="urn:microsoft.com/office/officeart/2005/8/layout/hierarchy1"/>
    <dgm:cxn modelId="{BDBE2841-D5EB-4FA6-B2C7-602798A5F7F0}" srcId="{D48985F8-D466-448A-BD8A-139C76D33006}" destId="{688DF7EE-D1E3-4F28-928D-CD5DEEA722FB}" srcOrd="2" destOrd="0" parTransId="{2173D3D2-BD87-4E14-A158-70FF67AC82F8}" sibTransId="{9DD77BEE-4BAC-4907-B32C-D1ADFD774C2D}"/>
    <dgm:cxn modelId="{85CD57DC-B8DF-4020-922E-6614164F79FC}" srcId="{D48985F8-D466-448A-BD8A-139C76D33006}" destId="{4A2E676A-D6A6-4F08-BFB4-55563060918E}" srcOrd="1" destOrd="0" parTransId="{3ACC8284-94C5-499D-9B87-A88CD70D75A4}" sibTransId="{22EA021E-E56C-4297-A76E-8697B2456E2D}"/>
    <dgm:cxn modelId="{DAC8E696-5760-4FFC-A848-919AA1E65E50}" type="presOf" srcId="{4D997FE1-7FE7-47E8-96C7-8F93129E0A5C}" destId="{6F11878D-EA05-46B8-9E52-3EFF97DF1B21}" srcOrd="0" destOrd="0" presId="urn:microsoft.com/office/officeart/2005/8/layout/hierarchy1"/>
    <dgm:cxn modelId="{87BB3A27-3DB7-4DCC-82A0-50E1DBC3D94D}" type="presOf" srcId="{BDF8371E-EEA6-47EB-9AAF-051C1B90D700}" destId="{F9E8214F-1B52-40DA-88D0-7E6BE86B83C5}" srcOrd="0" destOrd="0" presId="urn:microsoft.com/office/officeart/2005/8/layout/hierarchy1"/>
    <dgm:cxn modelId="{BE4C528F-2535-4FAA-A65C-9FD0E4E2B33C}" type="presOf" srcId="{20631DF9-01EB-49DE-8720-916EDF64AA6C}" destId="{DB80BA25-554C-47B7-AD48-AC5C2AB8C3E2}" srcOrd="0" destOrd="0" presId="urn:microsoft.com/office/officeart/2005/8/layout/hierarchy1"/>
    <dgm:cxn modelId="{6A64717B-284F-4149-8B2C-FAA89A173F59}" srcId="{D48985F8-D466-448A-BD8A-139C76D33006}" destId="{C453AA14-7387-4BEA-B4C2-5A1CA80E2933}" srcOrd="5" destOrd="0" parTransId="{5D392645-69FF-4160-96B4-800BBA655964}" sibTransId="{3E1A5860-01DD-4FC5-A11A-FAB0229D5CD2}"/>
    <dgm:cxn modelId="{5642015E-8595-4F82-8627-40C66ACF53FD}" srcId="{D48985F8-D466-448A-BD8A-139C76D33006}" destId="{BDF8371E-EEA6-47EB-9AAF-051C1B90D700}" srcOrd="0" destOrd="0" parTransId="{20631DF9-01EB-49DE-8720-916EDF64AA6C}" sibTransId="{2CEE9590-9013-4742-AB46-B9135A97F5A7}"/>
    <dgm:cxn modelId="{D3A5F542-DE3E-4E85-82CA-3CD34DD06C37}" type="presOf" srcId="{2173D3D2-BD87-4E14-A158-70FF67AC82F8}" destId="{407B3DF6-D4CC-43B8-B195-D1AE95CBB0DB}" srcOrd="0" destOrd="0" presId="urn:microsoft.com/office/officeart/2005/8/layout/hierarchy1"/>
    <dgm:cxn modelId="{17825CD8-D780-4112-9C64-08EFAC92B7DF}" type="presOf" srcId="{688DF7EE-D1E3-4F28-928D-CD5DEEA722FB}" destId="{F142C139-34B8-47C5-87EB-4139A0288509}" srcOrd="0" destOrd="0" presId="urn:microsoft.com/office/officeart/2005/8/layout/hierarchy1"/>
    <dgm:cxn modelId="{90D9BB4B-654B-46CD-B397-E03EAAAFEB29}" srcId="{8E56D76D-A012-4ADB-BFE3-CC297C0D173D}" destId="{D48985F8-D466-448A-BD8A-139C76D33006}" srcOrd="0" destOrd="0" parTransId="{28F14DFC-AF12-4CBD-B867-05FB237BFA65}" sibTransId="{0B61DF1B-A8C1-4668-BCEA-71BB1B0A1C9E}"/>
    <dgm:cxn modelId="{70B17412-7AC2-406C-8571-857DFB0F7DB8}" type="presOf" srcId="{AFFF6EB1-4562-4EA2-B01A-6FF76E42B2F5}" destId="{56659B70-D1FC-4697-B5F8-C09498A7BF90}" srcOrd="0" destOrd="0" presId="urn:microsoft.com/office/officeart/2005/8/layout/hierarchy1"/>
    <dgm:cxn modelId="{E0B9566C-0DE8-4E90-9F69-71EA868E4134}" type="presOf" srcId="{5D392645-69FF-4160-96B4-800BBA655964}" destId="{2FCB2C04-62C7-4462-9C9A-53D3E25D717A}" srcOrd="0" destOrd="0" presId="urn:microsoft.com/office/officeart/2005/8/layout/hierarchy1"/>
    <dgm:cxn modelId="{8E0CE7CB-11C3-4A32-A254-AA3EA5BFBB3F}" srcId="{D48985F8-D466-448A-BD8A-139C76D33006}" destId="{AFFF6EB1-4562-4EA2-B01A-6FF76E42B2F5}" srcOrd="3" destOrd="0" parTransId="{B3A40B6C-E541-4B98-B4FC-CF591CB83366}" sibTransId="{70B21086-B486-4ED9-949C-4F1323A6E9D8}"/>
    <dgm:cxn modelId="{F3B5BAD8-3031-4ED9-9B23-FCFE5EA6351B}" type="presOf" srcId="{8E56D76D-A012-4ADB-BFE3-CC297C0D173D}" destId="{6724C772-D2B5-4DC5-9B3A-1808C0B79F8C}" srcOrd="0" destOrd="0" presId="urn:microsoft.com/office/officeart/2005/8/layout/hierarchy1"/>
    <dgm:cxn modelId="{35B9D0AA-4C11-4DA5-950F-6F741BE412FB}" type="presOf" srcId="{C453AA14-7387-4BEA-B4C2-5A1CA80E2933}" destId="{3D829566-6B05-4AB0-83BB-EC36C5AAD1C0}" srcOrd="0" destOrd="0" presId="urn:microsoft.com/office/officeart/2005/8/layout/hierarchy1"/>
    <dgm:cxn modelId="{419DD4B7-9122-496E-A632-CBA0C1660B7E}" type="presOf" srcId="{D48985F8-D466-448A-BD8A-139C76D33006}" destId="{CC679643-FF5C-40DE-9FAC-AF9FF574FAF8}" srcOrd="0" destOrd="0" presId="urn:microsoft.com/office/officeart/2005/8/layout/hierarchy1"/>
    <dgm:cxn modelId="{E628EF7A-57AC-4DBB-89D3-5A1EB96D7080}" type="presOf" srcId="{33DDF468-0C79-4455-AFED-FADC05D09D6D}" destId="{1C016AD1-8704-4D75-895A-38D01A67468F}" srcOrd="0" destOrd="0" presId="urn:microsoft.com/office/officeart/2005/8/layout/hierarchy1"/>
    <dgm:cxn modelId="{066D618B-929C-4B54-901C-CA20F78A2FBE}" type="presParOf" srcId="{6724C772-D2B5-4DC5-9B3A-1808C0B79F8C}" destId="{E2530309-1B68-4B1F-8AA3-56D6C62A092B}" srcOrd="0" destOrd="0" presId="urn:microsoft.com/office/officeart/2005/8/layout/hierarchy1"/>
    <dgm:cxn modelId="{0DA50D5C-93FC-4D78-B6B5-DEB9977207B1}" type="presParOf" srcId="{E2530309-1B68-4B1F-8AA3-56D6C62A092B}" destId="{1E463756-E055-4DDB-8EB8-2FDAFDBFEA05}" srcOrd="0" destOrd="0" presId="urn:microsoft.com/office/officeart/2005/8/layout/hierarchy1"/>
    <dgm:cxn modelId="{94118507-C4FA-47AA-BFA3-751CDE256326}" type="presParOf" srcId="{1E463756-E055-4DDB-8EB8-2FDAFDBFEA05}" destId="{D5EB98FA-FA63-41A8-AB24-86684F3F825F}" srcOrd="0" destOrd="0" presId="urn:microsoft.com/office/officeart/2005/8/layout/hierarchy1"/>
    <dgm:cxn modelId="{CD97105C-F582-44A9-B235-4C0BE8FDF95E}" type="presParOf" srcId="{1E463756-E055-4DDB-8EB8-2FDAFDBFEA05}" destId="{CC679643-FF5C-40DE-9FAC-AF9FF574FAF8}" srcOrd="1" destOrd="0" presId="urn:microsoft.com/office/officeart/2005/8/layout/hierarchy1"/>
    <dgm:cxn modelId="{F1ACCA5F-B7F5-4803-BFF0-F0C301BE5482}" type="presParOf" srcId="{E2530309-1B68-4B1F-8AA3-56D6C62A092B}" destId="{91C02E9A-165C-4FCC-96B4-53C296F486D4}" srcOrd="1" destOrd="0" presId="urn:microsoft.com/office/officeart/2005/8/layout/hierarchy1"/>
    <dgm:cxn modelId="{B827F1DB-774C-4706-AD5E-5BBB06BEDC5B}" type="presParOf" srcId="{91C02E9A-165C-4FCC-96B4-53C296F486D4}" destId="{DB80BA25-554C-47B7-AD48-AC5C2AB8C3E2}" srcOrd="0" destOrd="0" presId="urn:microsoft.com/office/officeart/2005/8/layout/hierarchy1"/>
    <dgm:cxn modelId="{6F30CB7A-FB33-4334-9951-E466CAC9CC42}" type="presParOf" srcId="{91C02E9A-165C-4FCC-96B4-53C296F486D4}" destId="{38A7008C-1CC6-42E7-8F45-6CD8F7F71CFF}" srcOrd="1" destOrd="0" presId="urn:microsoft.com/office/officeart/2005/8/layout/hierarchy1"/>
    <dgm:cxn modelId="{CDAF2CE1-744E-4DCA-A25C-EC088DBAEE0B}" type="presParOf" srcId="{38A7008C-1CC6-42E7-8F45-6CD8F7F71CFF}" destId="{ACD9BDDA-400F-4852-9AA0-5A32B53E236A}" srcOrd="0" destOrd="0" presId="urn:microsoft.com/office/officeart/2005/8/layout/hierarchy1"/>
    <dgm:cxn modelId="{5C774692-02F5-4418-9786-32A02CF1C615}" type="presParOf" srcId="{ACD9BDDA-400F-4852-9AA0-5A32B53E236A}" destId="{FF2A9F0A-DBCA-4342-8388-4004602B2BD5}" srcOrd="0" destOrd="0" presId="urn:microsoft.com/office/officeart/2005/8/layout/hierarchy1"/>
    <dgm:cxn modelId="{C9553AF9-CA92-4BEC-92D0-6E56C0D675E0}" type="presParOf" srcId="{ACD9BDDA-400F-4852-9AA0-5A32B53E236A}" destId="{F9E8214F-1B52-40DA-88D0-7E6BE86B83C5}" srcOrd="1" destOrd="0" presId="urn:microsoft.com/office/officeart/2005/8/layout/hierarchy1"/>
    <dgm:cxn modelId="{5E2201BC-984D-4FF2-8C90-DF8ABA5DD3DE}" type="presParOf" srcId="{38A7008C-1CC6-42E7-8F45-6CD8F7F71CFF}" destId="{1943E9F9-4476-4159-A2A2-23FD94E763EF}" srcOrd="1" destOrd="0" presId="urn:microsoft.com/office/officeart/2005/8/layout/hierarchy1"/>
    <dgm:cxn modelId="{62B632DE-3F49-431A-9D63-5656C95C0F4B}" type="presParOf" srcId="{91C02E9A-165C-4FCC-96B4-53C296F486D4}" destId="{B6B3E28B-7ABB-46CD-9263-24BDE2A85799}" srcOrd="2" destOrd="0" presId="urn:microsoft.com/office/officeart/2005/8/layout/hierarchy1"/>
    <dgm:cxn modelId="{D095191D-AC23-46A4-AA99-C00B3C4CC130}" type="presParOf" srcId="{91C02E9A-165C-4FCC-96B4-53C296F486D4}" destId="{0FFAFF9E-43DA-4F78-981C-B1C8BAECBAC1}" srcOrd="3" destOrd="0" presId="urn:microsoft.com/office/officeart/2005/8/layout/hierarchy1"/>
    <dgm:cxn modelId="{DA15FF0D-E932-4DB5-91E3-36F346B7612C}" type="presParOf" srcId="{0FFAFF9E-43DA-4F78-981C-B1C8BAECBAC1}" destId="{F372CAD4-C683-4D9F-801E-F9BAA028DB39}" srcOrd="0" destOrd="0" presId="urn:microsoft.com/office/officeart/2005/8/layout/hierarchy1"/>
    <dgm:cxn modelId="{93531E3B-9934-423E-9FA5-B8048032EB07}" type="presParOf" srcId="{F372CAD4-C683-4D9F-801E-F9BAA028DB39}" destId="{16B08E8C-614C-46D7-B773-AA81AA306AF5}" srcOrd="0" destOrd="0" presId="urn:microsoft.com/office/officeart/2005/8/layout/hierarchy1"/>
    <dgm:cxn modelId="{DED05DD7-C6B8-4618-BBBF-01181A648168}" type="presParOf" srcId="{F372CAD4-C683-4D9F-801E-F9BAA028DB39}" destId="{0091649A-494E-4264-BD18-477C8A9E6D59}" srcOrd="1" destOrd="0" presId="urn:microsoft.com/office/officeart/2005/8/layout/hierarchy1"/>
    <dgm:cxn modelId="{C40DCC5F-8B50-4166-9999-3F108FC5385F}" type="presParOf" srcId="{0FFAFF9E-43DA-4F78-981C-B1C8BAECBAC1}" destId="{C839F784-3ACB-4AE1-8226-C7348011F161}" srcOrd="1" destOrd="0" presId="urn:microsoft.com/office/officeart/2005/8/layout/hierarchy1"/>
    <dgm:cxn modelId="{DC174EAD-ECB8-4D35-8DFE-738ED4A4CAD2}" type="presParOf" srcId="{91C02E9A-165C-4FCC-96B4-53C296F486D4}" destId="{407B3DF6-D4CC-43B8-B195-D1AE95CBB0DB}" srcOrd="4" destOrd="0" presId="urn:microsoft.com/office/officeart/2005/8/layout/hierarchy1"/>
    <dgm:cxn modelId="{14238FAB-0FA3-427E-9502-FB278CF626D9}" type="presParOf" srcId="{91C02E9A-165C-4FCC-96B4-53C296F486D4}" destId="{842B5EC0-E612-41CA-95CC-52ACDB1B1580}" srcOrd="5" destOrd="0" presId="urn:microsoft.com/office/officeart/2005/8/layout/hierarchy1"/>
    <dgm:cxn modelId="{A7DCED31-D84A-4CFA-B50A-C4EA2F63E9A8}" type="presParOf" srcId="{842B5EC0-E612-41CA-95CC-52ACDB1B1580}" destId="{2B001427-8316-47A5-8246-E432E0684D93}" srcOrd="0" destOrd="0" presId="urn:microsoft.com/office/officeart/2005/8/layout/hierarchy1"/>
    <dgm:cxn modelId="{A84F777F-60C1-47AA-99FE-617304107C0D}" type="presParOf" srcId="{2B001427-8316-47A5-8246-E432E0684D93}" destId="{49A05FD9-8A45-409A-AEC1-4A5F447750B9}" srcOrd="0" destOrd="0" presId="urn:microsoft.com/office/officeart/2005/8/layout/hierarchy1"/>
    <dgm:cxn modelId="{D439B4A8-94A8-40A4-BBE5-F206E722DF22}" type="presParOf" srcId="{2B001427-8316-47A5-8246-E432E0684D93}" destId="{F142C139-34B8-47C5-87EB-4139A0288509}" srcOrd="1" destOrd="0" presId="urn:microsoft.com/office/officeart/2005/8/layout/hierarchy1"/>
    <dgm:cxn modelId="{23C9BE65-7920-458C-9730-B02BE7BE9AA8}" type="presParOf" srcId="{842B5EC0-E612-41CA-95CC-52ACDB1B1580}" destId="{848343B9-CAA2-495A-A6AE-BCA05EAF8C87}" srcOrd="1" destOrd="0" presId="urn:microsoft.com/office/officeart/2005/8/layout/hierarchy1"/>
    <dgm:cxn modelId="{7D9CC828-E76B-4522-8BF8-61617CCC8701}" type="presParOf" srcId="{91C02E9A-165C-4FCC-96B4-53C296F486D4}" destId="{9677E493-8D04-4786-B189-D93E8AC78EC2}" srcOrd="6" destOrd="0" presId="urn:microsoft.com/office/officeart/2005/8/layout/hierarchy1"/>
    <dgm:cxn modelId="{683F1E73-99C0-4E19-98C0-0CF4FD3E4E48}" type="presParOf" srcId="{91C02E9A-165C-4FCC-96B4-53C296F486D4}" destId="{41C44D10-B186-4B0E-8637-7D62830C027E}" srcOrd="7" destOrd="0" presId="urn:microsoft.com/office/officeart/2005/8/layout/hierarchy1"/>
    <dgm:cxn modelId="{A94F4C00-B074-477B-A7BB-D06BFDBA4E8B}" type="presParOf" srcId="{41C44D10-B186-4B0E-8637-7D62830C027E}" destId="{F27DC154-489C-4B08-9995-CB9C7CF06AB0}" srcOrd="0" destOrd="0" presId="urn:microsoft.com/office/officeart/2005/8/layout/hierarchy1"/>
    <dgm:cxn modelId="{F20D6E11-709E-4207-A391-128C6834DDC2}" type="presParOf" srcId="{F27DC154-489C-4B08-9995-CB9C7CF06AB0}" destId="{3E53D85D-4BD7-4235-B7A9-53C2A4BD7907}" srcOrd="0" destOrd="0" presId="urn:microsoft.com/office/officeart/2005/8/layout/hierarchy1"/>
    <dgm:cxn modelId="{E562A024-5439-4522-82B4-39C69ABEA531}" type="presParOf" srcId="{F27DC154-489C-4B08-9995-CB9C7CF06AB0}" destId="{56659B70-D1FC-4697-B5F8-C09498A7BF90}" srcOrd="1" destOrd="0" presId="urn:microsoft.com/office/officeart/2005/8/layout/hierarchy1"/>
    <dgm:cxn modelId="{AD2DA63E-09F9-4912-8FB5-74AB6A0B05DB}" type="presParOf" srcId="{41C44D10-B186-4B0E-8637-7D62830C027E}" destId="{BDFCC3BB-BE36-4529-90B5-DD35C31A11CF}" srcOrd="1" destOrd="0" presId="urn:microsoft.com/office/officeart/2005/8/layout/hierarchy1"/>
    <dgm:cxn modelId="{63304602-2EAA-4C9B-85C4-E8A36A18FA17}" type="presParOf" srcId="{91C02E9A-165C-4FCC-96B4-53C296F486D4}" destId="{6F11878D-EA05-46B8-9E52-3EFF97DF1B21}" srcOrd="8" destOrd="0" presId="urn:microsoft.com/office/officeart/2005/8/layout/hierarchy1"/>
    <dgm:cxn modelId="{2239C211-B23A-4687-9546-832F33179ED1}" type="presParOf" srcId="{91C02E9A-165C-4FCC-96B4-53C296F486D4}" destId="{8D14F8A2-5413-4A26-9EB3-8739488A16C3}" srcOrd="9" destOrd="0" presId="urn:microsoft.com/office/officeart/2005/8/layout/hierarchy1"/>
    <dgm:cxn modelId="{87EB7C17-C7A8-4CD9-A468-158F8260F15C}" type="presParOf" srcId="{8D14F8A2-5413-4A26-9EB3-8739488A16C3}" destId="{0F67EB3F-3212-4FB2-9F06-3A253A415823}" srcOrd="0" destOrd="0" presId="urn:microsoft.com/office/officeart/2005/8/layout/hierarchy1"/>
    <dgm:cxn modelId="{50D6CF3E-4252-4EA8-94EE-1FF8B7071912}" type="presParOf" srcId="{0F67EB3F-3212-4FB2-9F06-3A253A415823}" destId="{61EA49E8-F756-4558-BCA3-0A28E58ECD62}" srcOrd="0" destOrd="0" presId="urn:microsoft.com/office/officeart/2005/8/layout/hierarchy1"/>
    <dgm:cxn modelId="{4E6169DA-5956-434C-B9C1-E3DD241B3BCA}" type="presParOf" srcId="{0F67EB3F-3212-4FB2-9F06-3A253A415823}" destId="{1C016AD1-8704-4D75-895A-38D01A67468F}" srcOrd="1" destOrd="0" presId="urn:microsoft.com/office/officeart/2005/8/layout/hierarchy1"/>
    <dgm:cxn modelId="{05F0E45D-C0F3-4238-8776-445602C2DB4E}" type="presParOf" srcId="{8D14F8A2-5413-4A26-9EB3-8739488A16C3}" destId="{23552B9C-29A6-4032-B094-C90F62CBAD73}" srcOrd="1" destOrd="0" presId="urn:microsoft.com/office/officeart/2005/8/layout/hierarchy1"/>
    <dgm:cxn modelId="{F32ABB55-18F9-43EB-B008-1852AC1ADB33}" type="presParOf" srcId="{91C02E9A-165C-4FCC-96B4-53C296F486D4}" destId="{2FCB2C04-62C7-4462-9C9A-53D3E25D717A}" srcOrd="10" destOrd="0" presId="urn:microsoft.com/office/officeart/2005/8/layout/hierarchy1"/>
    <dgm:cxn modelId="{E2474DC2-CCA6-4789-A3DE-DEC4D0C1F625}" type="presParOf" srcId="{91C02E9A-165C-4FCC-96B4-53C296F486D4}" destId="{C2878CB6-883A-4E55-86FD-D5C982E26BC7}" srcOrd="11" destOrd="0" presId="urn:microsoft.com/office/officeart/2005/8/layout/hierarchy1"/>
    <dgm:cxn modelId="{049C865F-8123-4137-AD28-5C3A116EC7D0}" type="presParOf" srcId="{C2878CB6-883A-4E55-86FD-D5C982E26BC7}" destId="{61329CBD-F3D8-4E3D-A06A-FEDF21F14890}" srcOrd="0" destOrd="0" presId="urn:microsoft.com/office/officeart/2005/8/layout/hierarchy1"/>
    <dgm:cxn modelId="{BD711CCE-D555-436F-9739-053402C383AA}" type="presParOf" srcId="{61329CBD-F3D8-4E3D-A06A-FEDF21F14890}" destId="{D11EC79E-3959-45D4-BCCE-67CA8324416C}" srcOrd="0" destOrd="0" presId="urn:microsoft.com/office/officeart/2005/8/layout/hierarchy1"/>
    <dgm:cxn modelId="{1633ED76-6475-4118-AEAF-022ACEC0939D}" type="presParOf" srcId="{61329CBD-F3D8-4E3D-A06A-FEDF21F14890}" destId="{3D829566-6B05-4AB0-83BB-EC36C5AAD1C0}" srcOrd="1" destOrd="0" presId="urn:microsoft.com/office/officeart/2005/8/layout/hierarchy1"/>
    <dgm:cxn modelId="{9DA7E3FA-D315-4906-868B-E71E32B9A701}" type="presParOf" srcId="{C2878CB6-883A-4E55-86FD-D5C982E26BC7}" destId="{AEAC3118-12B8-4672-BFA7-2E959B4726E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AA6CE-9F6B-458E-8FDA-582229477BBE}">
      <dsp:nvSpPr>
        <dsp:cNvPr id="0" name=""/>
        <dsp:cNvSpPr/>
      </dsp:nvSpPr>
      <dsp:spPr>
        <a:xfrm>
          <a:off x="3257076" y="-77546"/>
          <a:ext cx="1556813" cy="912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chemeClr val="bg2"/>
              </a:solidFill>
            </a:rPr>
            <a:t>Составление проекта бюджета очередного года        9 (июль)</a:t>
          </a:r>
          <a:endParaRPr lang="ru-RU" sz="1200" b="1" i="1" kern="1200" dirty="0">
            <a:solidFill>
              <a:schemeClr val="bg2"/>
            </a:solidFill>
          </a:endParaRPr>
        </a:p>
      </dsp:txBody>
      <dsp:txXfrm>
        <a:off x="3301644" y="-32978"/>
        <a:ext cx="1467677" cy="823843"/>
      </dsp:txXfrm>
    </dsp:sp>
    <dsp:sp modelId="{70A0E031-7EE8-40DC-B967-34CEC28D922E}">
      <dsp:nvSpPr>
        <dsp:cNvPr id="0" name=""/>
        <dsp:cNvSpPr/>
      </dsp:nvSpPr>
      <dsp:spPr>
        <a:xfrm>
          <a:off x="3192177" y="462176"/>
          <a:ext cx="4277577" cy="4277577"/>
        </a:xfrm>
        <a:custGeom>
          <a:avLst/>
          <a:gdLst/>
          <a:ahLst/>
          <a:cxnLst/>
          <a:rect l="0" t="0" r="0" b="0"/>
          <a:pathLst>
            <a:path>
              <a:moveTo>
                <a:pt x="1909057" y="12373"/>
              </a:moveTo>
              <a:arcTo wR="2138788" hR="2138788" stAng="15830032" swAng="145655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D1CF92-8888-4E0A-BEA4-8813B2FA25D8}">
      <dsp:nvSpPr>
        <dsp:cNvPr id="0" name=""/>
        <dsp:cNvSpPr/>
      </dsp:nvSpPr>
      <dsp:spPr>
        <a:xfrm>
          <a:off x="5664154" y="677558"/>
          <a:ext cx="1809885" cy="891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chemeClr val="bg2"/>
              </a:solidFill>
            </a:rPr>
            <a:t>Публичные слушания по проекту бюджета очередного года</a:t>
          </a:r>
          <a:endParaRPr lang="ru-RU" sz="1200" b="1" i="1" kern="1200" dirty="0">
            <a:solidFill>
              <a:schemeClr val="bg2"/>
            </a:solidFill>
          </a:endParaRPr>
        </a:p>
      </dsp:txBody>
      <dsp:txXfrm>
        <a:off x="5707696" y="721100"/>
        <a:ext cx="1722801" cy="804886"/>
      </dsp:txXfrm>
    </dsp:sp>
    <dsp:sp modelId="{B2CBE851-BC82-4777-8780-7DE2CFA06A2C}">
      <dsp:nvSpPr>
        <dsp:cNvPr id="0" name=""/>
        <dsp:cNvSpPr/>
      </dsp:nvSpPr>
      <dsp:spPr>
        <a:xfrm>
          <a:off x="3126471" y="953146"/>
          <a:ext cx="4277577" cy="4277577"/>
        </a:xfrm>
        <a:custGeom>
          <a:avLst/>
          <a:gdLst/>
          <a:ahLst/>
          <a:cxnLst/>
          <a:rect l="0" t="0" r="0" b="0"/>
          <a:pathLst>
            <a:path>
              <a:moveTo>
                <a:pt x="3716891" y="695178"/>
              </a:moveTo>
              <a:arcTo wR="2138788" hR="2138788" stAng="19052909" swAng="5299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336274-643F-4204-95E0-D84CB2A31288}">
      <dsp:nvSpPr>
        <dsp:cNvPr id="0" name=""/>
        <dsp:cNvSpPr/>
      </dsp:nvSpPr>
      <dsp:spPr>
        <a:xfrm>
          <a:off x="6158690" y="2000351"/>
          <a:ext cx="1978213" cy="10104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chemeClr val="bg2"/>
              </a:solidFill>
            </a:rPr>
            <a:t>Рассмотрение проекта  очередного года  (1 ноября- декабрь)</a:t>
          </a:r>
          <a:endParaRPr lang="ru-RU" sz="1200" b="1" i="1" kern="1200" dirty="0">
            <a:solidFill>
              <a:schemeClr val="bg2"/>
            </a:solidFill>
          </a:endParaRPr>
        </a:p>
      </dsp:txBody>
      <dsp:txXfrm>
        <a:off x="6208017" y="2049678"/>
        <a:ext cx="1879559" cy="911815"/>
      </dsp:txXfrm>
    </dsp:sp>
    <dsp:sp modelId="{E8DAFB28-16B3-40B2-92F6-2505BBFBB541}">
      <dsp:nvSpPr>
        <dsp:cNvPr id="0" name=""/>
        <dsp:cNvSpPr/>
      </dsp:nvSpPr>
      <dsp:spPr>
        <a:xfrm>
          <a:off x="3227382" y="-368397"/>
          <a:ext cx="4277577" cy="4277577"/>
        </a:xfrm>
        <a:custGeom>
          <a:avLst/>
          <a:gdLst/>
          <a:ahLst/>
          <a:cxnLst/>
          <a:rect l="0" t="0" r="0" b="0"/>
          <a:pathLst>
            <a:path>
              <a:moveTo>
                <a:pt x="3802201" y="3483212"/>
              </a:moveTo>
              <a:arcTo wR="2138788" hR="2138788" stAng="2336775" swAng="63374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CBEE8B-6EE8-48CC-86F8-8C316D5DB3A4}">
      <dsp:nvSpPr>
        <dsp:cNvPr id="0" name=""/>
        <dsp:cNvSpPr/>
      </dsp:nvSpPr>
      <dsp:spPr>
        <a:xfrm>
          <a:off x="5508556" y="3478654"/>
          <a:ext cx="1909504" cy="821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chemeClr val="bg2"/>
              </a:solidFill>
            </a:rPr>
            <a:t>Утверждение бюджета очередного года</a:t>
          </a:r>
          <a:endParaRPr lang="ru-RU" sz="1200" b="1" i="1" kern="1200" dirty="0">
            <a:solidFill>
              <a:schemeClr val="bg2"/>
            </a:solidFill>
          </a:endParaRPr>
        </a:p>
      </dsp:txBody>
      <dsp:txXfrm>
        <a:off x="5548644" y="3518742"/>
        <a:ext cx="1829328" cy="741036"/>
      </dsp:txXfrm>
    </dsp:sp>
    <dsp:sp modelId="{FD2FAC70-240E-4050-8289-E4AD1CEDA432}">
      <dsp:nvSpPr>
        <dsp:cNvPr id="0" name=""/>
        <dsp:cNvSpPr/>
      </dsp:nvSpPr>
      <dsp:spPr>
        <a:xfrm>
          <a:off x="3368006" y="131037"/>
          <a:ext cx="4277577" cy="4277577"/>
        </a:xfrm>
        <a:custGeom>
          <a:avLst/>
          <a:gdLst/>
          <a:ahLst/>
          <a:cxnLst/>
          <a:rect l="0" t="0" r="0" b="0"/>
          <a:pathLst>
            <a:path>
              <a:moveTo>
                <a:pt x="2565675" y="4234542"/>
              </a:moveTo>
              <a:arcTo wR="2138788" hR="2138788" stAng="4709211" swAng="12622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A64EFE-7031-4E95-BABF-9F464A663833}">
      <dsp:nvSpPr>
        <dsp:cNvPr id="0" name=""/>
        <dsp:cNvSpPr/>
      </dsp:nvSpPr>
      <dsp:spPr>
        <a:xfrm>
          <a:off x="3407595" y="4199124"/>
          <a:ext cx="1496755" cy="635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chemeClr val="bg2"/>
              </a:solidFill>
            </a:rPr>
            <a:t>Исполнение бюджета в текущем году</a:t>
          </a:r>
          <a:endParaRPr lang="ru-RU" sz="1200" b="1" i="1" kern="1200" dirty="0">
            <a:solidFill>
              <a:schemeClr val="bg2"/>
            </a:solidFill>
          </a:endParaRPr>
        </a:p>
      </dsp:txBody>
      <dsp:txXfrm>
        <a:off x="3438600" y="4230129"/>
        <a:ext cx="1434745" cy="573130"/>
      </dsp:txXfrm>
    </dsp:sp>
    <dsp:sp modelId="{0BC23045-0AA7-43A3-8BDC-2CFBD9438DB5}">
      <dsp:nvSpPr>
        <dsp:cNvPr id="0" name=""/>
        <dsp:cNvSpPr/>
      </dsp:nvSpPr>
      <dsp:spPr>
        <a:xfrm>
          <a:off x="855014" y="182175"/>
          <a:ext cx="4277577" cy="4277577"/>
        </a:xfrm>
        <a:custGeom>
          <a:avLst/>
          <a:gdLst/>
          <a:ahLst/>
          <a:cxnLst/>
          <a:rect l="0" t="0" r="0" b="0"/>
          <a:pathLst>
            <a:path>
              <a:moveTo>
                <a:pt x="2278159" y="4273031"/>
              </a:moveTo>
              <a:arcTo wR="2138788" hR="2138788" stAng="5175826" swAng="137627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2B682E-DDE4-4E20-8E81-363A0A4D5645}">
      <dsp:nvSpPr>
        <dsp:cNvPr id="0" name=""/>
        <dsp:cNvSpPr/>
      </dsp:nvSpPr>
      <dsp:spPr>
        <a:xfrm>
          <a:off x="762274" y="3478627"/>
          <a:ext cx="2006868" cy="7543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chemeClr val="bg2"/>
              </a:solidFill>
            </a:rPr>
            <a:t>Формирование отчета об исполнении бюджета предыдущего года</a:t>
          </a:r>
          <a:endParaRPr lang="ru-RU" sz="1200" b="1" i="1" kern="1200" dirty="0">
            <a:solidFill>
              <a:schemeClr val="bg2"/>
            </a:solidFill>
          </a:endParaRPr>
        </a:p>
      </dsp:txBody>
      <dsp:txXfrm>
        <a:off x="799101" y="3515454"/>
        <a:ext cx="1933214" cy="680742"/>
      </dsp:txXfrm>
    </dsp:sp>
    <dsp:sp modelId="{28F02727-8DCD-4884-A934-6F7F506E97E3}">
      <dsp:nvSpPr>
        <dsp:cNvPr id="0" name=""/>
        <dsp:cNvSpPr/>
      </dsp:nvSpPr>
      <dsp:spPr>
        <a:xfrm>
          <a:off x="543462" y="-494310"/>
          <a:ext cx="4277577" cy="4277577"/>
        </a:xfrm>
        <a:custGeom>
          <a:avLst/>
          <a:gdLst/>
          <a:ahLst/>
          <a:cxnLst/>
          <a:rect l="0" t="0" r="0" b="0"/>
          <a:pathLst>
            <a:path>
              <a:moveTo>
                <a:pt x="893979" y="3878003"/>
              </a:moveTo>
              <a:arcTo wR="2138788" hR="2138788" stAng="7535548" swAng="8442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02CDE5-873F-4BC7-B006-0E438B48F395}">
      <dsp:nvSpPr>
        <dsp:cNvPr id="0" name=""/>
        <dsp:cNvSpPr/>
      </dsp:nvSpPr>
      <dsp:spPr>
        <a:xfrm>
          <a:off x="0" y="2037591"/>
          <a:ext cx="1846338" cy="854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chemeClr val="bg2"/>
              </a:solidFill>
            </a:rPr>
            <a:t>Публичные слушанья по отчету об исполнении бюджета предыдущего года</a:t>
          </a:r>
          <a:endParaRPr lang="ru-RU" sz="1200" b="1" i="1" kern="1200" dirty="0">
            <a:solidFill>
              <a:schemeClr val="bg2"/>
            </a:solidFill>
          </a:endParaRPr>
        </a:p>
      </dsp:txBody>
      <dsp:txXfrm>
        <a:off x="41735" y="2079326"/>
        <a:ext cx="1762868" cy="771483"/>
      </dsp:txXfrm>
    </dsp:sp>
    <dsp:sp modelId="{98161EAF-9458-4C75-94F7-6DC5F47A8158}">
      <dsp:nvSpPr>
        <dsp:cNvPr id="0" name=""/>
        <dsp:cNvSpPr/>
      </dsp:nvSpPr>
      <dsp:spPr>
        <a:xfrm>
          <a:off x="381874" y="1361224"/>
          <a:ext cx="4277577" cy="4277577"/>
        </a:xfrm>
        <a:custGeom>
          <a:avLst/>
          <a:gdLst/>
          <a:ahLst/>
          <a:cxnLst/>
          <a:rect l="0" t="0" r="0" b="0"/>
          <a:pathLst>
            <a:path>
              <a:moveTo>
                <a:pt x="678698" y="575921"/>
              </a:moveTo>
              <a:arcTo wR="2138788" hR="2138788" stAng="13616835" swAng="69093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739299-633E-40FD-B595-01FD179E7086}">
      <dsp:nvSpPr>
        <dsp:cNvPr id="0" name=""/>
        <dsp:cNvSpPr/>
      </dsp:nvSpPr>
      <dsp:spPr>
        <a:xfrm>
          <a:off x="839996" y="714854"/>
          <a:ext cx="1791653" cy="8919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chemeClr val="bg2"/>
              </a:solidFill>
            </a:rPr>
            <a:t>Утверждение отчета об исполнении бюджета</a:t>
          </a:r>
          <a:endParaRPr lang="ru-RU" sz="1200" b="1" i="1" kern="1200" dirty="0">
            <a:solidFill>
              <a:schemeClr val="bg2"/>
            </a:solidFill>
          </a:endParaRPr>
        </a:p>
      </dsp:txBody>
      <dsp:txXfrm>
        <a:off x="883539" y="758397"/>
        <a:ext cx="1704567" cy="804890"/>
      </dsp:txXfrm>
    </dsp:sp>
    <dsp:sp modelId="{367142AF-B6D6-42C9-ADA2-32725D52473D}">
      <dsp:nvSpPr>
        <dsp:cNvPr id="0" name=""/>
        <dsp:cNvSpPr/>
      </dsp:nvSpPr>
      <dsp:spPr>
        <a:xfrm>
          <a:off x="844655" y="508046"/>
          <a:ext cx="4277577" cy="4277577"/>
        </a:xfrm>
        <a:custGeom>
          <a:avLst/>
          <a:gdLst/>
          <a:ahLst/>
          <a:cxnLst/>
          <a:rect l="0" t="0" r="0" b="0"/>
          <a:pathLst>
            <a:path>
              <a:moveTo>
                <a:pt x="1444517" y="115819"/>
              </a:moveTo>
              <a:arcTo wR="2138788" hR="2138788" stAng="15063485" swAng="11898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0.54639</cdr:x>
      <cdr:y>0.24623</cdr:y>
    </cdr:from>
    <cdr:to>
      <cdr:x>0.61856</cdr:x>
      <cdr:y>0.33417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>
          <a:off x="3816424" y="1008112"/>
          <a:ext cx="504091" cy="36003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0.52577</cdr:x>
      <cdr:y>0.70352</cdr:y>
    </cdr:from>
    <cdr:to>
      <cdr:x>0.59794</cdr:x>
      <cdr:y>0.77388</cdr:y>
    </cdr:to>
    <cdr:cxnSp macro="">
      <cdr:nvCxnSpPr>
        <cdr:cNvPr id="11" name="Прямая со стрелкой 10"/>
        <cdr:cNvCxnSpPr/>
      </cdr:nvCxnSpPr>
      <cdr:spPr>
        <a:xfrm xmlns:a="http://schemas.openxmlformats.org/drawingml/2006/main" flipH="1">
          <a:off x="3672407" y="2880320"/>
          <a:ext cx="504056" cy="28803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0.10309</cdr:x>
      <cdr:y>0.77388</cdr:y>
    </cdr:from>
    <cdr:to>
      <cdr:x>0.20619</cdr:x>
      <cdr:y>0.82664</cdr:y>
    </cdr:to>
    <cdr:cxnSp macro="">
      <cdr:nvCxnSpPr>
        <cdr:cNvPr id="13" name="Прямая со стрелкой 12"/>
        <cdr:cNvCxnSpPr/>
      </cdr:nvCxnSpPr>
      <cdr:spPr>
        <a:xfrm xmlns:a="http://schemas.openxmlformats.org/drawingml/2006/main" flipH="1" flipV="1">
          <a:off x="720079" y="3168352"/>
          <a:ext cx="720080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0.299</cdr:y>
    </cdr:from>
    <cdr:to>
      <cdr:x>0.06186</cdr:x>
      <cdr:y>0.42211</cdr:y>
    </cdr:to>
    <cdr:cxnSp macro="">
      <cdr:nvCxnSpPr>
        <cdr:cNvPr id="15" name="Прямая со стрелкой 14"/>
        <cdr:cNvCxnSpPr/>
      </cdr:nvCxnSpPr>
      <cdr:spPr>
        <a:xfrm xmlns:a="http://schemas.openxmlformats.org/drawingml/2006/main" flipV="1">
          <a:off x="-1" y="1224136"/>
          <a:ext cx="432048" cy="50405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7C9BE-90EE-495D-ABC8-967952382608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4FEA2-5A5C-4044-AD9B-0DE30E945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576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4FEA2-5A5C-4044-AD9B-0DE30E9450C7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909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046F933-2B79-4499-AFD0-2583D7716775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F933-2B79-4499-AFD0-2583D7716775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F933-2B79-4499-AFD0-2583D7716775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F933-2B79-4499-AFD0-2583D7716775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F933-2B79-4499-AFD0-2583D7716775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F933-2B79-4499-AFD0-2583D7716775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F933-2B79-4499-AFD0-2583D7716775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F933-2B79-4499-AFD0-2583D7716775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F933-2B79-4499-AFD0-2583D7716775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F933-2B79-4499-AFD0-2583D7716775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F933-2B79-4499-AFD0-2583D7716775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046F933-2B79-4499-AFD0-2583D7716775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diagramColors" Target="../diagrams/colors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27.jpeg"/><Relationship Id="rId12" Type="http://schemas.openxmlformats.org/officeDocument/2006/relationships/diagramQuickStyle" Target="../diagrams/quickStyle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2.xml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2.xml"/><Relationship Id="rId9" Type="http://schemas.microsoft.com/office/2007/relationships/hdphoto" Target="../media/hdphoto1.wdp"/><Relationship Id="rId14" Type="http://schemas.microsoft.com/office/2007/relationships/diagramDrawing" Target="../diagrams/drawing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chart" Target="../charts/char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hyperlink" Target="http://ufgr.ru/" TargetMode="Externa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1916832"/>
            <a:ext cx="3744416" cy="1108010"/>
          </a:xfrm>
        </p:spPr>
        <p:txBody>
          <a:bodyPr>
            <a:normAutofit/>
          </a:bodyPr>
          <a:lstStyle/>
          <a:p>
            <a:r>
              <a:rPr lang="ru-RU" dirty="0" smtClean="0"/>
              <a:t>Путеводитель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35996" y="2996952"/>
            <a:ext cx="3600400" cy="208823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к решению о бюджете муниципального образования</a:t>
            </a:r>
          </a:p>
          <a:p>
            <a:r>
              <a:rPr lang="ru-RU" sz="1600" dirty="0" smtClean="0"/>
              <a:t> «</a:t>
            </a:r>
            <a:r>
              <a:rPr lang="ru-RU" sz="1600" dirty="0" err="1" smtClean="0"/>
              <a:t>Гиагинский</a:t>
            </a:r>
            <a:r>
              <a:rPr lang="ru-RU" sz="1600" dirty="0" smtClean="0"/>
              <a:t> район» </a:t>
            </a:r>
          </a:p>
          <a:p>
            <a:r>
              <a:rPr lang="ru-RU" sz="1600" dirty="0" smtClean="0"/>
              <a:t>на 2021 год и плановый период 2022-2023 годов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437112"/>
            <a:ext cx="3312368" cy="16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0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6864" cy="1274493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Основные </a:t>
            </a:r>
            <a:r>
              <a:rPr lang="ru-RU" sz="2400" dirty="0" smtClean="0"/>
              <a:t>характеристики </a:t>
            </a:r>
            <a:r>
              <a:rPr lang="ru-RU" sz="2400" dirty="0"/>
              <a:t>бюджета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МО </a:t>
            </a:r>
            <a:r>
              <a:rPr lang="ru-RU" sz="2400" dirty="0"/>
              <a:t>«</a:t>
            </a:r>
            <a:r>
              <a:rPr lang="ru-RU" sz="2400" dirty="0" err="1"/>
              <a:t>Гиагинский</a:t>
            </a:r>
            <a:r>
              <a:rPr lang="ru-RU" sz="2400" dirty="0"/>
              <a:t> район»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629162"/>
              </p:ext>
            </p:extLst>
          </p:nvPr>
        </p:nvGraphicFramePr>
        <p:xfrm>
          <a:off x="467544" y="1412775"/>
          <a:ext cx="8208912" cy="5160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6624736"/>
              </a:tblGrid>
              <a:tr h="2136889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Налоговые поступления</a:t>
                      </a:r>
                    </a:p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Поступления от уплаты организациями и гражданами налогов и сборов, определенных налоговым законодательством Российской Федерации и законодательством Республики Адыгея:</a:t>
                      </a:r>
                    </a:p>
                    <a:p>
                      <a:r>
                        <a:rPr lang="ru-RU" sz="1400" b="0" dirty="0" smtClean="0"/>
                        <a:t>- Налог на доходы физических лиц;</a:t>
                      </a:r>
                    </a:p>
                    <a:p>
                      <a:r>
                        <a:rPr lang="ru-RU" sz="1400" b="0" dirty="0" smtClean="0"/>
                        <a:t>- Налог на совокупный доход;</a:t>
                      </a:r>
                    </a:p>
                    <a:p>
                      <a:r>
                        <a:rPr lang="ru-RU" sz="1400" b="0" dirty="0" smtClean="0"/>
                        <a:t>- Налог на имущество организаций ;</a:t>
                      </a:r>
                    </a:p>
                    <a:p>
                      <a:r>
                        <a:rPr lang="ru-RU" sz="1400" b="0" dirty="0" smtClean="0"/>
                        <a:t>- Государственная пошлина;</a:t>
                      </a:r>
                    </a:p>
                    <a:p>
                      <a:r>
                        <a:rPr lang="ru-RU" sz="1400" b="0" dirty="0" smtClean="0"/>
                        <a:t>- Налог на товары (работы, услуги), реализуемые на территории РФ;</a:t>
                      </a:r>
                    </a:p>
                    <a:p>
                      <a:r>
                        <a:rPr lang="ru-RU" sz="1400" b="0" dirty="0" smtClean="0"/>
                        <a:t>- другие</a:t>
                      </a:r>
                    </a:p>
                  </a:txBody>
                  <a:tcPr/>
                </a:tc>
              </a:tr>
              <a:tr h="199112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Неналоговые поступления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Поступления от уплаты организациями и гражданами других платежей и сборов, установленных законодательством Российской Федерации и Республики Адыгея:</a:t>
                      </a:r>
                    </a:p>
                    <a:p>
                      <a:r>
                        <a:rPr lang="ru-RU" sz="1400" dirty="0" smtClean="0"/>
                        <a:t>- Доходы от использования имущества, находящегося  в государственной или муниципальной собственности;</a:t>
                      </a:r>
                    </a:p>
                    <a:p>
                      <a:r>
                        <a:rPr lang="ru-RU" sz="1400" dirty="0" smtClean="0"/>
                        <a:t>- Штрафы, санкции и возмещение ущерба;</a:t>
                      </a:r>
                    </a:p>
                    <a:p>
                      <a:r>
                        <a:rPr lang="ru-RU" sz="1400" dirty="0" smtClean="0"/>
                        <a:t>- Платежи при пользовании природными ресурсами;</a:t>
                      </a:r>
                    </a:p>
                    <a:p>
                      <a:r>
                        <a:rPr lang="ru-RU" sz="1400" dirty="0" smtClean="0"/>
                        <a:t>- Доходы от продажи материальных и нематериальных активов;</a:t>
                      </a:r>
                    </a:p>
                    <a:p>
                      <a:r>
                        <a:rPr lang="ru-RU" sz="1400" dirty="0" smtClean="0"/>
                        <a:t>- другие</a:t>
                      </a:r>
                    </a:p>
                  </a:txBody>
                  <a:tcPr/>
                </a:tc>
              </a:tr>
              <a:tr h="101221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 поступления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Поступающие в бюджет денежные средства на безвозвратной и безвозмездной основе и республиканского бюджета Республики Адыгея(межбюджетные трансферты в виде дотаций, субсидий, субвенций), а также перечисления от физических и юридических лиц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41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030" y="764704"/>
            <a:ext cx="8569932" cy="100811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Объем и структура налоговых доходов бюджета </a:t>
            </a:r>
            <a:br>
              <a:rPr lang="ru-RU" sz="2400" dirty="0" smtClean="0"/>
            </a:br>
            <a:r>
              <a:rPr lang="ru-RU" sz="2400" dirty="0" smtClean="0"/>
              <a:t>МО «</a:t>
            </a:r>
            <a:r>
              <a:rPr lang="ru-RU" sz="2400" dirty="0" err="1" smtClean="0"/>
              <a:t>Гиагинский</a:t>
            </a:r>
            <a:r>
              <a:rPr lang="ru-RU" sz="2400" dirty="0" smtClean="0"/>
              <a:t> район», тыс. руб.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640243"/>
              </p:ext>
            </p:extLst>
          </p:nvPr>
        </p:nvGraphicFramePr>
        <p:xfrm>
          <a:off x="539551" y="1988840"/>
          <a:ext cx="8064896" cy="3528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0500"/>
                <a:gridCol w="1017899"/>
                <a:gridCol w="1017899"/>
                <a:gridCol w="1096200"/>
                <a:gridCol w="985681"/>
                <a:gridCol w="1206717"/>
              </a:tblGrid>
              <a:tr h="49435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Доходы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2020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2021 год </a:t>
                      </a:r>
                    </a:p>
                    <a:p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2022 год</a:t>
                      </a:r>
                    </a:p>
                    <a:p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2023 год </a:t>
                      </a:r>
                    </a:p>
                    <a:p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</a:tr>
              <a:tr h="46617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Налог на доходы физических лиц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62135,6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57753,1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68922,0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73140,0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77623,5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</a:tr>
              <a:tr h="83911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Акцизы по подакцизным товарам (продукции), производимым</a:t>
                      </a:r>
                      <a:r>
                        <a:rPr lang="ru-RU" sz="1200" baseline="0" dirty="0" smtClean="0"/>
                        <a:t>  на территории Российской Федерации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461,6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473,3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475,6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475,6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475,6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</a:tr>
              <a:tr h="43218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Налоги на совокупный доход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38901,0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38380,1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33599,4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33443,1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34797,7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</a:tr>
              <a:tr h="43218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Налог на имущество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12960,1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18766,1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27092,0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27387,3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27428,3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</a:tr>
              <a:tr h="43218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Государственная пошлина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3120,8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2861,1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2851,1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2851,1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2851,1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</a:tr>
              <a:tr h="43218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Всего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117579,0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118233,7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132940,1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137297,1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143176,2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517232"/>
            <a:ext cx="2088232" cy="106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9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36903" cy="1202485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Объем и структура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неналоговых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доходов бюджета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Гиагинский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район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, тыс. руб.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0022246"/>
              </p:ext>
            </p:extLst>
          </p:nvPr>
        </p:nvGraphicFramePr>
        <p:xfrm>
          <a:off x="467544" y="1700806"/>
          <a:ext cx="8208911" cy="3960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5851"/>
                <a:gridCol w="928334"/>
                <a:gridCol w="1051141"/>
                <a:gridCol w="1051141"/>
                <a:gridCol w="1051141"/>
                <a:gridCol w="1201303"/>
              </a:tblGrid>
              <a:tr h="4571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Доходы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2020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2021 год </a:t>
                      </a:r>
                    </a:p>
                    <a:p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2022 год</a:t>
                      </a:r>
                    </a:p>
                    <a:p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2023 год </a:t>
                      </a:r>
                    </a:p>
                    <a:p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</a:tr>
              <a:tr h="8229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44850,1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44905,3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45366,1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45337,5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44996,2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18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Платежи при пользовании природными ресурсами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455,7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591,3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334,3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348,0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362,3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18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112,1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9223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Доходы от продажи материальных и нематериальных активов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2803,4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3281,9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18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Штрафы, санкции, возмещение ущерба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2558,9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630,0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839,0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839,0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839,0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794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Прочие неналоговые доходы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118,6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157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Всего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50898,8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46438,6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49971,3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46884,5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46562,5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589240"/>
            <a:ext cx="1793984" cy="92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8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0979" y="980728"/>
            <a:ext cx="8359493" cy="82068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Безвозмездные поступления в бюджет </a:t>
            </a:r>
            <a:br>
              <a:rPr lang="ru-RU" sz="2400" dirty="0" smtClean="0"/>
            </a:br>
            <a:r>
              <a:rPr lang="ru-RU" sz="2400" dirty="0" smtClean="0"/>
              <a:t>МО «Гиагинский район», тыс. руб.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423760"/>
              </p:ext>
            </p:extLst>
          </p:nvPr>
        </p:nvGraphicFramePr>
        <p:xfrm>
          <a:off x="539552" y="2276872"/>
          <a:ext cx="8136903" cy="374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742"/>
                <a:gridCol w="1064642"/>
                <a:gridCol w="1140688"/>
                <a:gridCol w="970620"/>
                <a:gridCol w="936977"/>
                <a:gridCol w="1134234"/>
              </a:tblGrid>
              <a:tr h="64642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Доходы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2020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2021 год </a:t>
                      </a:r>
                    </a:p>
                    <a:p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2022 год</a:t>
                      </a:r>
                    </a:p>
                    <a:p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2023 год </a:t>
                      </a:r>
                    </a:p>
                    <a:p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</a:tr>
              <a:tr h="38202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Дотации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161308,0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148120,0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143918,0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115134,0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115134,0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202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Субсидии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152974,4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123885,6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103619,3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27489,9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27851,1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202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Субвенции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244904,4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275907,7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257057,5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273093,2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280458,9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173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Иные межбюджетные трансферты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9603,3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9342,2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18440,9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18464,7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18489,3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173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Прочие безвозмездные поступления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420,3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6426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Возврат остатков субсидий и субвенций и иных межбюджетных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трансфертов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-82,8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202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Всего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569127,5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557255,5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523035,7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434181,8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441933,3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908720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3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80920" cy="883226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Расходы бюджета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МО «</a:t>
            </a:r>
            <a:r>
              <a:rPr lang="ru-RU" sz="2400" dirty="0" err="1"/>
              <a:t>Гиагинский</a:t>
            </a:r>
            <a:r>
              <a:rPr lang="ru-RU" sz="2400" dirty="0"/>
              <a:t> район</a:t>
            </a:r>
            <a:r>
              <a:rPr lang="ru-RU" sz="2400" dirty="0" smtClean="0"/>
              <a:t>», тыс</a:t>
            </a:r>
            <a:r>
              <a:rPr lang="ru-RU" sz="2400" dirty="0"/>
              <a:t>. 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238810"/>
              </p:ext>
            </p:extLst>
          </p:nvPr>
        </p:nvGraphicFramePr>
        <p:xfrm>
          <a:off x="539552" y="1700808"/>
          <a:ext cx="8136904" cy="4752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4763"/>
                <a:gridCol w="929931"/>
                <a:gridCol w="1007426"/>
                <a:gridCol w="1007426"/>
                <a:gridCol w="1007426"/>
                <a:gridCol w="929932"/>
              </a:tblGrid>
              <a:tr h="63800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2020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2021 год </a:t>
                      </a:r>
                    </a:p>
                    <a:p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2022 год</a:t>
                      </a:r>
                    </a:p>
                    <a:p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2023 год </a:t>
                      </a:r>
                    </a:p>
                    <a:p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</a:tr>
              <a:tr h="3319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Общегосударственные вопросы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48129,5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55923,2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63037,1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56496,1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65957,6</a:t>
                      </a:r>
                      <a:endParaRPr lang="ru-RU" sz="1200" dirty="0"/>
                    </a:p>
                  </a:txBody>
                  <a:tcPr/>
                </a:tc>
              </a:tr>
              <a:tr h="3319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оборона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824,0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</a:tr>
              <a:tr h="46297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2001,6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2058,8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2606,4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1512,7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1568,9</a:t>
                      </a:r>
                      <a:endParaRPr lang="ru-RU" sz="1200" dirty="0"/>
                    </a:p>
                  </a:txBody>
                  <a:tcPr/>
                </a:tc>
              </a:tr>
              <a:tr h="3319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14477,8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1781,3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38299,0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2009,3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2040,4</a:t>
                      </a:r>
                      <a:endParaRPr lang="ru-RU" sz="1200" dirty="0"/>
                    </a:p>
                  </a:txBody>
                  <a:tcPr/>
                </a:tc>
              </a:tr>
              <a:tr h="3319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Жилищно-коммунальное хозяйство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25574,5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37917,0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5040,4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4040,4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4040,4</a:t>
                      </a:r>
                    </a:p>
                  </a:txBody>
                  <a:tcPr/>
                </a:tc>
              </a:tr>
              <a:tr h="3319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452879,6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445089,7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490544,61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461305,9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466904,8</a:t>
                      </a:r>
                      <a:endParaRPr lang="ru-RU" sz="1200" dirty="0"/>
                    </a:p>
                  </a:txBody>
                  <a:tcPr/>
                </a:tc>
              </a:tr>
              <a:tr h="3319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Культура, кинематография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84353,5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86273,5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72181,6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64341,4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62604,5</a:t>
                      </a:r>
                      <a:endParaRPr lang="ru-RU" sz="1200" dirty="0"/>
                    </a:p>
                  </a:txBody>
                  <a:tcPr/>
                </a:tc>
              </a:tr>
              <a:tr h="3319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политика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36021,6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33183,1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31700,8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28013,0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28188,6</a:t>
                      </a:r>
                      <a:endParaRPr lang="ru-RU" sz="1200" dirty="0"/>
                    </a:p>
                  </a:txBody>
                  <a:tcPr/>
                </a:tc>
              </a:tr>
              <a:tr h="3319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 культура и 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66431,8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58188,5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400,0</a:t>
                      </a:r>
                      <a:endParaRPr lang="ru-RU" sz="1200" dirty="0"/>
                    </a:p>
                  </a:txBody>
                  <a:tcPr/>
                </a:tc>
              </a:tr>
              <a:tr h="3319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Средства массовой информации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2793,1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2500,0</a:t>
                      </a:r>
                      <a:endParaRPr lang="ru-RU" sz="1200" dirty="0"/>
                    </a:p>
                  </a:txBody>
                  <a:tcPr/>
                </a:tc>
              </a:tr>
              <a:tr h="3319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Межбюджетные трансферты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12900,6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6428,8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6953,7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6953,7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6953,7</a:t>
                      </a:r>
                    </a:p>
                  </a:txBody>
                  <a:tcPr/>
                </a:tc>
              </a:tr>
              <a:tr h="3319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746387,6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728843,9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713263,6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627572,5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641158,9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04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80920" cy="1196752"/>
          </a:xfrm>
        </p:spPr>
        <p:txBody>
          <a:bodyPr>
            <a:normAutofit/>
          </a:bodyPr>
          <a:lstStyle/>
          <a:p>
            <a:r>
              <a:rPr lang="ru-RU" sz="2400" dirty="0"/>
              <a:t>Расходы по разделу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</a:t>
            </a:r>
            <a:r>
              <a:rPr lang="ru-RU" sz="2400" dirty="0"/>
              <a:t>Общегосударственные вопросы», тыс. руб.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3675820"/>
          </a:xfrm>
        </p:spPr>
        <p:txBody>
          <a:bodyPr>
            <a:normAutofit/>
          </a:bodyPr>
          <a:lstStyle/>
          <a:p>
            <a:r>
              <a:rPr lang="ru-RU" sz="1200" dirty="0"/>
              <a:t>В рамках раздела «Общегосударственные вопросы» исполнялись обязательства на функционирование Главы МО «</a:t>
            </a:r>
            <a:r>
              <a:rPr lang="ru-RU" sz="1200" dirty="0" err="1"/>
              <a:t>Гиагинский</a:t>
            </a:r>
            <a:r>
              <a:rPr lang="ru-RU" sz="1200" dirty="0"/>
              <a:t> район» и его аппарата, функционирование Совета народных депутатов, обеспечение референдумов , финансирование резервных фондов и другие общегосударственные </a:t>
            </a:r>
            <a:r>
              <a:rPr lang="ru-RU" sz="1200" dirty="0" smtClean="0"/>
              <a:t>вопросы</a:t>
            </a:r>
          </a:p>
          <a:p>
            <a:endParaRPr lang="ru-RU" sz="12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919774"/>
              </p:ext>
            </p:extLst>
          </p:nvPr>
        </p:nvGraphicFramePr>
        <p:xfrm>
          <a:off x="467542" y="1916832"/>
          <a:ext cx="8280920" cy="4746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806"/>
                <a:gridCol w="928701"/>
                <a:gridCol w="851309"/>
                <a:gridCol w="928701"/>
                <a:gridCol w="928701"/>
                <a:gridCol w="928702"/>
              </a:tblGrid>
              <a:tr h="47386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 год</a:t>
                      </a:r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 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 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  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</a:t>
                      </a:r>
                      <a:r>
                        <a:rPr lang="ru-RU" sz="1200" baseline="0" dirty="0" smtClean="0"/>
                        <a:t> год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</a:tr>
              <a:tr h="64175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1381,3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1460,3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1516,6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1445,7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1503,6</a:t>
                      </a:r>
                      <a:endParaRPr lang="ru-RU" sz="1200" dirty="0"/>
                    </a:p>
                  </a:txBody>
                  <a:tcPr/>
                </a:tc>
              </a:tr>
              <a:tr h="82510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3436,5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3632,4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3692,6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3538,9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3664,8</a:t>
                      </a:r>
                      <a:endParaRPr lang="ru-RU" sz="1200" dirty="0"/>
                    </a:p>
                  </a:txBody>
                  <a:tcPr/>
                </a:tc>
              </a:tr>
              <a:tr h="64175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Правительства</a:t>
                      </a:r>
                      <a:r>
                        <a:rPr lang="ru-RU" sz="1200" baseline="0" dirty="0" smtClean="0"/>
                        <a:t> РФ, высших исполнительных органов </a:t>
                      </a:r>
                      <a:r>
                        <a:rPr lang="ru-RU" sz="1200" baseline="0" dirty="0" err="1" smtClean="0"/>
                        <a:t>госвласти</a:t>
                      </a:r>
                      <a:r>
                        <a:rPr lang="ru-RU" sz="1200" baseline="0" dirty="0" smtClean="0"/>
                        <a:t> субъектов РФ, местных администраций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31733,4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35639,6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36078,7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33494,5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34234,5</a:t>
                      </a:r>
                      <a:endParaRPr lang="ru-RU" sz="1200" dirty="0"/>
                    </a:p>
                  </a:txBody>
                  <a:tcPr/>
                </a:tc>
              </a:tr>
              <a:tr h="82510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деятельности финансовых, налоговых и таможенных</a:t>
                      </a:r>
                      <a:r>
                        <a:rPr lang="ru-RU" sz="1200" baseline="0" dirty="0" smtClean="0"/>
                        <a:t> органов и органов финансового (финансово-бюджетного) надзора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7572,0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7974,0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8272,9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7919,3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8219,3</a:t>
                      </a:r>
                      <a:endParaRPr lang="ru-RU" sz="1200" dirty="0"/>
                    </a:p>
                  </a:txBody>
                  <a:tcPr/>
                </a:tc>
              </a:tr>
              <a:tr h="45839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проведения выборов, референдумов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</a:tr>
              <a:tr h="27503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Резервные фонды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8813,8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</a:tr>
              <a:tr h="27503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Другие 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4006,2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3866,9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5112,5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9747,7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17985,4</a:t>
                      </a:r>
                      <a:endParaRPr lang="ru-RU" sz="1200" dirty="0"/>
                    </a:p>
                  </a:txBody>
                  <a:tcPr/>
                </a:tc>
              </a:tr>
              <a:tr h="33054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48129,5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55923,2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63037,1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56496,1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65957,6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31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559" y="476672"/>
            <a:ext cx="8208912" cy="120248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Расходы по разделу «Национальная оборона»,</a:t>
            </a:r>
            <a:br>
              <a:rPr lang="ru-RU" sz="2400" dirty="0" smtClean="0"/>
            </a:br>
            <a:r>
              <a:rPr lang="ru-RU" sz="2400" dirty="0" smtClean="0"/>
              <a:t> тыс. руб.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9687576"/>
              </p:ext>
            </p:extLst>
          </p:nvPr>
        </p:nvGraphicFramePr>
        <p:xfrm>
          <a:off x="535608" y="1700808"/>
          <a:ext cx="8136904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301"/>
                <a:gridCol w="1186632"/>
                <a:gridCol w="1017113"/>
                <a:gridCol w="1017113"/>
                <a:gridCol w="1017113"/>
                <a:gridCol w="1186632"/>
              </a:tblGrid>
              <a:tr h="68739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Структура расходов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 год</a:t>
                      </a:r>
                    </a:p>
                    <a:p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2020 год</a:t>
                      </a:r>
                    </a:p>
                    <a:p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2021 год</a:t>
                      </a:r>
                    </a:p>
                    <a:p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2022 год</a:t>
                      </a:r>
                    </a:p>
                    <a:p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2023 год</a:t>
                      </a:r>
                    </a:p>
                    <a:p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</a:tr>
              <a:tr h="4951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Мобилизационная и вневойсковая</a:t>
                      </a:r>
                      <a:r>
                        <a:rPr lang="ru-RU" sz="1200" baseline="0" dirty="0" smtClean="0"/>
                        <a:t> подготовка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824,0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</a:tr>
              <a:tr h="40162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824,0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5608" y="3412450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Расходы по разделу </a:t>
            </a:r>
            <a:r>
              <a:rPr lang="ru-RU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Н</a:t>
            </a:r>
            <a:r>
              <a:rPr lang="ru-RU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ациональная безопасность </a:t>
            </a:r>
            <a:r>
              <a:rPr lang="ru-RU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и правоохранительная деятельность</a:t>
            </a:r>
            <a:r>
              <a:rPr lang="ru-RU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», </a:t>
            </a:r>
            <a:r>
              <a:rPr lang="ru-RU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тыс. </a:t>
            </a:r>
            <a:r>
              <a:rPr lang="ru-RU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руб.</a:t>
            </a:r>
            <a:endParaRPr lang="ru-RU" sz="2400" dirty="0">
              <a:solidFill>
                <a:schemeClr val="accent1"/>
              </a:solidFill>
              <a:latin typeface="+mj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885419"/>
              </p:ext>
            </p:extLst>
          </p:nvPr>
        </p:nvGraphicFramePr>
        <p:xfrm>
          <a:off x="489851" y="4437112"/>
          <a:ext cx="8136901" cy="1816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3678"/>
                <a:gridCol w="1113470"/>
                <a:gridCol w="1027819"/>
                <a:gridCol w="1027819"/>
                <a:gridCol w="1027819"/>
                <a:gridCol w="1156296"/>
              </a:tblGrid>
              <a:tr h="6648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Структура расходов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 год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r>
                        <a:rPr lang="ru-RU" sz="1200" baseline="0" dirty="0" smtClean="0"/>
                        <a:t>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2020 год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(план)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2021 год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2022 год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(прогноз)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2023 год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(прогноз)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41358"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Защита  населения  и территории от чрезвычайных ситуаций природного и техногенного характера, гражданская оборона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2001,6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2058,8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2606,4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1512,7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1568,9</a:t>
                      </a:r>
                      <a:endParaRPr lang="ru-RU" sz="1200" dirty="0"/>
                    </a:p>
                  </a:txBody>
                  <a:tcPr/>
                </a:tc>
              </a:tr>
              <a:tr h="31019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2001,6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2058,8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2606,4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1512,7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1568,9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3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103" y="476672"/>
            <a:ext cx="8712968" cy="720080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Расходы по разделу </a:t>
            </a:r>
            <a:br>
              <a:rPr lang="ru-RU" sz="2400" dirty="0" smtClean="0"/>
            </a:br>
            <a:r>
              <a:rPr lang="ru-RU" sz="2400" dirty="0" smtClean="0"/>
              <a:t>«</a:t>
            </a:r>
            <a:r>
              <a:rPr lang="ru-RU" sz="2400" dirty="0"/>
              <a:t>Н</a:t>
            </a:r>
            <a:r>
              <a:rPr lang="ru-RU" sz="2400" dirty="0" smtClean="0"/>
              <a:t>ациональная экономика», тыс. руб.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3883591"/>
              </p:ext>
            </p:extLst>
          </p:nvPr>
        </p:nvGraphicFramePr>
        <p:xfrm>
          <a:off x="539553" y="1161407"/>
          <a:ext cx="8064895" cy="2771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8976"/>
                <a:gridCol w="869743"/>
                <a:gridCol w="869743"/>
                <a:gridCol w="948811"/>
                <a:gridCol w="948811"/>
                <a:gridCol w="948811"/>
              </a:tblGrid>
              <a:tr h="62675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Структура расходов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 год</a:t>
                      </a:r>
                    </a:p>
                    <a:p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2020 год</a:t>
                      </a:r>
                    </a:p>
                    <a:p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2021 год</a:t>
                      </a:r>
                    </a:p>
                    <a:p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2022 год</a:t>
                      </a:r>
                    </a:p>
                    <a:p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2023 год</a:t>
                      </a:r>
                    </a:p>
                    <a:p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</a:tr>
              <a:tr h="459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Сельское хозяйство</a:t>
                      </a:r>
                      <a:r>
                        <a:rPr lang="ru-RU" sz="1200" baseline="0" dirty="0" smtClean="0"/>
                        <a:t> и рыболовство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292,6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292,6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292,6</a:t>
                      </a:r>
                      <a:endParaRPr lang="ru-RU" sz="1200" dirty="0"/>
                    </a:p>
                  </a:txBody>
                  <a:tcPr/>
                </a:tc>
              </a:tr>
              <a:tr h="30328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Транспорт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1202,4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708,0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746,3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776,1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807,2</a:t>
                      </a:r>
                      <a:endParaRPr lang="ru-RU" sz="1200" dirty="0"/>
                    </a:p>
                  </a:txBody>
                  <a:tcPr/>
                </a:tc>
              </a:tr>
              <a:tr h="4630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Дорожное хозяйство (дорожные фонды)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12608,2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473,3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35935,1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475,6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475,6</a:t>
                      </a:r>
                      <a:endParaRPr lang="ru-RU" sz="1200" dirty="0"/>
                    </a:p>
                  </a:txBody>
                  <a:tcPr/>
                </a:tc>
              </a:tr>
              <a:tr h="6433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Другие вопросы в области национальной экономики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567,2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1325,0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465,0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465,0</a:t>
                      </a:r>
                      <a:endParaRPr lang="ru-RU" sz="1200" dirty="0"/>
                    </a:p>
                  </a:txBody>
                  <a:tcPr/>
                </a:tc>
              </a:tr>
              <a:tr h="2757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Всего 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14477,8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1781,3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38299,0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2009,3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2040,4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7024" y="3861048"/>
            <a:ext cx="8355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Расходы по разделу </a:t>
            </a:r>
            <a:br>
              <a:rPr lang="ru-RU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ru-RU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«Жилищно-коммунальное </a:t>
            </a:r>
            <a:r>
              <a:rPr lang="ru-RU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хозяйство», тыс. </a:t>
            </a:r>
            <a:r>
              <a:rPr lang="ru-RU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руб.</a:t>
            </a:r>
            <a:endParaRPr lang="ru-RU" sz="2000" dirty="0">
              <a:solidFill>
                <a:schemeClr val="accent1"/>
              </a:solidFill>
              <a:latin typeface="+mj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414740"/>
              </p:ext>
            </p:extLst>
          </p:nvPr>
        </p:nvGraphicFramePr>
        <p:xfrm>
          <a:off x="539552" y="4656785"/>
          <a:ext cx="8136903" cy="1833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0776"/>
                <a:gridCol w="860634"/>
                <a:gridCol w="860634"/>
                <a:gridCol w="1017113"/>
                <a:gridCol w="938873"/>
                <a:gridCol w="938873"/>
              </a:tblGrid>
              <a:tr h="61453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Структура расходов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 год</a:t>
                      </a:r>
                    </a:p>
                    <a:p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2020 год</a:t>
                      </a:r>
                    </a:p>
                    <a:p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2021 год</a:t>
                      </a:r>
                    </a:p>
                    <a:p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2022 год</a:t>
                      </a:r>
                    </a:p>
                    <a:p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2023 год</a:t>
                      </a:r>
                    </a:p>
                    <a:p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</a:tr>
              <a:tr h="30469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Жилищное хозяйство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</a:tr>
              <a:tr h="30469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Коммунальное хозяйство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8851,8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30737,3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</a:tr>
              <a:tr h="30469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Благоустройство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14722,7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5879,7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4040,4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4040,4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4040,4</a:t>
                      </a:r>
                      <a:endParaRPr lang="ru-RU" sz="1200" dirty="0"/>
                    </a:p>
                  </a:txBody>
                  <a:tcPr/>
                </a:tc>
              </a:tr>
              <a:tr h="30469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25574,5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37917,0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5040,4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4040,4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4040,4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96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7920880" cy="7920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Расходы по разделу «Образование», тыс. руб.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283392"/>
              </p:ext>
            </p:extLst>
          </p:nvPr>
        </p:nvGraphicFramePr>
        <p:xfrm>
          <a:off x="539552" y="2132856"/>
          <a:ext cx="8136903" cy="3960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109"/>
                <a:gridCol w="1134772"/>
                <a:gridCol w="1134772"/>
                <a:gridCol w="1229337"/>
                <a:gridCol w="1134772"/>
                <a:gridCol w="1139141"/>
              </a:tblGrid>
              <a:tr h="46434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Структура расходов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 год</a:t>
                      </a:r>
                    </a:p>
                    <a:p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2020 год</a:t>
                      </a:r>
                    </a:p>
                    <a:p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2021 год</a:t>
                      </a:r>
                    </a:p>
                    <a:p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2022 год</a:t>
                      </a:r>
                    </a:p>
                    <a:p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2023 год</a:t>
                      </a:r>
                    </a:p>
                    <a:p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</a:tr>
              <a:tr h="552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Дошкольное образование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118276,3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122636,2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122963,2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122025,8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123774,1</a:t>
                      </a:r>
                      <a:endParaRPr lang="ru-RU" sz="1200" dirty="0"/>
                    </a:p>
                  </a:txBody>
                  <a:tcPr/>
                </a:tc>
              </a:tr>
              <a:tr h="4643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Общее образование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281519,0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267798,1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280954,5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283680,0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286638,4</a:t>
                      </a:r>
                      <a:endParaRPr lang="ru-RU" sz="1200" dirty="0"/>
                    </a:p>
                  </a:txBody>
                  <a:tcPr/>
                </a:tc>
              </a:tr>
              <a:tr h="650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Дополнительное образование детей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37406,0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37365,9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68013,4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37664,7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37577,9</a:t>
                      </a:r>
                      <a:endParaRPr lang="ru-RU" sz="1200" dirty="0"/>
                    </a:p>
                  </a:txBody>
                  <a:tcPr/>
                </a:tc>
              </a:tr>
              <a:tr h="7145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Молодежная политика и оздоровление детей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1192,8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1269,9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1234,1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1234,1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1234,1</a:t>
                      </a:r>
                      <a:endParaRPr lang="ru-RU" sz="1200" dirty="0"/>
                    </a:p>
                  </a:txBody>
                  <a:tcPr/>
                </a:tc>
              </a:tr>
              <a:tr h="650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Другие вопросы в области образования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14485,6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16019,6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17379,3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16701,3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17680,3</a:t>
                      </a:r>
                      <a:endParaRPr lang="ru-RU" sz="1200" dirty="0"/>
                    </a:p>
                  </a:txBody>
                  <a:tcPr/>
                </a:tc>
              </a:tr>
              <a:tr h="4643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Всего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452879,6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445089,7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490544,6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461305,9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466904,8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059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214" y="476672"/>
            <a:ext cx="8208912" cy="792088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Расходы по разделу</a:t>
            </a:r>
            <a:br>
              <a:rPr lang="ru-RU" sz="2400" dirty="0" smtClean="0"/>
            </a:br>
            <a:r>
              <a:rPr lang="ru-RU" sz="2400" dirty="0" smtClean="0"/>
              <a:t> «Культура, кинематография», тыс. руб.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101879"/>
              </p:ext>
            </p:extLst>
          </p:nvPr>
        </p:nvGraphicFramePr>
        <p:xfrm>
          <a:off x="503546" y="1268760"/>
          <a:ext cx="8208916" cy="1868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3000"/>
                <a:gridCol w="947183"/>
                <a:gridCol w="947183"/>
                <a:gridCol w="947183"/>
                <a:gridCol w="947183"/>
                <a:gridCol w="947184"/>
              </a:tblGrid>
              <a:tr h="57606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Структура расходов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</a:t>
                      </a:r>
                      <a:r>
                        <a:rPr lang="ru-RU" sz="1200" baseline="0" dirty="0" smtClean="0"/>
                        <a:t> год</a:t>
                      </a:r>
                    </a:p>
                    <a:p>
                      <a:r>
                        <a:rPr lang="ru-RU" sz="1200" baseline="0" dirty="0" smtClean="0"/>
                        <a:t>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2020 год</a:t>
                      </a:r>
                    </a:p>
                    <a:p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2021 год</a:t>
                      </a:r>
                    </a:p>
                    <a:p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2022 год</a:t>
                      </a:r>
                    </a:p>
                    <a:p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2023 год</a:t>
                      </a:r>
                    </a:p>
                    <a:p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</a:tr>
              <a:tr h="36280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Культура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65564,7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65185,9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51777,2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45034,4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42559,2</a:t>
                      </a:r>
                      <a:endParaRPr lang="ru-RU" sz="1200" dirty="0"/>
                    </a:p>
                  </a:txBody>
                  <a:tcPr/>
                </a:tc>
              </a:tr>
              <a:tr h="4731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Другие вопросы в области культуры, кинематографии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18788,8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21087,6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20404,4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19307,0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20045,3</a:t>
                      </a:r>
                      <a:endParaRPr lang="ru-RU" sz="1200" dirty="0"/>
                    </a:p>
                  </a:txBody>
                  <a:tcPr/>
                </a:tc>
              </a:tr>
              <a:tr h="28979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84353,5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86273,5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72181,6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64341,4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62604,5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271377"/>
              </p:ext>
            </p:extLst>
          </p:nvPr>
        </p:nvGraphicFramePr>
        <p:xfrm>
          <a:off x="522124" y="3980903"/>
          <a:ext cx="8136903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2537"/>
                <a:gridCol w="938873"/>
                <a:gridCol w="860635"/>
                <a:gridCol w="1017114"/>
                <a:gridCol w="938873"/>
                <a:gridCol w="938871"/>
              </a:tblGrid>
              <a:tr h="4560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Структура</a:t>
                      </a:r>
                      <a:r>
                        <a:rPr lang="ru-RU" sz="1200" baseline="0" dirty="0" smtClean="0"/>
                        <a:t> расходов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 год</a:t>
                      </a:r>
                    </a:p>
                    <a:p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2020 год</a:t>
                      </a:r>
                    </a:p>
                    <a:p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2021 год</a:t>
                      </a:r>
                    </a:p>
                    <a:p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2022 год</a:t>
                      </a:r>
                    </a:p>
                    <a:p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2023 год</a:t>
                      </a:r>
                    </a:p>
                    <a:p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</a:tr>
              <a:tr h="422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Пенсионное обеспечение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6710,8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7494,5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7254,3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3500,0</a:t>
                      </a:r>
                      <a:endParaRPr lang="ru-RU" sz="1200" dirty="0"/>
                    </a:p>
                  </a:txBody>
                  <a:tcPr/>
                </a:tc>
              </a:tr>
              <a:tr h="422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Социальное обеспечение населения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9145,5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5091,6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382,8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2493,0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2530,6</a:t>
                      </a:r>
                      <a:endParaRPr lang="ru-RU" sz="1200" dirty="0"/>
                    </a:p>
                  </a:txBody>
                  <a:tcPr/>
                </a:tc>
              </a:tr>
              <a:tr h="422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Охрана семьи и детства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19663,9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20060,4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23506,7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21441,0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21556,2</a:t>
                      </a:r>
                      <a:endParaRPr lang="ru-RU" sz="1200" dirty="0"/>
                    </a:p>
                  </a:txBody>
                  <a:tcPr/>
                </a:tc>
              </a:tr>
              <a:tr h="42268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Другие вопросы в области социальной политики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501,4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536,6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557,0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579,0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601,8</a:t>
                      </a:r>
                      <a:endParaRPr lang="ru-RU" sz="1200" dirty="0"/>
                    </a:p>
                  </a:txBody>
                  <a:tcPr/>
                </a:tc>
              </a:tr>
              <a:tr h="25361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36021,6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33183,1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31700,8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28013,0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28188,6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22123" y="3212976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Расходы по </a:t>
            </a:r>
            <a:r>
              <a:rPr lang="ru-RU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разделу</a:t>
            </a:r>
          </a:p>
          <a:p>
            <a:r>
              <a:rPr lang="ru-RU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Социальная политика</a:t>
            </a:r>
            <a:r>
              <a:rPr lang="ru-RU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», тыс. </a:t>
            </a:r>
            <a:r>
              <a:rPr lang="ru-RU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руб.</a:t>
            </a:r>
            <a:endParaRPr lang="ru-RU" sz="24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583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76727"/>
            <a:ext cx="7723813" cy="1393331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Территория составляет 756,5 </a:t>
            </a:r>
            <a:r>
              <a:rPr lang="ru-RU" sz="2700" dirty="0" err="1"/>
              <a:t>кв.км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В состав </a:t>
            </a:r>
            <a:r>
              <a:rPr lang="ru-RU" sz="2700" dirty="0" err="1"/>
              <a:t>Гиагинского</a:t>
            </a:r>
            <a:r>
              <a:rPr lang="ru-RU" sz="2700" dirty="0"/>
              <a:t> района входят 5 </a:t>
            </a:r>
            <a:r>
              <a:rPr lang="ru-RU" sz="2700" dirty="0" smtClean="0"/>
              <a:t>поселений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698" y="1486392"/>
            <a:ext cx="8280920" cy="5112568"/>
          </a:xfrm>
        </p:spPr>
        <p:txBody>
          <a:bodyPr>
            <a:normAutofit/>
          </a:bodyPr>
          <a:lstStyle/>
          <a:p>
            <a:endParaRPr lang="ru-RU" sz="1600" dirty="0" smtClean="0"/>
          </a:p>
          <a:p>
            <a:r>
              <a:rPr lang="ru-RU" sz="1600" dirty="0" smtClean="0"/>
              <a:t>Население </a:t>
            </a:r>
            <a:r>
              <a:rPr lang="ru-RU" sz="1600" dirty="0"/>
              <a:t>–31 </a:t>
            </a:r>
            <a:r>
              <a:rPr lang="ru-RU" sz="1600" dirty="0" smtClean="0"/>
              <a:t>971 </a:t>
            </a:r>
            <a:r>
              <a:rPr lang="ru-RU" sz="1600" dirty="0"/>
              <a:t>чел</a:t>
            </a: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509780" y="2154147"/>
            <a:ext cx="8166676" cy="4433394"/>
            <a:chOff x="-736" y="-37"/>
            <a:chExt cx="16873" cy="11089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36" y="-37"/>
              <a:ext cx="16873" cy="11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1275" y="7469"/>
              <a:ext cx="11554" cy="3383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0 w 3911"/>
                <a:gd name="T5" fmla="*/ 202 h 1218"/>
                <a:gd name="T6" fmla="*/ 269 w 3911"/>
                <a:gd name="T7" fmla="*/ 90 h 1218"/>
                <a:gd name="T8" fmla="*/ 569 w 3911"/>
                <a:gd name="T9" fmla="*/ 0 h 1218"/>
                <a:gd name="T10" fmla="*/ 589 w 3911"/>
                <a:gd name="T11" fmla="*/ 20 h 1218"/>
                <a:gd name="T12" fmla="*/ 680 w 3911"/>
                <a:gd name="T13" fmla="*/ 111 h 1218"/>
                <a:gd name="T14" fmla="*/ 809 w 3911"/>
                <a:gd name="T15" fmla="*/ 66 h 1218"/>
                <a:gd name="T16" fmla="*/ 971 w 3911"/>
                <a:gd name="T17" fmla="*/ 486 h 1218"/>
                <a:gd name="T18" fmla="*/ 1241 w 3911"/>
                <a:gd name="T19" fmla="*/ 1218 h 1218"/>
                <a:gd name="T20" fmla="*/ 2387 w 3911"/>
                <a:gd name="T21" fmla="*/ 876 h 1218"/>
                <a:gd name="T22" fmla="*/ 2633 w 3911"/>
                <a:gd name="T23" fmla="*/ 1050 h 1218"/>
                <a:gd name="T24" fmla="*/ 3713 w 3911"/>
                <a:gd name="T25" fmla="*/ 1020 h 1218"/>
                <a:gd name="T26" fmla="*/ 3911 w 3911"/>
                <a:gd name="T27" fmla="*/ 1152 h 1218"/>
                <a:gd name="T28" fmla="*/ 0 w 3911"/>
                <a:gd name="T29" fmla="*/ 0 h 1218"/>
                <a:gd name="T30" fmla="*/ 3911 w 3911"/>
                <a:gd name="T31" fmla="*/ 1218 h 1218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T28" t="T29" r="T30" b="T31"/>
              <a:pathLst>
                <a:path w="3911" h="1218">
                  <a:moveTo>
                    <a:pt x="0" y="202"/>
                  </a:moveTo>
                  <a:lnTo>
                    <a:pt x="269" y="90"/>
                  </a:lnTo>
                  <a:lnTo>
                    <a:pt x="569" y="0"/>
                  </a:lnTo>
                  <a:lnTo>
                    <a:pt x="589" y="20"/>
                  </a:lnTo>
                  <a:lnTo>
                    <a:pt x="680" y="111"/>
                  </a:lnTo>
                  <a:lnTo>
                    <a:pt x="809" y="66"/>
                  </a:lnTo>
                  <a:lnTo>
                    <a:pt x="971" y="486"/>
                  </a:lnTo>
                  <a:lnTo>
                    <a:pt x="1241" y="1218"/>
                  </a:lnTo>
                  <a:lnTo>
                    <a:pt x="2387" y="876"/>
                  </a:lnTo>
                  <a:lnTo>
                    <a:pt x="2633" y="1050"/>
                  </a:lnTo>
                  <a:lnTo>
                    <a:pt x="3713" y="1020"/>
                  </a:lnTo>
                  <a:lnTo>
                    <a:pt x="3911" y="1152"/>
                  </a:lnTo>
                </a:path>
              </a:pathLst>
            </a:custGeom>
            <a:noFill/>
            <a:ln w="7632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>
              <a:off x="-376" y="16"/>
              <a:ext cx="16310" cy="8672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0 w 5520"/>
                <a:gd name="T5" fmla="*/ 786 h 3120"/>
                <a:gd name="T6" fmla="*/ 438 w 5520"/>
                <a:gd name="T7" fmla="*/ 672 h 3120"/>
                <a:gd name="T8" fmla="*/ 516 w 5520"/>
                <a:gd name="T9" fmla="*/ 720 h 3120"/>
                <a:gd name="T10" fmla="*/ 576 w 5520"/>
                <a:gd name="T11" fmla="*/ 858 h 3120"/>
                <a:gd name="T12" fmla="*/ 984 w 5520"/>
                <a:gd name="T13" fmla="*/ 792 h 3120"/>
                <a:gd name="T14" fmla="*/ 816 w 5520"/>
                <a:gd name="T15" fmla="*/ 102 h 3120"/>
                <a:gd name="T16" fmla="*/ 1146 w 5520"/>
                <a:gd name="T17" fmla="*/ 0 h 3120"/>
                <a:gd name="T18" fmla="*/ 1272 w 5520"/>
                <a:gd name="T19" fmla="*/ 174 h 3120"/>
                <a:gd name="T20" fmla="*/ 1476 w 5520"/>
                <a:gd name="T21" fmla="*/ 642 h 3120"/>
                <a:gd name="T22" fmla="*/ 2430 w 5520"/>
                <a:gd name="T23" fmla="*/ 222 h 3120"/>
                <a:gd name="T24" fmla="*/ 2796 w 5520"/>
                <a:gd name="T25" fmla="*/ 510 h 3120"/>
                <a:gd name="T26" fmla="*/ 2850 w 5520"/>
                <a:gd name="T27" fmla="*/ 762 h 3120"/>
                <a:gd name="T28" fmla="*/ 3138 w 5520"/>
                <a:gd name="T29" fmla="*/ 1002 h 3120"/>
                <a:gd name="T30" fmla="*/ 3348 w 5520"/>
                <a:gd name="T31" fmla="*/ 954 h 3120"/>
                <a:gd name="T32" fmla="*/ 3744 w 5520"/>
                <a:gd name="T33" fmla="*/ 978 h 3120"/>
                <a:gd name="T34" fmla="*/ 3762 w 5520"/>
                <a:gd name="T35" fmla="*/ 1044 h 3120"/>
                <a:gd name="T36" fmla="*/ 4566 w 5520"/>
                <a:gd name="T37" fmla="*/ 1038 h 3120"/>
                <a:gd name="T38" fmla="*/ 4878 w 5520"/>
                <a:gd name="T39" fmla="*/ 1242 h 3120"/>
                <a:gd name="T40" fmla="*/ 5094 w 5520"/>
                <a:gd name="T41" fmla="*/ 1446 h 3120"/>
                <a:gd name="T42" fmla="*/ 5232 w 5520"/>
                <a:gd name="T43" fmla="*/ 1554 h 3120"/>
                <a:gd name="T44" fmla="*/ 5328 w 5520"/>
                <a:gd name="T45" fmla="*/ 1680 h 3120"/>
                <a:gd name="T46" fmla="*/ 5214 w 5520"/>
                <a:gd name="T47" fmla="*/ 1776 h 3120"/>
                <a:gd name="T48" fmla="*/ 5388 w 5520"/>
                <a:gd name="T49" fmla="*/ 2532 h 3120"/>
                <a:gd name="T50" fmla="*/ 5370 w 5520"/>
                <a:gd name="T51" fmla="*/ 2742 h 3120"/>
                <a:gd name="T52" fmla="*/ 5520 w 5520"/>
                <a:gd name="T53" fmla="*/ 3120 h 3120"/>
                <a:gd name="T54" fmla="*/ 0 w 5520"/>
                <a:gd name="T55" fmla="*/ 0 h 3120"/>
                <a:gd name="T56" fmla="*/ 5520 w 5520"/>
                <a:gd name="T57" fmla="*/ 3120 h 312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T54" t="T55" r="T56" b="T57"/>
              <a:pathLst>
                <a:path w="5520" h="3120">
                  <a:moveTo>
                    <a:pt x="0" y="786"/>
                  </a:moveTo>
                  <a:lnTo>
                    <a:pt x="438" y="672"/>
                  </a:lnTo>
                  <a:lnTo>
                    <a:pt x="516" y="720"/>
                  </a:lnTo>
                  <a:lnTo>
                    <a:pt x="576" y="858"/>
                  </a:lnTo>
                  <a:lnTo>
                    <a:pt x="984" y="792"/>
                  </a:lnTo>
                  <a:lnTo>
                    <a:pt x="816" y="102"/>
                  </a:lnTo>
                  <a:lnTo>
                    <a:pt x="1146" y="0"/>
                  </a:lnTo>
                  <a:lnTo>
                    <a:pt x="1272" y="174"/>
                  </a:lnTo>
                  <a:lnTo>
                    <a:pt x="1476" y="642"/>
                  </a:lnTo>
                  <a:lnTo>
                    <a:pt x="2430" y="222"/>
                  </a:lnTo>
                  <a:lnTo>
                    <a:pt x="2796" y="510"/>
                  </a:lnTo>
                  <a:lnTo>
                    <a:pt x="2850" y="762"/>
                  </a:lnTo>
                  <a:lnTo>
                    <a:pt x="3138" y="1002"/>
                  </a:lnTo>
                  <a:lnTo>
                    <a:pt x="3348" y="954"/>
                  </a:lnTo>
                  <a:lnTo>
                    <a:pt x="3744" y="978"/>
                  </a:lnTo>
                  <a:lnTo>
                    <a:pt x="3762" y="1044"/>
                  </a:lnTo>
                  <a:lnTo>
                    <a:pt x="4566" y="1038"/>
                  </a:lnTo>
                  <a:lnTo>
                    <a:pt x="4878" y="1242"/>
                  </a:lnTo>
                  <a:lnTo>
                    <a:pt x="5094" y="1446"/>
                  </a:lnTo>
                  <a:lnTo>
                    <a:pt x="5232" y="1554"/>
                  </a:lnTo>
                  <a:lnTo>
                    <a:pt x="5328" y="1680"/>
                  </a:lnTo>
                  <a:lnTo>
                    <a:pt x="5214" y="1776"/>
                  </a:lnTo>
                  <a:lnTo>
                    <a:pt x="5388" y="2532"/>
                  </a:lnTo>
                  <a:lnTo>
                    <a:pt x="5370" y="2742"/>
                  </a:lnTo>
                  <a:lnTo>
                    <a:pt x="5520" y="3120"/>
                  </a:lnTo>
                </a:path>
              </a:pathLst>
            </a:custGeom>
            <a:noFill/>
            <a:ln w="7632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379303"/>
            <a:ext cx="2775102" cy="203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6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122273" cy="811218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Расходы по разделу </a:t>
            </a:r>
            <a:br>
              <a:rPr lang="ru-RU" sz="2400" dirty="0" smtClean="0"/>
            </a:br>
            <a:r>
              <a:rPr lang="ru-RU" sz="2400" dirty="0" smtClean="0"/>
              <a:t>«Физическая культура и спорт», тыс. руб.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5956525"/>
              </p:ext>
            </p:extLst>
          </p:nvPr>
        </p:nvGraphicFramePr>
        <p:xfrm>
          <a:off x="583503" y="1844824"/>
          <a:ext cx="7992888" cy="153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243"/>
                <a:gridCol w="1049571"/>
                <a:gridCol w="968835"/>
                <a:gridCol w="1049571"/>
                <a:gridCol w="968835"/>
                <a:gridCol w="968833"/>
              </a:tblGrid>
              <a:tr h="46805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Структура</a:t>
                      </a:r>
                      <a:r>
                        <a:rPr lang="ru-RU" sz="1200" baseline="0" dirty="0" smtClean="0"/>
                        <a:t> расходов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 год</a:t>
                      </a:r>
                    </a:p>
                    <a:p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2020 год</a:t>
                      </a:r>
                    </a:p>
                    <a:p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2021 год</a:t>
                      </a:r>
                    </a:p>
                    <a:p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2022 год</a:t>
                      </a:r>
                    </a:p>
                    <a:p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2023 год</a:t>
                      </a:r>
                    </a:p>
                    <a:p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Физическая культура 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376,2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400,0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Массовый 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66055,6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57788,5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66431,8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58188,5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1560" y="3645024"/>
            <a:ext cx="7791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Расходы по разделу </a:t>
            </a:r>
            <a:br>
              <a:rPr lang="ru-RU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ru-RU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«Средства массовой информации», тыс. руб</a:t>
            </a:r>
            <a:r>
              <a:rPr lang="ru-RU" sz="2400" dirty="0" smtClean="0">
                <a:solidFill>
                  <a:srgbClr val="895D1D"/>
                </a:solidFill>
                <a:ea typeface="+mj-ea"/>
                <a:cs typeface="+mj-cs"/>
              </a:rPr>
              <a:t>.</a:t>
            </a:r>
            <a:endParaRPr lang="ru-RU" sz="19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668513"/>
              </p:ext>
            </p:extLst>
          </p:nvPr>
        </p:nvGraphicFramePr>
        <p:xfrm>
          <a:off x="611560" y="4581128"/>
          <a:ext cx="7992888" cy="1656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3619"/>
                <a:gridCol w="1028788"/>
                <a:gridCol w="949651"/>
                <a:gridCol w="1028788"/>
                <a:gridCol w="949651"/>
                <a:gridCol w="1032391"/>
              </a:tblGrid>
              <a:tr h="60006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Структура</a:t>
                      </a:r>
                      <a:r>
                        <a:rPr lang="ru-RU" sz="1200" baseline="0" dirty="0" smtClean="0"/>
                        <a:t> расходов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 год</a:t>
                      </a:r>
                    </a:p>
                    <a:p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2020 год</a:t>
                      </a:r>
                    </a:p>
                    <a:p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2021 год</a:t>
                      </a:r>
                    </a:p>
                    <a:p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2022 год</a:t>
                      </a:r>
                    </a:p>
                    <a:p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2023 год</a:t>
                      </a:r>
                    </a:p>
                    <a:p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</a:tr>
              <a:tr h="60006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Периодическая</a:t>
                      </a:r>
                      <a:r>
                        <a:rPr lang="ru-RU" sz="1200" baseline="0" dirty="0" smtClean="0"/>
                        <a:t> печать и издательства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2793,1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2500,0</a:t>
                      </a:r>
                      <a:endParaRPr lang="ru-RU" sz="1200" dirty="0"/>
                    </a:p>
                  </a:txBody>
                  <a:tcPr/>
                </a:tc>
              </a:tr>
              <a:tr h="45605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2793,1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2500,0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65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08912" cy="120248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Расходы по разделу</a:t>
            </a:r>
            <a:br>
              <a:rPr lang="ru-RU" sz="2400" dirty="0" smtClean="0"/>
            </a:br>
            <a:r>
              <a:rPr lang="ru-RU" sz="2400" dirty="0" smtClean="0"/>
              <a:t> «</a:t>
            </a:r>
            <a:r>
              <a:rPr lang="ru-RU" sz="2400" dirty="0"/>
              <a:t>М</a:t>
            </a:r>
            <a:r>
              <a:rPr lang="ru-RU" sz="2400" dirty="0" smtClean="0"/>
              <a:t>ежбюджетные трансферты общего характера» , тыс. руб.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575815"/>
              </p:ext>
            </p:extLst>
          </p:nvPr>
        </p:nvGraphicFramePr>
        <p:xfrm>
          <a:off x="539551" y="2420887"/>
          <a:ext cx="8028890" cy="2664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769"/>
                <a:gridCol w="857454"/>
                <a:gridCol w="857454"/>
                <a:gridCol w="935405"/>
                <a:gridCol w="935405"/>
                <a:gridCol w="935403"/>
              </a:tblGrid>
              <a:tr h="5068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Структура расходов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 год</a:t>
                      </a:r>
                    </a:p>
                    <a:p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2020 год</a:t>
                      </a:r>
                    </a:p>
                    <a:p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2021 год</a:t>
                      </a:r>
                    </a:p>
                    <a:p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2022 год</a:t>
                      </a:r>
                    </a:p>
                    <a:p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2023 год</a:t>
                      </a:r>
                    </a:p>
                    <a:p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</a:tr>
              <a:tr h="68803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Дотации на выравнивание бюджетной обеспеченности субъектов Российской Федерации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6121,8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6428,8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6953,7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6953,7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6953,7</a:t>
                      </a:r>
                      <a:endParaRPr lang="ru-RU" sz="1200" dirty="0"/>
                    </a:p>
                  </a:txBody>
                  <a:tcPr/>
                </a:tc>
              </a:tr>
              <a:tr h="45576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Иные</a:t>
                      </a:r>
                      <a:r>
                        <a:rPr lang="ru-RU" sz="1200" baseline="0" dirty="0" smtClean="0"/>
                        <a:t> дотации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6778,8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</a:tr>
              <a:tr h="5068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Прочие</a:t>
                      </a:r>
                      <a:r>
                        <a:rPr lang="ru-RU" sz="1200" baseline="0" dirty="0" smtClean="0"/>
                        <a:t> межбюджетные трансферты общего характера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</a:tr>
              <a:tr h="5068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12900,6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6428,8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6953,7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6953,7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6953,7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528133"/>
            <a:ext cx="4176464" cy="87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76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136904" cy="648072"/>
          </a:xfrm>
        </p:spPr>
        <p:txBody>
          <a:bodyPr>
            <a:noAutofit/>
          </a:bodyPr>
          <a:lstStyle/>
          <a:p>
            <a:r>
              <a:rPr lang="ru-RU" sz="2400" dirty="0"/>
              <a:t>Расходы бюджета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МО </a:t>
            </a:r>
            <a:r>
              <a:rPr lang="ru-RU" sz="2400" dirty="0"/>
              <a:t>«</a:t>
            </a:r>
            <a:r>
              <a:rPr lang="ru-RU" sz="2400" dirty="0" err="1"/>
              <a:t>Гиагинский</a:t>
            </a:r>
            <a:r>
              <a:rPr lang="ru-RU" sz="2400" dirty="0"/>
              <a:t> район</a:t>
            </a:r>
            <a:r>
              <a:rPr lang="ru-RU" sz="2400" dirty="0" smtClean="0"/>
              <a:t>» </a:t>
            </a:r>
            <a:r>
              <a:rPr lang="ru-RU" sz="2400" dirty="0"/>
              <a:t>по видам </a:t>
            </a:r>
            <a:r>
              <a:rPr lang="ru-RU" sz="2400" dirty="0" smtClean="0"/>
              <a:t>расходов</a:t>
            </a:r>
            <a:br>
              <a:rPr lang="ru-RU" sz="2400" dirty="0" smtClean="0"/>
            </a:br>
            <a:r>
              <a:rPr lang="ru-RU" sz="2400" dirty="0" smtClean="0"/>
              <a:t> классификации </a:t>
            </a:r>
            <a:r>
              <a:rPr lang="ru-RU" sz="2400" dirty="0"/>
              <a:t>расходов, тыс. 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33323"/>
              </p:ext>
            </p:extLst>
          </p:nvPr>
        </p:nvGraphicFramePr>
        <p:xfrm>
          <a:off x="467544" y="1772816"/>
          <a:ext cx="8208912" cy="4696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441"/>
                <a:gridCol w="4744877"/>
                <a:gridCol w="997344"/>
                <a:gridCol w="920625"/>
                <a:gridCol w="920625"/>
              </a:tblGrid>
              <a:tr h="49340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Вид </a:t>
                      </a:r>
                      <a:r>
                        <a:rPr lang="ru-RU" sz="1200" dirty="0" err="1" smtClean="0"/>
                        <a:t>расх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</a:t>
                      </a:r>
                    </a:p>
                    <a:p>
                      <a:pPr algn="l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2022 год</a:t>
                      </a:r>
                    </a:p>
                    <a:p>
                      <a:pPr algn="l"/>
                      <a:r>
                        <a:rPr lang="ru-RU" sz="1200" dirty="0" smtClean="0"/>
                        <a:t> прогноз)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2023 год (прогноз)</a:t>
                      </a:r>
                      <a:endParaRPr lang="ru-RU" sz="1200" dirty="0"/>
                    </a:p>
                  </a:txBody>
                  <a:tcPr marL="86627" marR="86627"/>
                </a:tc>
              </a:tr>
              <a:tr h="71010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Расходы на выплаты персоналу в целях обеспечения выполнения функций государственными органами, казенными учреждениями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80920,8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76983,3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80415,7</a:t>
                      </a:r>
                      <a:endParaRPr lang="ru-RU" sz="1200" dirty="0"/>
                    </a:p>
                  </a:txBody>
                  <a:tcPr/>
                </a:tc>
              </a:tr>
              <a:tr h="53522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Закупка товаров, работ и услуг для государственных нужд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14658,9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9992,9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9585,7</a:t>
                      </a:r>
                      <a:endParaRPr lang="ru-RU" sz="1200" dirty="0"/>
                    </a:p>
                  </a:txBody>
                  <a:tcPr/>
                </a:tc>
              </a:tr>
              <a:tr h="45790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Социальное обеспечение и иные выплаты населению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25311,1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21111,1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21148,7</a:t>
                      </a:r>
                      <a:endParaRPr lang="ru-RU" sz="1200" dirty="0"/>
                    </a:p>
                  </a:txBody>
                  <a:tcPr/>
                </a:tc>
              </a:tr>
              <a:tr h="6410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Капитальные вложения в объекты недвижимого имущества государственной собственности 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6548,9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6472,9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6588,1</a:t>
                      </a:r>
                      <a:endParaRPr lang="ru-RU" sz="1200" dirty="0"/>
                    </a:p>
                  </a:txBody>
                  <a:tcPr/>
                </a:tc>
              </a:tr>
              <a:tr h="45790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Межбюджетные трансферты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47256,6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11334,2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11334,2</a:t>
                      </a:r>
                      <a:endParaRPr lang="ru-RU" sz="1200" dirty="0"/>
                    </a:p>
                  </a:txBody>
                  <a:tcPr/>
                </a:tc>
              </a:tr>
              <a:tr h="45790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Предоставление субсидий бюджетным, автономным учреждениям и иным некоммерческим организациям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526309,4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489589,0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491733,7</a:t>
                      </a:r>
                      <a:endParaRPr lang="ru-RU" sz="1200" dirty="0"/>
                    </a:p>
                  </a:txBody>
                  <a:tcPr/>
                </a:tc>
              </a:tr>
              <a:tr h="45790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Иные бюджетные ассигнования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12199,1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12089,1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20352,8</a:t>
                      </a:r>
                      <a:endParaRPr lang="ru-RU" sz="1200" dirty="0"/>
                    </a:p>
                  </a:txBody>
                  <a:tcPr/>
                </a:tc>
              </a:tr>
              <a:tr h="372515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Итого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713263,6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627572,5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641158,9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1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604" y="-171400"/>
            <a:ext cx="8640960" cy="1080120"/>
          </a:xfrm>
        </p:spPr>
        <p:txBody>
          <a:bodyPr>
            <a:noAutofit/>
          </a:bodyPr>
          <a:lstStyle/>
          <a:p>
            <a:r>
              <a:rPr lang="ru-RU" sz="1400" dirty="0"/>
              <a:t>Расходы бюджета МО «</a:t>
            </a:r>
            <a:r>
              <a:rPr lang="ru-RU" sz="1400" dirty="0" err="1"/>
              <a:t>Гиагинский</a:t>
            </a:r>
            <a:r>
              <a:rPr lang="ru-RU" sz="1400" dirty="0"/>
              <a:t> район</a:t>
            </a:r>
            <a:r>
              <a:rPr lang="ru-RU" sz="1400" dirty="0" smtClean="0"/>
              <a:t>» </a:t>
            </a:r>
            <a:br>
              <a:rPr lang="ru-RU" sz="1400" dirty="0" smtClean="0"/>
            </a:br>
            <a:r>
              <a:rPr lang="ru-RU" sz="1400" dirty="0" smtClean="0"/>
              <a:t>на </a:t>
            </a:r>
            <a:r>
              <a:rPr lang="ru-RU" sz="1400" dirty="0"/>
              <a:t>реализацию муниципальных программ </a:t>
            </a:r>
            <a:r>
              <a:rPr lang="ru-RU" sz="1400" dirty="0" smtClean="0"/>
              <a:t>МО </a:t>
            </a:r>
            <a:r>
              <a:rPr lang="ru-RU" sz="1400" dirty="0"/>
              <a:t>«</a:t>
            </a:r>
            <a:r>
              <a:rPr lang="ru-RU" sz="1400" dirty="0" err="1"/>
              <a:t>Гиагинский</a:t>
            </a:r>
            <a:r>
              <a:rPr lang="ru-RU" sz="1400" dirty="0"/>
              <a:t> район», тыс. 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2635699"/>
              </p:ext>
            </p:extLst>
          </p:nvPr>
        </p:nvGraphicFramePr>
        <p:xfrm>
          <a:off x="107504" y="845427"/>
          <a:ext cx="9036496" cy="5884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/>
                <a:gridCol w="720080"/>
                <a:gridCol w="720080"/>
                <a:gridCol w="720080"/>
                <a:gridCol w="792088"/>
                <a:gridCol w="755576"/>
              </a:tblGrid>
              <a:tr h="40277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Наименование</a:t>
                      </a:r>
                      <a:r>
                        <a:rPr lang="ru-RU" sz="1100" baseline="0" dirty="0" smtClean="0"/>
                        <a:t> программы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2019 год (факт)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2020 год</a:t>
                      </a:r>
                    </a:p>
                    <a:p>
                      <a:r>
                        <a:rPr lang="ru-RU" sz="900" dirty="0" smtClean="0"/>
                        <a:t>(план)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2021 год</a:t>
                      </a:r>
                    </a:p>
                    <a:p>
                      <a:r>
                        <a:rPr lang="ru-RU" sz="900" dirty="0" smtClean="0"/>
                        <a:t>(план)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2022 год </a:t>
                      </a:r>
                    </a:p>
                    <a:p>
                      <a:r>
                        <a:rPr lang="ru-RU" sz="900" dirty="0" smtClean="0"/>
                        <a:t>(прогноз)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2023 год</a:t>
                      </a:r>
                    </a:p>
                    <a:p>
                      <a:r>
                        <a:rPr lang="ru-RU" sz="900" dirty="0" smtClean="0"/>
                        <a:t>(прогноз)</a:t>
                      </a:r>
                      <a:endParaRPr lang="ru-RU" sz="900" dirty="0"/>
                    </a:p>
                  </a:txBody>
                  <a:tcPr/>
                </a:tc>
              </a:tr>
              <a:tr h="35508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МП МО «</a:t>
                      </a:r>
                      <a:r>
                        <a:rPr lang="ru-RU" sz="900" dirty="0" err="1" smtClean="0"/>
                        <a:t>Гиагинский</a:t>
                      </a:r>
                      <a:r>
                        <a:rPr lang="ru-RU" sz="900" dirty="0" smtClean="0"/>
                        <a:t> район» «Развитие образования»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430573,3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425036,9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444160,0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441050,2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447938,9</a:t>
                      </a:r>
                      <a:endParaRPr lang="ru-RU" sz="1000" dirty="0"/>
                    </a:p>
                  </a:txBody>
                  <a:tcPr anchor="ctr"/>
                </a:tc>
              </a:tr>
              <a:tr h="31353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МП МО «</a:t>
                      </a:r>
                      <a:r>
                        <a:rPr lang="ru-RU" sz="900" dirty="0" err="1" smtClean="0"/>
                        <a:t>Гиагинский</a:t>
                      </a:r>
                      <a:r>
                        <a:rPr lang="ru-RU" sz="900" dirty="0" smtClean="0"/>
                        <a:t> район» «Развитие культуры и искусства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102113,0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104812,7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115883,3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81840,5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80016,5</a:t>
                      </a:r>
                      <a:endParaRPr lang="ru-RU" sz="1000" dirty="0"/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МП МО «</a:t>
                      </a:r>
                      <a:r>
                        <a:rPr lang="ru-RU" sz="900" dirty="0" err="1" smtClean="0"/>
                        <a:t>Гиагинский</a:t>
                      </a:r>
                      <a:r>
                        <a:rPr lang="ru-RU" sz="900" dirty="0" smtClean="0"/>
                        <a:t> район» «Управление муниципальными финансами»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18362,7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12201,0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12947,4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20615,3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29060,8</a:t>
                      </a:r>
                      <a:endParaRPr lang="ru-RU" sz="1000" dirty="0"/>
                    </a:p>
                  </a:txBody>
                  <a:tcPr anchor="ctr"/>
                </a:tc>
              </a:tr>
              <a:tr h="30860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МП МО «</a:t>
                      </a:r>
                      <a:r>
                        <a:rPr lang="ru-RU" sz="900" dirty="0" err="1" smtClean="0"/>
                        <a:t>Гиагинский</a:t>
                      </a:r>
                      <a:r>
                        <a:rPr lang="ru-RU" sz="900" dirty="0" smtClean="0"/>
                        <a:t> район» «Энергосбережение и повышение энергетической эффективности»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1349,1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735,5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1278,2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1566,5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391,5</a:t>
                      </a:r>
                      <a:endParaRPr lang="ru-RU" sz="1000" dirty="0"/>
                    </a:p>
                  </a:txBody>
                  <a:tcPr anchor="ctr"/>
                </a:tc>
              </a:tr>
              <a:tr h="22532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МП МО «</a:t>
                      </a:r>
                      <a:r>
                        <a:rPr lang="ru-RU" sz="900" dirty="0" err="1" smtClean="0"/>
                        <a:t>Гиагинский</a:t>
                      </a:r>
                      <a:r>
                        <a:rPr lang="ru-RU" sz="900" dirty="0" smtClean="0"/>
                        <a:t> район» «Развитие молодежной политики»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98,5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 anchor="ctr"/>
                </a:tc>
              </a:tr>
              <a:tr h="22532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МП МО «</a:t>
                      </a:r>
                      <a:r>
                        <a:rPr lang="ru-RU" sz="900" dirty="0" err="1" smtClean="0"/>
                        <a:t>Гиагинский</a:t>
                      </a:r>
                      <a:r>
                        <a:rPr lang="ru-RU" sz="900" dirty="0" smtClean="0"/>
                        <a:t> район» «Развитие физической культуры и спорта»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66300,1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58048,5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260,0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260,0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260,0</a:t>
                      </a:r>
                      <a:endParaRPr lang="ru-RU" sz="1000" dirty="0"/>
                    </a:p>
                  </a:txBody>
                  <a:tcPr anchor="ctr"/>
                </a:tc>
              </a:tr>
              <a:tr h="45375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МП МО «</a:t>
                      </a:r>
                      <a:r>
                        <a:rPr lang="ru-RU" sz="900" dirty="0" err="1" smtClean="0"/>
                        <a:t>Гиагинский</a:t>
                      </a:r>
                      <a:r>
                        <a:rPr lang="ru-RU" sz="900" dirty="0" smtClean="0"/>
                        <a:t> район» «Развитие сельского хозяйства и регулирование рынков сельскохозяйственной продукции, сырья и продовольствия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11520,8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31606,8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482,8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482,8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476,2</a:t>
                      </a:r>
                      <a:endParaRPr lang="ru-RU" sz="1000" dirty="0"/>
                    </a:p>
                  </a:txBody>
                  <a:tcPr anchor="ctr"/>
                </a:tc>
              </a:tr>
              <a:tr h="631267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МП МО «</a:t>
                      </a:r>
                      <a:r>
                        <a:rPr lang="ru-RU" sz="900" dirty="0" err="1" smtClean="0"/>
                        <a:t>Гиагинский</a:t>
                      </a:r>
                      <a:r>
                        <a:rPr lang="ru-RU" sz="900" dirty="0" smtClean="0"/>
                        <a:t> район» «Защита населения и территории от чрезвычайных ситуаций природного и техногенного характера, обеспечение пожарной безопасности и безопасности людей на водных объектах на территории МО «</a:t>
                      </a:r>
                      <a:r>
                        <a:rPr lang="ru-RU" sz="900" dirty="0" err="1" smtClean="0"/>
                        <a:t>Гиагинский</a:t>
                      </a:r>
                      <a:r>
                        <a:rPr lang="ru-RU" sz="900" dirty="0" smtClean="0"/>
                        <a:t> район»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2093,4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2158,8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2706,4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1612,7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1668,9</a:t>
                      </a:r>
                      <a:endParaRPr lang="ru-RU" sz="1000" dirty="0"/>
                    </a:p>
                  </a:txBody>
                  <a:tcPr anchor="ctr"/>
                </a:tc>
              </a:tr>
              <a:tr h="35508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МП МО «</a:t>
                      </a:r>
                      <a:r>
                        <a:rPr lang="ru-RU" sz="900" dirty="0" err="1" smtClean="0"/>
                        <a:t>Гиагинский</a:t>
                      </a:r>
                      <a:r>
                        <a:rPr lang="ru-RU" sz="900" dirty="0" smtClean="0"/>
                        <a:t> район» «Обеспечение безопасности дорожного движения»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 anchor="ctr"/>
                </a:tc>
              </a:tr>
              <a:tr h="22532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МП МО «</a:t>
                      </a:r>
                      <a:r>
                        <a:rPr lang="ru-RU" sz="900" dirty="0" err="1" smtClean="0"/>
                        <a:t>Гиагинский</a:t>
                      </a:r>
                      <a:r>
                        <a:rPr lang="ru-RU" sz="900" dirty="0" smtClean="0"/>
                        <a:t> район»  «Доступная среда»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800,3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18,1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566,0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306,0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231,0</a:t>
                      </a:r>
                      <a:endParaRPr lang="ru-RU" sz="1000" dirty="0"/>
                    </a:p>
                  </a:txBody>
                  <a:tcPr anchor="ctr"/>
                </a:tc>
              </a:tr>
              <a:tr h="22532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МП МО «</a:t>
                      </a:r>
                      <a:r>
                        <a:rPr lang="ru-RU" sz="900" dirty="0" err="1" smtClean="0"/>
                        <a:t>Гиагинский</a:t>
                      </a:r>
                      <a:r>
                        <a:rPr lang="ru-RU" sz="900" dirty="0" smtClean="0"/>
                        <a:t> район» «Развитие информатизации»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915,0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850,0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800,0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800,0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800,0</a:t>
                      </a:r>
                      <a:endParaRPr lang="ru-RU" sz="1000" dirty="0"/>
                    </a:p>
                  </a:txBody>
                  <a:tcPr anchor="ctr"/>
                </a:tc>
              </a:tr>
              <a:tr h="35508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МП МО «</a:t>
                      </a:r>
                      <a:r>
                        <a:rPr lang="ru-RU" sz="900" dirty="0" err="1" smtClean="0"/>
                        <a:t>Гиагинский</a:t>
                      </a:r>
                      <a:r>
                        <a:rPr lang="ru-RU" sz="900" dirty="0" smtClean="0"/>
                        <a:t> район» «Обеспечение доступным и комфортным жильем»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14883,6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11764,8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10938,6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9983,1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10142,5</a:t>
                      </a:r>
                      <a:endParaRPr lang="ru-RU" sz="1000" dirty="0"/>
                    </a:p>
                  </a:txBody>
                  <a:tcPr anchor="ctr"/>
                </a:tc>
              </a:tr>
              <a:tr h="366149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МП МО «</a:t>
                      </a:r>
                      <a:r>
                        <a:rPr lang="ru-RU" sz="900" dirty="0" err="1" smtClean="0"/>
                        <a:t>Гиагинский</a:t>
                      </a:r>
                      <a:r>
                        <a:rPr lang="ru-RU" sz="900" dirty="0" smtClean="0"/>
                        <a:t> район»  «Улучшение демографической ситуации на территории МО «</a:t>
                      </a:r>
                      <a:r>
                        <a:rPr lang="ru-RU" sz="900" dirty="0" err="1" smtClean="0"/>
                        <a:t>Гиагинский</a:t>
                      </a:r>
                      <a:r>
                        <a:rPr lang="ru-RU" sz="900" dirty="0" smtClean="0"/>
                        <a:t> район»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39,9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45,0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225,0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225,0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225,0</a:t>
                      </a:r>
                      <a:endParaRPr lang="ru-RU" sz="1000" dirty="0"/>
                    </a:p>
                  </a:txBody>
                  <a:tcPr anchor="ctr"/>
                </a:tc>
              </a:tr>
              <a:tr h="366149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МП МО «</a:t>
                      </a:r>
                      <a:r>
                        <a:rPr lang="ru-RU" sz="900" dirty="0" err="1" smtClean="0"/>
                        <a:t>Гиагинский</a:t>
                      </a:r>
                      <a:r>
                        <a:rPr lang="ru-RU" sz="900" dirty="0" smtClean="0"/>
                        <a:t> район»  «Социальная помощь малоимущим гражданам и другим категориям граждан»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44,5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50,0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50,0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50,0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50,0</a:t>
                      </a:r>
                      <a:endParaRPr lang="ru-RU" sz="1000" dirty="0"/>
                    </a:p>
                  </a:txBody>
                  <a:tcPr anchor="ctr"/>
                </a:tc>
              </a:tr>
              <a:tr h="35508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МП МО «</a:t>
                      </a:r>
                      <a:r>
                        <a:rPr lang="ru-RU" sz="900" dirty="0" err="1" smtClean="0"/>
                        <a:t>Гиагинский</a:t>
                      </a:r>
                      <a:r>
                        <a:rPr lang="ru-RU" sz="900" dirty="0" smtClean="0"/>
                        <a:t> район» «Развитие малого и среднего предпринимательства МО «</a:t>
                      </a:r>
                      <a:r>
                        <a:rPr lang="ru-RU" sz="900" dirty="0" err="1" smtClean="0"/>
                        <a:t>Гиагинский</a:t>
                      </a:r>
                      <a:r>
                        <a:rPr lang="ru-RU" sz="900" dirty="0" smtClean="0"/>
                        <a:t> район»</a:t>
                      </a:r>
                      <a:endParaRPr lang="ru-RU" sz="9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-</a:t>
                      </a:r>
                      <a:endParaRPr lang="ru-RU" sz="1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-</a:t>
                      </a:r>
                      <a:endParaRPr lang="ru-RU" sz="1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15,0</a:t>
                      </a:r>
                      <a:endParaRPr lang="ru-RU" sz="1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15,0</a:t>
                      </a:r>
                      <a:endParaRPr lang="ru-RU" sz="1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15,0</a:t>
                      </a:r>
                      <a:endParaRPr lang="ru-RU" sz="1000" b="0" dirty="0"/>
                    </a:p>
                  </a:txBody>
                  <a:tcPr anchor="ctr"/>
                </a:tc>
              </a:tr>
              <a:tr h="291083"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649194,2</a:t>
                      </a:r>
                      <a:endParaRPr lang="ru-RU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647528,1</a:t>
                      </a:r>
                      <a:endParaRPr lang="ru-RU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587512,7</a:t>
                      </a:r>
                      <a:endParaRPr lang="ru-RU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559007,1</a:t>
                      </a:r>
                      <a:endParaRPr lang="ru-RU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571476,3</a:t>
                      </a:r>
                      <a:endParaRPr lang="ru-RU" sz="9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09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352928" cy="908720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Меры социальной поддержки</a:t>
            </a:r>
            <a:br>
              <a:rPr lang="ru-RU" sz="2400" dirty="0" smtClean="0"/>
            </a:br>
            <a:r>
              <a:rPr lang="ru-RU" sz="2400" dirty="0" smtClean="0"/>
              <a:t> отдельных категорий граждан в бюджете </a:t>
            </a:r>
            <a:br>
              <a:rPr lang="ru-RU" sz="2400" dirty="0" smtClean="0"/>
            </a:br>
            <a:r>
              <a:rPr lang="ru-RU" sz="2400" dirty="0" smtClean="0"/>
              <a:t>МО «</a:t>
            </a:r>
            <a:r>
              <a:rPr lang="ru-RU" sz="2400" dirty="0" err="1" smtClean="0"/>
              <a:t>Гиагинский</a:t>
            </a:r>
            <a:r>
              <a:rPr lang="ru-RU" sz="2400" dirty="0" smtClean="0"/>
              <a:t> район»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052736"/>
            <a:ext cx="7930128" cy="5339680"/>
          </a:xfrm>
        </p:spPr>
        <p:txBody>
          <a:bodyPr>
            <a:normAutofit/>
          </a:bodyPr>
          <a:lstStyle/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Семьи с детьми :</a:t>
            </a:r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pPr marL="68580" indent="0">
              <a:buNone/>
            </a:pPr>
            <a:endParaRPr lang="ru-RU" sz="1200" dirty="0" smtClean="0"/>
          </a:p>
          <a:p>
            <a:r>
              <a:rPr lang="ru-RU" sz="1200" dirty="0" smtClean="0"/>
              <a:t>Дети :</a:t>
            </a:r>
          </a:p>
          <a:p>
            <a:pPr marL="82296" indent="0">
              <a:buNone/>
            </a:pPr>
            <a:endParaRPr lang="ru-RU" sz="1400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774929"/>
              </p:ext>
            </p:extLst>
          </p:nvPr>
        </p:nvGraphicFramePr>
        <p:xfrm>
          <a:off x="467544" y="1916832"/>
          <a:ext cx="8208910" cy="2230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580"/>
                <a:gridCol w="610581"/>
                <a:gridCol w="610581"/>
                <a:gridCol w="1840666"/>
                <a:gridCol w="2692855"/>
                <a:gridCol w="622485"/>
                <a:gridCol w="610581"/>
                <a:gridCol w="610581"/>
              </a:tblGrid>
              <a:tr h="32589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Численность</a:t>
                      </a:r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Вид</a:t>
                      </a:r>
                      <a:r>
                        <a:rPr lang="ru-RU" sz="1000" baseline="0" dirty="0" smtClean="0"/>
                        <a:t> поддержки</a:t>
                      </a:r>
                      <a:endParaRPr lang="ru-RU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Правовое основание (НПА)</a:t>
                      </a:r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Объем расходов, </a:t>
                      </a:r>
                    </a:p>
                    <a:p>
                      <a:pPr algn="ctr"/>
                      <a:r>
                        <a:rPr lang="ru-RU" sz="1000" dirty="0" smtClean="0"/>
                        <a:t>тыс. руб.</a:t>
                      </a:r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459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</a:t>
                      </a:r>
                    </a:p>
                    <a:p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 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 (план)</a:t>
                      </a:r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</a:t>
                      </a:r>
                    </a:p>
                    <a:p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 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/>
                </a:tc>
              </a:tr>
              <a:tr h="140974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130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130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130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Компенсации</a:t>
                      </a:r>
                      <a:r>
                        <a:rPr lang="ru-RU" sz="1000" baseline="0" dirty="0" smtClean="0"/>
                        <a:t> за присмотр и уход в ДОУ(республиканский бюджет)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Постановление</a:t>
                      </a:r>
                      <a:r>
                        <a:rPr lang="ru-RU" sz="1000" baseline="0" dirty="0" smtClean="0"/>
                        <a:t> КМ РА от 18 апреля 2014 г №95 «О компенсации родительской платы за присмотр и уход за детьми, посещающими образовательные организации, реализующие образовательную программу дошкольного образования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475,8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475,8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475,8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462890"/>
              </p:ext>
            </p:extLst>
          </p:nvPr>
        </p:nvGraphicFramePr>
        <p:xfrm>
          <a:off x="467544" y="4581128"/>
          <a:ext cx="8208912" cy="2035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984"/>
                <a:gridCol w="696984"/>
                <a:gridCol w="619541"/>
                <a:gridCol w="2023662"/>
                <a:gridCol w="2313121"/>
                <a:gridCol w="619541"/>
                <a:gridCol w="633505"/>
                <a:gridCol w="605574"/>
              </a:tblGrid>
              <a:tr h="33604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Численность</a:t>
                      </a:r>
                      <a:endParaRPr lang="ru-R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Вид</a:t>
                      </a:r>
                      <a:r>
                        <a:rPr lang="ru-RU" sz="1050" baseline="0" dirty="0" smtClean="0"/>
                        <a:t> поддержки</a:t>
                      </a:r>
                      <a:endParaRPr lang="ru-RU" sz="105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Правовое основание (НПА)</a:t>
                      </a:r>
                      <a:endParaRPr lang="ru-RU" sz="1050" dirty="0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Объем расходов, </a:t>
                      </a:r>
                    </a:p>
                    <a:p>
                      <a:pPr algn="ctr"/>
                      <a:r>
                        <a:rPr lang="ru-RU" sz="1050" dirty="0" smtClean="0"/>
                        <a:t>тыс. руб.</a:t>
                      </a:r>
                      <a:endParaRPr lang="ru-RU" sz="105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5431">
                <a:tc rowSpan="2">
                  <a:txBody>
                    <a:bodyPr/>
                    <a:lstStyle/>
                    <a:p>
                      <a:r>
                        <a:rPr lang="ru-RU" sz="1050" dirty="0" smtClean="0"/>
                        <a:t>2021</a:t>
                      </a:r>
                    </a:p>
                    <a:p>
                      <a:r>
                        <a:rPr lang="ru-RU" sz="1050" dirty="0" smtClean="0"/>
                        <a:t>(план)</a:t>
                      </a:r>
                      <a:endParaRPr lang="ru-RU" sz="105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050" dirty="0" smtClean="0"/>
                        <a:t>2022  (план)</a:t>
                      </a:r>
                      <a:endParaRPr lang="ru-RU" sz="105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050" dirty="0" smtClean="0"/>
                        <a:t>2023</a:t>
                      </a:r>
                      <a:r>
                        <a:rPr lang="ru-RU" sz="1050" baseline="0" dirty="0" smtClean="0"/>
                        <a:t> </a:t>
                      </a:r>
                      <a:r>
                        <a:rPr lang="ru-RU" sz="1050" dirty="0" smtClean="0"/>
                        <a:t>(план)</a:t>
                      </a:r>
                      <a:endParaRPr lang="ru-RU" sz="105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601">
                <a:tc vMerge="1">
                  <a:txBody>
                    <a:bodyPr/>
                    <a:lstStyle/>
                    <a:p>
                      <a:endParaRPr lang="ru-RU" sz="105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5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5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2020</a:t>
                      </a:r>
                    </a:p>
                    <a:p>
                      <a:r>
                        <a:rPr lang="ru-RU" sz="1050" dirty="0" smtClean="0"/>
                        <a:t>(план)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2021  (план)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2022 (план)</a:t>
                      </a:r>
                      <a:endParaRPr lang="ru-RU" sz="1050" dirty="0"/>
                    </a:p>
                  </a:txBody>
                  <a:tcPr/>
                </a:tc>
              </a:tr>
              <a:tr h="121238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348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348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348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Обеспечение питанием детей</a:t>
                      </a:r>
                      <a:r>
                        <a:rPr lang="ru-RU" sz="1050" baseline="0" dirty="0" smtClean="0"/>
                        <a:t> в оздоровительных лагерях с дневным пребыванием детей на базе образовательных учреждений бюджета МО «</a:t>
                      </a:r>
                      <a:r>
                        <a:rPr lang="ru-RU" sz="1050" baseline="0" dirty="0" err="1" smtClean="0"/>
                        <a:t>Гиагинский</a:t>
                      </a:r>
                      <a:r>
                        <a:rPr lang="ru-RU" sz="1050" baseline="0" dirty="0" smtClean="0"/>
                        <a:t> район»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Постановление КМ от</a:t>
                      </a:r>
                      <a:r>
                        <a:rPr lang="ru-RU" sz="1050" baseline="0" dirty="0" smtClean="0"/>
                        <a:t> 20.10.2016 г №196 «О мерах по организации и обеспечения отдыха и оздоровления детей»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218,0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218,0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218,0</a:t>
                      </a:r>
                      <a:endParaRPr lang="ru-RU" sz="105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654" y="3212976"/>
            <a:ext cx="2574032" cy="134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7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7602048" cy="4680520"/>
          </a:xfrm>
        </p:spPr>
        <p:txBody>
          <a:bodyPr>
            <a:normAutofit fontScale="92500" lnSpcReduction="10000"/>
          </a:bodyPr>
          <a:lstStyle/>
          <a:p>
            <a:r>
              <a:rPr lang="ru-RU" sz="1400" dirty="0" smtClean="0"/>
              <a:t>Дети-сироты и дети, оставшиеся без попечения родителей :</a:t>
            </a:r>
          </a:p>
          <a:p>
            <a:pPr marL="0" indent="0">
              <a:buNone/>
            </a:pPr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r>
              <a:rPr lang="ru-RU" sz="1400" dirty="0" smtClean="0"/>
              <a:t>Дети, находящиеся в трудной жизненной ситуации 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583470"/>
              </p:ext>
            </p:extLst>
          </p:nvPr>
        </p:nvGraphicFramePr>
        <p:xfrm>
          <a:off x="467546" y="908721"/>
          <a:ext cx="8285901" cy="389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139"/>
                <a:gridCol w="618740"/>
                <a:gridCol w="731088"/>
                <a:gridCol w="2461645"/>
                <a:gridCol w="1950242"/>
                <a:gridCol w="699769"/>
                <a:gridCol w="608139"/>
                <a:gridCol w="608139"/>
              </a:tblGrid>
              <a:tr h="358809"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Численность</a:t>
                      </a:r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Вид</a:t>
                      </a:r>
                      <a:r>
                        <a:rPr lang="ru-RU" sz="900" baseline="0" dirty="0" smtClean="0"/>
                        <a:t> поддержки</a:t>
                      </a:r>
                      <a:endParaRPr lang="ru-RU" sz="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Правовое основание (НПА)</a:t>
                      </a:r>
                      <a:endParaRPr lang="ru-RU" sz="9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Объем расходов, тыс. руб.</a:t>
                      </a:r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9049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2021 </a:t>
                      </a:r>
                    </a:p>
                    <a:p>
                      <a:r>
                        <a:rPr lang="ru-RU" sz="900" dirty="0" smtClean="0"/>
                        <a:t>(план)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2022</a:t>
                      </a:r>
                    </a:p>
                    <a:p>
                      <a:r>
                        <a:rPr lang="ru-RU" sz="900" dirty="0" smtClean="0"/>
                        <a:t>(план)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2023</a:t>
                      </a:r>
                    </a:p>
                    <a:p>
                      <a:r>
                        <a:rPr lang="ru-RU" sz="900" dirty="0" smtClean="0"/>
                        <a:t>(факт)</a:t>
                      </a:r>
                      <a:endParaRPr lang="ru-RU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2021 </a:t>
                      </a:r>
                    </a:p>
                    <a:p>
                      <a:r>
                        <a:rPr lang="ru-RU" sz="900" dirty="0" smtClean="0"/>
                        <a:t>(план)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2022</a:t>
                      </a:r>
                    </a:p>
                    <a:p>
                      <a:r>
                        <a:rPr lang="ru-RU" sz="900" dirty="0" smtClean="0"/>
                        <a:t>(план)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2023</a:t>
                      </a:r>
                    </a:p>
                    <a:p>
                      <a:r>
                        <a:rPr lang="ru-RU" sz="900" dirty="0" smtClean="0"/>
                        <a:t>(факт)</a:t>
                      </a:r>
                      <a:endParaRPr lang="ru-RU" sz="900" dirty="0"/>
                    </a:p>
                  </a:txBody>
                  <a:tcPr/>
                </a:tc>
              </a:tr>
              <a:tr h="1543123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11 семей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11 </a:t>
                      </a:r>
                    </a:p>
                    <a:p>
                      <a:r>
                        <a:rPr lang="ru-RU" sz="900" dirty="0" smtClean="0"/>
                        <a:t>семей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11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семей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Ежемесячное вознаграждение</a:t>
                      </a:r>
                      <a:r>
                        <a:rPr lang="ru-RU" sz="900" baseline="0" dirty="0" smtClean="0"/>
                        <a:t>  приемным родителям , принявшим на воспитание детей-сирот и детей, оставшихся без попечения родителей, а также ежемесячное дополнительное вознаграждение и меры соц. поддержки, предоставляемые приемной семье в зависимости от количества принятых на воспитание детей(РБ)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Закон РА от 12 ноября 1997 г №56 «О ежемесячном</a:t>
                      </a:r>
                      <a:r>
                        <a:rPr lang="ru-RU" sz="900" baseline="0" dirty="0" smtClean="0"/>
                        <a:t> вознаграждении приемным родителям и мерях социальной поддержки, предоставляемых приемной семье в зависимости от количества принятых на воспитание детей»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3005,4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3005,4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3005,4</a:t>
                      </a:r>
                      <a:endParaRPr lang="ru-RU" sz="900" dirty="0"/>
                    </a:p>
                  </a:txBody>
                  <a:tcPr/>
                </a:tc>
              </a:tr>
              <a:tr h="1627451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96  чел.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96</a:t>
                      </a:r>
                    </a:p>
                    <a:p>
                      <a:r>
                        <a:rPr lang="ru-RU" sz="900" dirty="0" smtClean="0"/>
                        <a:t> чел.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96</a:t>
                      </a:r>
                    </a:p>
                    <a:p>
                      <a:r>
                        <a:rPr lang="ru-RU" sz="900" dirty="0" smtClean="0"/>
                        <a:t> чел.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Ежемесячная</a:t>
                      </a:r>
                      <a:r>
                        <a:rPr lang="ru-RU" sz="900" baseline="0" dirty="0" smtClean="0"/>
                        <a:t> выплата денежных средств на содержание детей, находящихся  под опекой(попечительством)(РБ)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Закон РА от 21 июня 2005 г №338 «О размере и порядке выплаты ежемесячных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денежных средств на содержание детей, находящихся</a:t>
                      </a:r>
                      <a:r>
                        <a:rPr lang="ru-RU" sz="900" baseline="0" dirty="0" smtClean="0"/>
                        <a:t> под опекой  (попечительством), а так же переданных на воспитание в приемную семью»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9992,9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9992,9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9992,9</a:t>
                      </a:r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467324"/>
              </p:ext>
            </p:extLst>
          </p:nvPr>
        </p:nvGraphicFramePr>
        <p:xfrm>
          <a:off x="467544" y="5162508"/>
          <a:ext cx="8262663" cy="1290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453"/>
                <a:gridCol w="604453"/>
                <a:gridCol w="611002"/>
                <a:gridCol w="2150000"/>
                <a:gridCol w="2290332"/>
                <a:gridCol w="646153"/>
                <a:gridCol w="668360"/>
                <a:gridCol w="687910"/>
              </a:tblGrid>
              <a:tr h="271952"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Численность</a:t>
                      </a:r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Вид</a:t>
                      </a:r>
                      <a:r>
                        <a:rPr lang="ru-RU" sz="900" baseline="0" dirty="0" smtClean="0"/>
                        <a:t> поддержки</a:t>
                      </a:r>
                      <a:endParaRPr lang="ru-RU" sz="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Правовое основание (НПА)</a:t>
                      </a:r>
                      <a:endParaRPr lang="ru-RU" sz="9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Объем расходов, тыс. руб.</a:t>
                      </a:r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8797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2021 </a:t>
                      </a:r>
                    </a:p>
                    <a:p>
                      <a:r>
                        <a:rPr lang="ru-RU" sz="900" dirty="0" smtClean="0"/>
                        <a:t>(план)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2022</a:t>
                      </a:r>
                    </a:p>
                    <a:p>
                      <a:r>
                        <a:rPr lang="ru-RU" sz="900" dirty="0" smtClean="0"/>
                        <a:t>(план)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2023</a:t>
                      </a:r>
                    </a:p>
                    <a:p>
                      <a:r>
                        <a:rPr lang="ru-RU" sz="900" dirty="0" smtClean="0"/>
                        <a:t>(факт)</a:t>
                      </a:r>
                      <a:endParaRPr lang="ru-RU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2021 </a:t>
                      </a:r>
                    </a:p>
                    <a:p>
                      <a:r>
                        <a:rPr lang="ru-RU" sz="900" dirty="0" smtClean="0"/>
                        <a:t>(план)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2022</a:t>
                      </a:r>
                    </a:p>
                    <a:p>
                      <a:r>
                        <a:rPr lang="ru-RU" sz="900" dirty="0" smtClean="0"/>
                        <a:t>(план)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2023</a:t>
                      </a:r>
                    </a:p>
                    <a:p>
                      <a:r>
                        <a:rPr lang="ru-RU" sz="900" dirty="0" smtClean="0"/>
                        <a:t>(план)</a:t>
                      </a:r>
                      <a:endParaRPr lang="ru-RU" sz="900" dirty="0"/>
                    </a:p>
                  </a:txBody>
                  <a:tcPr/>
                </a:tc>
              </a:tr>
              <a:tr h="61768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863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863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863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Обеспечение питанием обучающихся , находящихся в трудной жизненной ситуации (бюджет МО «</a:t>
                      </a:r>
                      <a:r>
                        <a:rPr lang="ru-RU" sz="900" dirty="0" err="1" smtClean="0"/>
                        <a:t>Гиагинский</a:t>
                      </a:r>
                      <a:r>
                        <a:rPr lang="ru-RU" sz="900" dirty="0" smtClean="0"/>
                        <a:t> район»)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Постановление КМ РА от 18</a:t>
                      </a:r>
                      <a:r>
                        <a:rPr lang="ru-RU" sz="900" baseline="0" dirty="0" smtClean="0"/>
                        <a:t> апреля </a:t>
                      </a:r>
                      <a:r>
                        <a:rPr lang="ru-RU" sz="900" dirty="0" smtClean="0"/>
                        <a:t>2014</a:t>
                      </a:r>
                      <a:r>
                        <a:rPr lang="ru-RU" sz="900" baseline="0" dirty="0" smtClean="0"/>
                        <a:t> №97 «О некоторых мерах по реализации статьи 6 Закона РА «Об образовании в Республике Адыгея» 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10864,7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10864,7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10864,7</a:t>
                      </a:r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573016"/>
            <a:ext cx="2123728" cy="144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7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48146"/>
            <a:ext cx="8424936" cy="864095"/>
          </a:xfrm>
        </p:spPr>
        <p:txBody>
          <a:bodyPr>
            <a:noAutofit/>
          </a:bodyPr>
          <a:lstStyle/>
          <a:p>
            <a:r>
              <a:rPr lang="ru-RU" sz="2400" dirty="0" smtClean="0"/>
              <a:t>Муниципальная программа МО «</a:t>
            </a:r>
            <a:r>
              <a:rPr lang="ru-RU" sz="2400" dirty="0" err="1" smtClean="0"/>
              <a:t>Гиагинский</a:t>
            </a:r>
            <a:r>
              <a:rPr lang="ru-RU" sz="2400" dirty="0" smtClean="0"/>
              <a:t> район»</a:t>
            </a:r>
            <a:br>
              <a:rPr lang="ru-RU" sz="2400" dirty="0" smtClean="0"/>
            </a:br>
            <a:r>
              <a:rPr lang="ru-RU" sz="2400" dirty="0" smtClean="0"/>
              <a:t> «Развитие образования», тыс. руб.</a:t>
            </a:r>
            <a:endParaRPr lang="ru-RU" sz="24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2483768" y="1644073"/>
            <a:ext cx="8280920" cy="100811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sz="1400" b="1" dirty="0" smtClean="0"/>
          </a:p>
          <a:p>
            <a:r>
              <a:rPr lang="ru-RU" sz="1200" dirty="0" smtClean="0"/>
              <a:t>Цель: повышение эффективности и качества услуг (работ) в сфере </a:t>
            </a:r>
          </a:p>
          <a:p>
            <a:pPr marL="68580" indent="0">
              <a:buNone/>
            </a:pPr>
            <a:r>
              <a:rPr lang="ru-RU" sz="1200" dirty="0" smtClean="0"/>
              <a:t>образования и науки  МО «</a:t>
            </a:r>
            <a:r>
              <a:rPr lang="ru-RU" sz="1200" dirty="0" err="1" smtClean="0"/>
              <a:t>Гиагинский</a:t>
            </a:r>
            <a:r>
              <a:rPr lang="ru-RU" sz="1200" dirty="0" smtClean="0"/>
              <a:t> район»</a:t>
            </a:r>
            <a:endParaRPr lang="ru-RU" sz="12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001207"/>
              </p:ext>
            </p:extLst>
          </p:nvPr>
        </p:nvGraphicFramePr>
        <p:xfrm>
          <a:off x="467545" y="3661818"/>
          <a:ext cx="8208911" cy="2935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5"/>
                <a:gridCol w="792088"/>
                <a:gridCol w="936104"/>
                <a:gridCol w="936104"/>
                <a:gridCol w="880235"/>
                <a:gridCol w="919965"/>
              </a:tblGrid>
              <a:tr h="4178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Целевые показатели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2020 год 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год</a:t>
                      </a:r>
                      <a:r>
                        <a:rPr lang="ru-RU" sz="1000" baseline="0" dirty="0" smtClean="0"/>
                        <a:t> </a:t>
                      </a:r>
                    </a:p>
                    <a:p>
                      <a:r>
                        <a:rPr lang="ru-RU" sz="1000" baseline="0" dirty="0" smtClean="0"/>
                        <a:t>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 год</a:t>
                      </a:r>
                    </a:p>
                    <a:p>
                      <a:r>
                        <a:rPr lang="ru-RU" sz="1000" dirty="0" smtClean="0"/>
                        <a:t>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 год 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2024</a:t>
                      </a:r>
                      <a:r>
                        <a:rPr lang="ru-RU" sz="1000" baseline="0" dirty="0" smtClean="0"/>
                        <a:t> год</a:t>
                      </a:r>
                    </a:p>
                    <a:p>
                      <a:r>
                        <a:rPr lang="ru-RU" sz="1000" baseline="0" dirty="0" smtClean="0"/>
                        <a:t>(прогноз)</a:t>
                      </a:r>
                    </a:p>
                  </a:txBody>
                  <a:tcPr/>
                </a:tc>
              </a:tr>
              <a:tr h="1028703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Отношение численности детей 3-7 лет, которым предоставлена возможность получать услуги дошкольного образования к численности детей в возрасте 3-7 лет, скорректированной на численность детей в возрасте 5-7</a:t>
                      </a:r>
                      <a:r>
                        <a:rPr lang="ru-RU" sz="1050" baseline="0" dirty="0" smtClean="0"/>
                        <a:t> лет, обучающихся в школе,%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/>
                </a:tc>
              </a:tr>
              <a:tr h="818025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Удельный</a:t>
                      </a:r>
                      <a:r>
                        <a:rPr lang="ru-RU" sz="1050" baseline="0" dirty="0" smtClean="0"/>
                        <a:t> вес численности обучающихся в общеобразовательных организациях, проходящих обучение по новым федеральным государственным образовательным стандартам,%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92</a:t>
                      </a:r>
                      <a:endParaRPr lang="ru-RU" sz="10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Удельный</a:t>
                      </a:r>
                      <a:r>
                        <a:rPr lang="ru-RU" sz="1050" baseline="0" dirty="0" smtClean="0"/>
                        <a:t> вес численности</a:t>
                      </a:r>
                      <a:r>
                        <a:rPr lang="ru-RU" sz="1050" dirty="0" smtClean="0"/>
                        <a:t> детей в</a:t>
                      </a:r>
                      <a:r>
                        <a:rPr lang="ru-RU" sz="1050" baseline="0" dirty="0" smtClean="0"/>
                        <a:t> возрасте 5-18 лет программами дополнительного образования, в общей численности детей в возрасте 5-18 лет), %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70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367111"/>
              </p:ext>
            </p:extLst>
          </p:nvPr>
        </p:nvGraphicFramePr>
        <p:xfrm>
          <a:off x="2555776" y="2420888"/>
          <a:ext cx="6120680" cy="1159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0520"/>
                <a:gridCol w="825260"/>
                <a:gridCol w="894032"/>
                <a:gridCol w="962804"/>
                <a:gridCol w="894032"/>
                <a:gridCol w="894032"/>
              </a:tblGrid>
              <a:tr h="797762">
                <a:tc rowSpan="2"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Объем финансирования муниципальной программы (тыс. руб.)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2021 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2022 год</a:t>
                      </a:r>
                      <a:r>
                        <a:rPr lang="ru-RU" sz="1100" baseline="0" dirty="0" smtClean="0"/>
                        <a:t> </a:t>
                      </a:r>
                    </a:p>
                    <a:p>
                      <a:r>
                        <a:rPr lang="ru-RU" sz="1100" baseline="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2023 год</a:t>
                      </a:r>
                    </a:p>
                    <a:p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2024 год 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2025</a:t>
                      </a:r>
                      <a:r>
                        <a:rPr lang="ru-RU" sz="1100" baseline="0" dirty="0" smtClean="0"/>
                        <a:t> год</a:t>
                      </a:r>
                    </a:p>
                    <a:p>
                      <a:r>
                        <a:rPr lang="ru-RU" sz="1100" baseline="0" dirty="0" smtClean="0"/>
                        <a:t>(прогноз)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</a:tr>
              <a:tr h="36204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410314,6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407325,6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413594,3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441050,2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447938,9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2105026" cy="210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0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39552" y="917068"/>
            <a:ext cx="8136904" cy="864096"/>
          </a:xfrm>
        </p:spPr>
        <p:txBody>
          <a:bodyPr>
            <a:noAutofit/>
          </a:bodyPr>
          <a:lstStyle/>
          <a:p>
            <a:r>
              <a:rPr lang="ru-RU" sz="2400" dirty="0" smtClean="0"/>
              <a:t>Муниципальная программа</a:t>
            </a:r>
            <a:br>
              <a:rPr lang="ru-RU" sz="2400" dirty="0" smtClean="0"/>
            </a:br>
            <a:r>
              <a:rPr lang="ru-RU" sz="2400" dirty="0" smtClean="0"/>
              <a:t> МО «</a:t>
            </a:r>
            <a:r>
              <a:rPr lang="ru-RU" sz="2400" dirty="0" err="1" smtClean="0"/>
              <a:t>Гиагинский</a:t>
            </a:r>
            <a:r>
              <a:rPr lang="ru-RU" sz="2400" dirty="0" smtClean="0"/>
              <a:t> район» </a:t>
            </a:r>
            <a:br>
              <a:rPr lang="ru-RU" sz="2400" dirty="0" smtClean="0"/>
            </a:br>
            <a:r>
              <a:rPr lang="ru-RU" sz="2400" dirty="0" smtClean="0"/>
              <a:t>«Развитие культуры и искусства», тыс. руб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539552" y="1836895"/>
            <a:ext cx="7776864" cy="3192017"/>
          </a:xfrm>
        </p:spPr>
        <p:txBody>
          <a:bodyPr>
            <a:normAutofit/>
          </a:bodyPr>
          <a:lstStyle/>
          <a:p>
            <a:r>
              <a:rPr lang="ru-RU" sz="1400" i="1" dirty="0" smtClean="0"/>
              <a:t>Цель: Сохранение и развитие культуры и искусства  МО «</a:t>
            </a:r>
            <a:r>
              <a:rPr lang="ru-RU" sz="1400" i="1" dirty="0" err="1" smtClean="0"/>
              <a:t>Гиагинский</a:t>
            </a:r>
            <a:r>
              <a:rPr lang="ru-RU" sz="1400" i="1" dirty="0" smtClean="0"/>
              <a:t> район»  </a:t>
            </a:r>
          </a:p>
          <a:p>
            <a:pPr indent="0">
              <a:buNone/>
            </a:pPr>
            <a:endParaRPr lang="ru-RU" sz="14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09327"/>
              </p:ext>
            </p:extLst>
          </p:nvPr>
        </p:nvGraphicFramePr>
        <p:xfrm>
          <a:off x="539550" y="2348881"/>
          <a:ext cx="7992888" cy="1061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3472"/>
                <a:gridCol w="863112"/>
                <a:gridCol w="941576"/>
                <a:gridCol w="941576"/>
                <a:gridCol w="941576"/>
                <a:gridCol w="941576"/>
              </a:tblGrid>
              <a:tr h="604281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Объём</a:t>
                      </a:r>
                      <a:r>
                        <a:rPr lang="ru-RU" sz="1200" baseline="0" dirty="0" smtClean="0"/>
                        <a:t> финансирования муниципальной программы (тыс. руб.)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2021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2022 год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r>
                        <a:rPr lang="ru-RU" sz="1200" baseline="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2023 год</a:t>
                      </a:r>
                    </a:p>
                    <a:p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2024 год 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2025</a:t>
                      </a:r>
                      <a:r>
                        <a:rPr lang="ru-RU" sz="1200" baseline="0" dirty="0" smtClean="0"/>
                        <a:t> год</a:t>
                      </a:r>
                    </a:p>
                    <a:p>
                      <a:r>
                        <a:rPr lang="ru-RU" sz="1200" baseline="0" dirty="0" smtClean="0"/>
                        <a:t>(прогноз)</a:t>
                      </a:r>
                    </a:p>
                  </a:txBody>
                  <a:tcPr/>
                </a:tc>
              </a:tr>
              <a:tr h="33182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115883,3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81840,5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80016,5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80016,5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80016,5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38206"/>
              </p:ext>
            </p:extLst>
          </p:nvPr>
        </p:nvGraphicFramePr>
        <p:xfrm>
          <a:off x="539552" y="3356992"/>
          <a:ext cx="7992888" cy="3113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4860"/>
                <a:gridCol w="860988"/>
                <a:gridCol w="939260"/>
                <a:gridCol w="930082"/>
                <a:gridCol w="948438"/>
                <a:gridCol w="939260"/>
              </a:tblGrid>
              <a:tr h="63030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2020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r>
                        <a:rPr lang="ru-RU" sz="1200" baseline="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2022 год</a:t>
                      </a:r>
                    </a:p>
                    <a:p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2023 год 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2024</a:t>
                      </a:r>
                      <a:r>
                        <a:rPr lang="ru-RU" sz="1200" baseline="0" dirty="0" smtClean="0"/>
                        <a:t> год</a:t>
                      </a:r>
                    </a:p>
                    <a:p>
                      <a:r>
                        <a:rPr lang="ru-RU" sz="1200" baseline="0" dirty="0" smtClean="0"/>
                        <a:t>(прогноз)</a:t>
                      </a:r>
                    </a:p>
                  </a:txBody>
                  <a:tcPr/>
                </a:tc>
              </a:tr>
              <a:tr h="46765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участников</a:t>
                      </a:r>
                      <a:r>
                        <a:rPr lang="ru-RU" sz="1200" baseline="0" dirty="0" smtClean="0"/>
                        <a:t> клубных формирований (чел.)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2579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2579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2579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2579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2579</a:t>
                      </a:r>
                      <a:endParaRPr lang="ru-RU" sz="1200" dirty="0"/>
                    </a:p>
                  </a:txBody>
                  <a:tcPr/>
                </a:tc>
              </a:tr>
              <a:tr h="45021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проведенных мероприятий (чел)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167000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167500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168000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168000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168000</a:t>
                      </a:r>
                      <a:endParaRPr lang="ru-RU" sz="1200" dirty="0"/>
                    </a:p>
                  </a:txBody>
                  <a:tcPr/>
                </a:tc>
              </a:tr>
              <a:tr h="45021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посещений библиотек</a:t>
                      </a:r>
                      <a:r>
                        <a:rPr lang="ru-RU" sz="1200" baseline="0" dirty="0" smtClean="0"/>
                        <a:t> (чел)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66700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69200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74000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74000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74000</a:t>
                      </a:r>
                      <a:endParaRPr lang="ru-RU" sz="1200" dirty="0"/>
                    </a:p>
                  </a:txBody>
                  <a:tcPr/>
                </a:tc>
              </a:tr>
              <a:tr h="63030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</a:t>
                      </a:r>
                      <a:r>
                        <a:rPr lang="ru-RU" sz="1200" baseline="0" dirty="0" smtClean="0"/>
                        <a:t> посещений публичного показа музыкальных предметов, коллекций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4650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4650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4650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46765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посетителей детских школ  искусств (чел.)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375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732502"/>
            <a:ext cx="1533344" cy="118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7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728822"/>
            <a:ext cx="8208912" cy="985127"/>
          </a:xfrm>
        </p:spPr>
        <p:txBody>
          <a:bodyPr>
            <a:noAutofit/>
          </a:bodyPr>
          <a:lstStyle/>
          <a:p>
            <a:r>
              <a:rPr lang="ru-RU" sz="2400" dirty="0" smtClean="0"/>
              <a:t>Муниципальная программа </a:t>
            </a:r>
            <a:br>
              <a:rPr lang="ru-RU" sz="2400" dirty="0" smtClean="0"/>
            </a:br>
            <a:r>
              <a:rPr lang="ru-RU" sz="2400" dirty="0" smtClean="0"/>
              <a:t>МО «</a:t>
            </a:r>
            <a:r>
              <a:rPr lang="ru-RU" sz="2400" dirty="0" err="1" smtClean="0"/>
              <a:t>Гиагинский</a:t>
            </a:r>
            <a:r>
              <a:rPr lang="ru-RU" sz="2400" dirty="0" smtClean="0"/>
              <a:t> район» </a:t>
            </a:r>
            <a:br>
              <a:rPr lang="ru-RU" sz="2400" dirty="0" smtClean="0"/>
            </a:br>
            <a:r>
              <a:rPr lang="ru-RU" sz="2400" dirty="0" smtClean="0"/>
              <a:t>«Управление муниципальными финансами»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700808"/>
            <a:ext cx="8352928" cy="648072"/>
          </a:xfrm>
        </p:spPr>
        <p:txBody>
          <a:bodyPr>
            <a:normAutofit/>
          </a:bodyPr>
          <a:lstStyle/>
          <a:p>
            <a:r>
              <a:rPr lang="ru-RU" sz="1400" i="1" dirty="0" smtClean="0"/>
              <a:t>Цель: обеспечение долгосрочной сбалансированности и финансовой устойчивости бюджетной системы в муниципальном образовании «Гиагинский район»</a:t>
            </a:r>
            <a:endParaRPr lang="ru-RU" sz="1400" i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491898"/>
              </p:ext>
            </p:extLst>
          </p:nvPr>
        </p:nvGraphicFramePr>
        <p:xfrm>
          <a:off x="467545" y="2241074"/>
          <a:ext cx="8208914" cy="980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1"/>
                <a:gridCol w="833510"/>
                <a:gridCol w="944388"/>
                <a:gridCol w="928867"/>
                <a:gridCol w="821627"/>
                <a:gridCol w="792091"/>
              </a:tblGrid>
              <a:tr h="728927">
                <a:tc rowSpan="2">
                  <a:txBody>
                    <a:bodyPr/>
                    <a:lstStyle/>
                    <a:p>
                      <a:r>
                        <a:rPr lang="ru-RU" sz="1000" dirty="0" smtClean="0"/>
                        <a:t>Объем финансирования муниципальной программы (тыс. руб.)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2020 год 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 год</a:t>
                      </a:r>
                      <a:r>
                        <a:rPr lang="ru-RU" sz="1000" baseline="0" dirty="0" smtClean="0"/>
                        <a:t> </a:t>
                      </a:r>
                    </a:p>
                    <a:p>
                      <a:r>
                        <a:rPr lang="ru-RU" sz="1000" baseline="0" dirty="0" smtClean="0"/>
                        <a:t>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 год</a:t>
                      </a:r>
                    </a:p>
                    <a:p>
                      <a:r>
                        <a:rPr lang="ru-RU" sz="1000" dirty="0" smtClean="0"/>
                        <a:t>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 год 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2024</a:t>
                      </a:r>
                      <a:r>
                        <a:rPr lang="ru-RU" sz="1000" baseline="0" dirty="0" smtClean="0"/>
                        <a:t> год</a:t>
                      </a:r>
                    </a:p>
                    <a:p>
                      <a:r>
                        <a:rPr lang="ru-RU" sz="1000" baseline="0" dirty="0" smtClean="0"/>
                        <a:t>(прогноз)</a:t>
                      </a:r>
                    </a:p>
                  </a:txBody>
                  <a:tcPr/>
                </a:tc>
              </a:tr>
              <a:tr h="24297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12947,4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20615,3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29060,8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29060,8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29060,8</a:t>
                      </a:r>
                      <a:endParaRPr lang="ru-RU" sz="105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20688"/>
            <a:ext cx="1296144" cy="1174069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459177"/>
              </p:ext>
            </p:extLst>
          </p:nvPr>
        </p:nvGraphicFramePr>
        <p:xfrm>
          <a:off x="467544" y="3249529"/>
          <a:ext cx="8208912" cy="3548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864096"/>
                <a:gridCol w="936104"/>
                <a:gridCol w="864096"/>
                <a:gridCol w="864096"/>
                <a:gridCol w="792088"/>
              </a:tblGrid>
              <a:tr h="79636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2020год 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год</a:t>
                      </a:r>
                      <a:r>
                        <a:rPr lang="ru-RU" sz="1000" baseline="0" dirty="0" smtClean="0"/>
                        <a:t> </a:t>
                      </a:r>
                    </a:p>
                    <a:p>
                      <a:r>
                        <a:rPr lang="ru-RU" sz="1000" baseline="0" dirty="0" smtClean="0"/>
                        <a:t>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 год</a:t>
                      </a:r>
                    </a:p>
                    <a:p>
                      <a:r>
                        <a:rPr lang="ru-RU" sz="1000" dirty="0" smtClean="0"/>
                        <a:t>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 год 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2024</a:t>
                      </a:r>
                      <a:r>
                        <a:rPr lang="ru-RU" sz="1000" baseline="0" dirty="0" smtClean="0"/>
                        <a:t> год</a:t>
                      </a:r>
                    </a:p>
                    <a:p>
                      <a:r>
                        <a:rPr lang="ru-RU" sz="1000" baseline="0" dirty="0" smtClean="0"/>
                        <a:t>(прогноз)</a:t>
                      </a:r>
                    </a:p>
                  </a:txBody>
                  <a:tcPr/>
                </a:tc>
              </a:tr>
              <a:tr h="53090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Темп роста налоговых и неналоговых доходов консолидированного бюджета МО «</a:t>
                      </a:r>
                      <a:r>
                        <a:rPr lang="ru-RU" sz="1000" dirty="0" err="1" smtClean="0"/>
                        <a:t>Гиагинский</a:t>
                      </a:r>
                      <a:r>
                        <a:rPr lang="ru-RU" sz="1000" dirty="0" smtClean="0"/>
                        <a:t> район (к предыдущему году),%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97,3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109,4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101,4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103,0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103,0</a:t>
                      </a:r>
                      <a:endParaRPr lang="ru-RU" sz="1000" dirty="0"/>
                    </a:p>
                  </a:txBody>
                  <a:tcPr/>
                </a:tc>
              </a:tr>
              <a:tr h="53090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Объем налоговых и неналоговых доходов консолидированного бюджета МО «</a:t>
                      </a:r>
                      <a:r>
                        <a:rPr lang="ru-RU" sz="1000" dirty="0" err="1" smtClean="0"/>
                        <a:t>Гиагинский</a:t>
                      </a:r>
                      <a:r>
                        <a:rPr lang="ru-RU" sz="1000" dirty="0" smtClean="0"/>
                        <a:t> район» на 1 жителя, руб.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7563,6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8272,3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8387,0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8641,9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8641,9</a:t>
                      </a:r>
                      <a:endParaRPr lang="ru-RU" sz="1000" dirty="0"/>
                    </a:p>
                  </a:txBody>
                  <a:tcPr/>
                </a:tc>
              </a:tr>
              <a:tr h="423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Расходы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консолидированного бюджета МО «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Гиагинский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район» на 1 жителя, руб.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24207,7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21134,9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21442,6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21402,6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21362,7</a:t>
                      </a:r>
                      <a:endParaRPr lang="ru-RU" sz="1000" dirty="0"/>
                    </a:p>
                  </a:txBody>
                  <a:tcPr/>
                </a:tc>
              </a:tr>
              <a:tr h="53090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Муниципальный долг МО «Гиагинский район» в расчете</a:t>
                      </a:r>
                      <a:r>
                        <a:rPr lang="ru-RU" sz="1000" baseline="0" dirty="0" smtClean="0"/>
                        <a:t> на 1 жителя, руб.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Не более</a:t>
                      </a:r>
                    </a:p>
                    <a:p>
                      <a:pPr algn="ctr"/>
                      <a:r>
                        <a:rPr lang="ru-RU" sz="1000" dirty="0" smtClean="0"/>
                        <a:t>1000,0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Но более</a:t>
                      </a:r>
                    </a:p>
                    <a:p>
                      <a:pPr algn="ctr"/>
                      <a:r>
                        <a:rPr lang="ru-RU" sz="1000" dirty="0" smtClean="0"/>
                        <a:t>1000,0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Но более</a:t>
                      </a:r>
                    </a:p>
                    <a:p>
                      <a:pPr algn="ctr"/>
                      <a:r>
                        <a:rPr lang="ru-RU" sz="1000" dirty="0" smtClean="0"/>
                        <a:t>1000,0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Но более</a:t>
                      </a:r>
                    </a:p>
                    <a:p>
                      <a:pPr algn="ctr"/>
                      <a:r>
                        <a:rPr lang="ru-RU" sz="1000" dirty="0" smtClean="0"/>
                        <a:t>1000,0</a:t>
                      </a:r>
                      <a:endParaRPr lang="ru-RU" sz="1000" dirty="0"/>
                    </a:p>
                  </a:txBody>
                  <a:tcPr/>
                </a:tc>
              </a:tr>
              <a:tr h="67972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Доля дотации, предоставляемой из республиканского бюджета в объеме собственных доходов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консолидированного бюджета МО «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Гиагинский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район» ,%</a:t>
                      </a:r>
                      <a:r>
                        <a:rPr lang="ru-RU" sz="1000" dirty="0" smtClean="0"/>
                        <a:t>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28,8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Не</a:t>
                      </a:r>
                      <a:r>
                        <a:rPr lang="ru-RU" sz="1000" baseline="0" dirty="0" smtClean="0"/>
                        <a:t> более 50,0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Не более 50,0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Не более 50,0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Не более 50,0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84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9396536" cy="989072"/>
          </a:xfrm>
        </p:spPr>
        <p:txBody>
          <a:bodyPr>
            <a:noAutofit/>
          </a:bodyPr>
          <a:lstStyle/>
          <a:p>
            <a:r>
              <a:rPr lang="ru-RU" sz="2400" dirty="0" smtClean="0"/>
              <a:t>Муниципальная программа</a:t>
            </a:r>
            <a:r>
              <a:rPr lang="ru-RU" sz="2400" dirty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МО «</a:t>
            </a:r>
            <a:r>
              <a:rPr lang="ru-RU" sz="2400" dirty="0" err="1" smtClean="0"/>
              <a:t>Гиагинский</a:t>
            </a:r>
            <a:r>
              <a:rPr lang="ru-RU" sz="2400" dirty="0" smtClean="0"/>
              <a:t> район»</a:t>
            </a:r>
            <a:br>
              <a:rPr lang="ru-RU" sz="2400" dirty="0" smtClean="0"/>
            </a:br>
            <a:r>
              <a:rPr lang="ru-RU" sz="2400" dirty="0" smtClean="0"/>
              <a:t> «Энергосбережение</a:t>
            </a:r>
            <a:r>
              <a:rPr lang="ru-RU" sz="2400" dirty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повышение энергетической эффективности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12576" y="1988840"/>
            <a:ext cx="9937104" cy="935800"/>
          </a:xfrm>
        </p:spPr>
        <p:txBody>
          <a:bodyPr>
            <a:normAutofit/>
          </a:bodyPr>
          <a:lstStyle/>
          <a:p>
            <a:pPr marL="1168400" indent="-185738">
              <a:tabLst>
                <a:tab pos="1343025" algn="l"/>
              </a:tabLst>
            </a:pPr>
            <a:r>
              <a:rPr lang="ru-RU" sz="1200" dirty="0" smtClean="0"/>
              <a:t>Цель: обеспечение устойчивого функционирования и развития экономики </a:t>
            </a:r>
            <a:r>
              <a:rPr lang="ru-RU" sz="1200" dirty="0" err="1" smtClean="0"/>
              <a:t>Гиагинского</a:t>
            </a:r>
            <a:r>
              <a:rPr lang="ru-RU" sz="1200" dirty="0" smtClean="0"/>
              <a:t> района за счет эффективного использования энергетических ресурсов; снижение финансовой нагрузки на бюджет </a:t>
            </a:r>
          </a:p>
          <a:p>
            <a:pPr marL="982662" indent="0">
              <a:buNone/>
              <a:tabLst>
                <a:tab pos="1343025" algn="l"/>
              </a:tabLst>
            </a:pPr>
            <a:r>
              <a:rPr lang="ru-RU" sz="1200" dirty="0" smtClean="0"/>
              <a:t>МО «</a:t>
            </a:r>
            <a:r>
              <a:rPr lang="ru-RU" sz="1200" dirty="0" err="1" smtClean="0"/>
              <a:t>Гиагинский</a:t>
            </a:r>
            <a:r>
              <a:rPr lang="ru-RU" sz="1200" dirty="0" smtClean="0"/>
              <a:t> район» за счет сокращения расходов на энергоресурсы.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593831"/>
              </p:ext>
            </p:extLst>
          </p:nvPr>
        </p:nvGraphicFramePr>
        <p:xfrm>
          <a:off x="467544" y="2636912"/>
          <a:ext cx="8280919" cy="1071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1963"/>
                <a:gridCol w="849325"/>
                <a:gridCol w="920102"/>
                <a:gridCol w="920102"/>
                <a:gridCol w="920102"/>
                <a:gridCol w="849325"/>
              </a:tblGrid>
              <a:tr h="504305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 муниципальной программы (тыс. руб.)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2021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2022 год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r>
                        <a:rPr lang="ru-RU" sz="1200" baseline="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2023 год</a:t>
                      </a:r>
                    </a:p>
                    <a:p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2024 год 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2025</a:t>
                      </a:r>
                      <a:r>
                        <a:rPr lang="ru-RU" sz="1200" baseline="0" dirty="0" smtClean="0"/>
                        <a:t> год</a:t>
                      </a:r>
                    </a:p>
                    <a:p>
                      <a:r>
                        <a:rPr lang="ru-RU" sz="1200" baseline="0" dirty="0" smtClean="0"/>
                        <a:t>(прогноз)</a:t>
                      </a:r>
                    </a:p>
                  </a:txBody>
                  <a:tcPr/>
                </a:tc>
              </a:tr>
              <a:tr h="43179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1278,2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1566,5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391,5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391,5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391,5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104079"/>
              </p:ext>
            </p:extLst>
          </p:nvPr>
        </p:nvGraphicFramePr>
        <p:xfrm>
          <a:off x="467545" y="3645024"/>
          <a:ext cx="8280919" cy="2925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997"/>
                <a:gridCol w="1413680"/>
                <a:gridCol w="1060260"/>
                <a:gridCol w="848208"/>
                <a:gridCol w="918892"/>
                <a:gridCol w="940159"/>
                <a:gridCol w="908515"/>
                <a:gridCol w="848208"/>
              </a:tblGrid>
              <a:tr h="462498"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Ед. изм.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2020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r>
                        <a:rPr lang="ru-RU" sz="1200" baseline="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2022 год</a:t>
                      </a:r>
                    </a:p>
                    <a:p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2023 год 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2024</a:t>
                      </a:r>
                      <a:r>
                        <a:rPr lang="ru-RU" sz="1200" baseline="0" dirty="0" smtClean="0"/>
                        <a:t> год</a:t>
                      </a:r>
                    </a:p>
                    <a:p>
                      <a:r>
                        <a:rPr lang="ru-RU" sz="1200" baseline="0" dirty="0" smtClean="0"/>
                        <a:t>(прогноз)</a:t>
                      </a:r>
                    </a:p>
                  </a:txBody>
                  <a:tcPr/>
                </a:tc>
              </a:tr>
              <a:tr h="272171">
                <a:tc gridSpan="8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Удельная величина потребления энергетических ресурсов муниципальными бюджетными учреждениями</a:t>
                      </a:r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7909">
                <a:tc rowSpan="4">
                  <a:txBody>
                    <a:bodyPr/>
                    <a:lstStyle/>
                    <a:p>
                      <a:r>
                        <a:rPr lang="ru-RU" sz="1000" dirty="0" smtClean="0"/>
                        <a:t>Снижение объемов потребления всех видов топливно-энергетических ресурсов муниципальными учреждениями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Электроэнергия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кВт*ч</a:t>
                      </a:r>
                      <a:r>
                        <a:rPr lang="ru-RU" sz="1000" baseline="0" dirty="0" smtClean="0"/>
                        <a:t> на одного человека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/>
                </a:tc>
              </a:tr>
              <a:tr h="5553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Тепловая энергия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Гкал на 1 </a:t>
                      </a:r>
                      <a:r>
                        <a:rPr lang="ru-RU" sz="1000" dirty="0" err="1" smtClean="0"/>
                        <a:t>кв.м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общей площади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/>
                </a:tc>
              </a:tr>
              <a:tr h="43129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aseline="0" dirty="0" smtClean="0"/>
                        <a:t>Вода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Куб м на одного чел.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/>
                </a:tc>
              </a:tr>
              <a:tr h="47814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Природный газ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Куб м на одного чел.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9" y="166554"/>
            <a:ext cx="1440160" cy="148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4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Основные показатели </a:t>
            </a:r>
            <a:br>
              <a:rPr lang="ru-RU" sz="2400" dirty="0" smtClean="0"/>
            </a:br>
            <a:r>
              <a:rPr lang="ru-RU" sz="2400" dirty="0" smtClean="0"/>
              <a:t>социально-экономического развития</a:t>
            </a:r>
            <a:endParaRPr lang="ru-RU" sz="24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914651"/>
              </p:ext>
            </p:extLst>
          </p:nvPr>
        </p:nvGraphicFramePr>
        <p:xfrm>
          <a:off x="683567" y="2348879"/>
          <a:ext cx="7848872" cy="3816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5654"/>
                <a:gridCol w="888552"/>
                <a:gridCol w="1184735"/>
                <a:gridCol w="1067949"/>
                <a:gridCol w="1020991"/>
                <a:gridCol w="1020991"/>
              </a:tblGrid>
              <a:tr h="645023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</a:t>
                      </a:r>
                    </a:p>
                    <a:p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2020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план первонач.)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2021</a:t>
                      </a:r>
                    </a:p>
                    <a:p>
                      <a:r>
                        <a:rPr lang="ru-RU" sz="1200" baseline="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2022</a:t>
                      </a:r>
                    </a:p>
                    <a:p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2023</a:t>
                      </a:r>
                    </a:p>
                    <a:p>
                      <a:r>
                        <a:rPr lang="ru-RU" sz="1200" baseline="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</a:tr>
              <a:tr h="59131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Численность населения, тыс. чел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31,57</a:t>
                      </a:r>
                    </a:p>
                    <a:p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31,97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32,07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32,13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32,19</a:t>
                      </a:r>
                      <a:endParaRPr lang="ru-RU" sz="1200" dirty="0"/>
                    </a:p>
                  </a:txBody>
                  <a:tcPr/>
                </a:tc>
              </a:tr>
              <a:tr h="64502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Инвестиции в основной</a:t>
                      </a:r>
                      <a:r>
                        <a:rPr lang="ru-RU" sz="1200" baseline="0" dirty="0" smtClean="0"/>
                        <a:t> капитал, тыс.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14570,05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4993,4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2163,95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2333,37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2527,61</a:t>
                      </a:r>
                      <a:endParaRPr lang="ru-RU" sz="1200" dirty="0"/>
                    </a:p>
                  </a:txBody>
                  <a:tcPr/>
                </a:tc>
              </a:tr>
              <a:tr h="64502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Фонд</a:t>
                      </a:r>
                      <a:r>
                        <a:rPr lang="ru-RU" sz="1200" baseline="0" dirty="0" smtClean="0"/>
                        <a:t> начисленной з/п всех работников, тыс.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1878,24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1968,85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2143,66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2341,95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2527,32</a:t>
                      </a:r>
                      <a:endParaRPr lang="ru-RU" sz="1200" dirty="0"/>
                    </a:p>
                  </a:txBody>
                  <a:tcPr/>
                </a:tc>
              </a:tr>
              <a:tr h="64502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Прибыль предприятий (организаций),тыс.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1277272,0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1283871,5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1322556,8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1367809,5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1413634,2</a:t>
                      </a:r>
                      <a:endParaRPr lang="ru-RU" sz="1200" dirty="0"/>
                    </a:p>
                  </a:txBody>
                  <a:tcPr/>
                </a:tc>
              </a:tr>
              <a:tr h="64502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Уровень регистрируемой</a:t>
                      </a:r>
                      <a:r>
                        <a:rPr lang="ru-RU" sz="1200" baseline="0" dirty="0" smtClean="0"/>
                        <a:t> безработицы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1,3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10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1202485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Муниципальная программа</a:t>
            </a:r>
            <a:br>
              <a:rPr lang="ru-RU" sz="2200" dirty="0" smtClean="0"/>
            </a:br>
            <a:r>
              <a:rPr lang="ru-RU" sz="2200" dirty="0" smtClean="0"/>
              <a:t>  МО «</a:t>
            </a:r>
            <a:r>
              <a:rPr lang="ru-RU" sz="2200" dirty="0" err="1" smtClean="0"/>
              <a:t>Гиагинский</a:t>
            </a:r>
            <a:r>
              <a:rPr lang="ru-RU" sz="2200" dirty="0" smtClean="0"/>
              <a:t> район» </a:t>
            </a:r>
            <a:br>
              <a:rPr lang="ru-RU" sz="2200" dirty="0" smtClean="0"/>
            </a:br>
            <a:r>
              <a:rPr lang="ru-RU" sz="2200" dirty="0" smtClean="0"/>
              <a:t>«Развитие молодежной политики»</a:t>
            </a:r>
            <a:endParaRPr lang="ru-RU" sz="2200" dirty="0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633869"/>
              </p:ext>
            </p:extLst>
          </p:nvPr>
        </p:nvGraphicFramePr>
        <p:xfrm>
          <a:off x="2555776" y="2348881"/>
          <a:ext cx="6120680" cy="4104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0"/>
              </a:tblGrid>
              <a:tr h="310183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Целевые показатели</a:t>
                      </a:r>
                      <a:endParaRPr lang="ru-RU" sz="1050" dirty="0"/>
                    </a:p>
                  </a:txBody>
                  <a:tcPr marL="108133" marR="108133"/>
                </a:tc>
              </a:tr>
              <a:tr h="421586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Увеличение доли</a:t>
                      </a:r>
                      <a:r>
                        <a:rPr lang="ru-RU" sz="1050" baseline="0" dirty="0" smtClean="0"/>
                        <a:t> подростков и молодежи , вовлеченных в районные мероприятия, от общего числа молодежи в возрасте от 14 до 35 лет на 5%</a:t>
                      </a:r>
                      <a:endParaRPr lang="ru-RU" sz="1050" dirty="0"/>
                    </a:p>
                  </a:txBody>
                  <a:tcPr marL="108133" marR="108133"/>
                </a:tc>
              </a:tr>
              <a:tr h="421586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Увеличение доли молодежи, призывного возраста вовлеченных в мероприятия, от общего числа молодежи в возрасте от 18 до 27 лет на 3%</a:t>
                      </a:r>
                      <a:endParaRPr lang="ru-RU" sz="1050" dirty="0"/>
                    </a:p>
                  </a:txBody>
                  <a:tcPr marL="108133" marR="108133"/>
                </a:tc>
              </a:tr>
              <a:tr h="421586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/>
                        <a:t>Увеличение</a:t>
                      </a:r>
                      <a:r>
                        <a:rPr lang="ru-RU" sz="1050" baseline="0" dirty="0" smtClean="0"/>
                        <a:t> доли подростков и молодежи, вовлеченных в военно-патриотические мероприятия, от общего числа молодежи в возрасте от 14 до 35 лет на 3%</a:t>
                      </a:r>
                      <a:endParaRPr lang="ru-RU" sz="1050" dirty="0"/>
                    </a:p>
                  </a:txBody>
                  <a:tcPr marL="108133" marR="108133"/>
                </a:tc>
              </a:tr>
              <a:tr h="421586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Доля молодых семей, участвующих в районных мероприятиях от 18 до 35 лет н 2 % от общего количества жителей района</a:t>
                      </a:r>
                      <a:endParaRPr lang="ru-RU" sz="1050" dirty="0"/>
                    </a:p>
                  </a:txBody>
                  <a:tcPr marL="108133" marR="108133"/>
                </a:tc>
              </a:tr>
              <a:tr h="590221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Снижение уровня совершаемых правонарушений и преступлений среди населения в МО «</a:t>
                      </a:r>
                      <a:r>
                        <a:rPr lang="ru-RU" sz="1050" dirty="0" err="1" smtClean="0"/>
                        <a:t>Гиагинский</a:t>
                      </a:r>
                      <a:r>
                        <a:rPr lang="ru-RU" sz="1050" dirty="0" smtClean="0"/>
                        <a:t> район» на 5% в</a:t>
                      </a:r>
                      <a:r>
                        <a:rPr lang="ru-RU" sz="1050" baseline="0" dirty="0" smtClean="0"/>
                        <a:t> сравнении с аналогичным показателем прошлого года</a:t>
                      </a:r>
                      <a:endParaRPr lang="ru-RU" sz="1050" dirty="0"/>
                    </a:p>
                  </a:txBody>
                  <a:tcPr marL="108133" marR="108133"/>
                </a:tc>
              </a:tr>
              <a:tr h="927488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Вовлечение несовершеннолетних, состоящих на учете в комитете по делам несовершеннолетних и отделе по профилактике детских правонарушений</a:t>
                      </a:r>
                      <a:r>
                        <a:rPr lang="ru-RU" sz="1050" baseline="0" dirty="0" smtClean="0"/>
                        <a:t> в различные мероприятия спортивной направленности, пропаганда здорового образа жизни, снятия с учета несовершеннолетних правонарушителей по исправлению на 2 % в сравнении с аналогичным показателем прошлого года</a:t>
                      </a:r>
                      <a:endParaRPr lang="ru-RU" sz="1050" dirty="0"/>
                    </a:p>
                  </a:txBody>
                  <a:tcPr marL="108133" marR="108133"/>
                </a:tc>
              </a:tr>
              <a:tr h="590221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Возвращение к учебным занятиям несовершеннолетних</a:t>
                      </a:r>
                      <a:r>
                        <a:rPr lang="ru-RU" sz="1050" baseline="0" dirty="0" smtClean="0"/>
                        <a:t>, не посещающих или систематически пропускающих занятия в образовательных учреждениях  в сравнении с аналогичным показателем прошлого года</a:t>
                      </a:r>
                      <a:endParaRPr lang="ru-RU" sz="1050" dirty="0"/>
                    </a:p>
                  </a:txBody>
                  <a:tcPr marL="108133" marR="108133"/>
                </a:tc>
              </a:tr>
            </a:tbl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idx="4294967295"/>
          </p:nvPr>
        </p:nvSpPr>
        <p:spPr>
          <a:xfrm>
            <a:off x="323528" y="1556792"/>
            <a:ext cx="2448271" cy="3672408"/>
          </a:xfrm>
        </p:spPr>
        <p:txBody>
          <a:bodyPr>
            <a:noAutofit/>
          </a:bodyPr>
          <a:lstStyle/>
          <a:p>
            <a:r>
              <a:rPr lang="ru-RU" sz="1100" u="sng" dirty="0" smtClean="0"/>
              <a:t>Цели: </a:t>
            </a:r>
            <a:r>
              <a:rPr lang="ru-RU" sz="1100" i="1" dirty="0" smtClean="0"/>
              <a:t>Создание условий для патриотического и  духовно-нравственного воспитания интеллектуального, творческого и физического развития молодежи;</a:t>
            </a:r>
          </a:p>
          <a:p>
            <a:r>
              <a:rPr lang="ru-RU" sz="1100" i="1" dirty="0" smtClean="0"/>
              <a:t>Формирование у молодежи активной жизненной позиции, готовности к участию в общественно-политической жизни страны</a:t>
            </a:r>
          </a:p>
          <a:p>
            <a:r>
              <a:rPr lang="ru-RU" sz="1100" i="1" dirty="0" smtClean="0"/>
              <a:t>Профилактика правонарушений, связанных с незаконным оборотов наркотиков;</a:t>
            </a:r>
          </a:p>
          <a:p>
            <a:r>
              <a:rPr lang="ru-RU" sz="1100" i="1" dirty="0" smtClean="0"/>
              <a:t>Проведение мониторинга детской безнадзорности, беспризорности, выявление детей, длительное время не посещающих учебные заведения без уважительных причин</a:t>
            </a:r>
            <a:endParaRPr lang="ru-RU" sz="1100" i="1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68449"/>
              </p:ext>
            </p:extLst>
          </p:nvPr>
        </p:nvGraphicFramePr>
        <p:xfrm>
          <a:off x="2555776" y="1372025"/>
          <a:ext cx="6120679" cy="939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1724"/>
                <a:gridCol w="775861"/>
                <a:gridCol w="1034480"/>
                <a:gridCol w="948273"/>
                <a:gridCol w="948273"/>
                <a:gridCol w="862068"/>
              </a:tblGrid>
              <a:tr h="657711">
                <a:tc rowSpan="2">
                  <a:txBody>
                    <a:bodyPr/>
                    <a:lstStyle/>
                    <a:p>
                      <a:r>
                        <a:rPr lang="ru-RU" sz="1100" dirty="0" smtClean="0"/>
                        <a:t>Объем финансирования</a:t>
                      </a:r>
                    </a:p>
                    <a:p>
                      <a:r>
                        <a:rPr lang="ru-RU" sz="1100" dirty="0" smtClean="0"/>
                        <a:t>тыс. руб.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год</a:t>
                      </a:r>
                      <a:r>
                        <a:rPr lang="ru-RU" sz="11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100" baseline="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</a:t>
                      </a:r>
                    </a:p>
                    <a:p>
                      <a:pPr algn="ctr"/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 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2025</a:t>
                      </a:r>
                      <a:r>
                        <a:rPr lang="ru-RU" sz="1100" baseline="0" dirty="0" smtClean="0"/>
                        <a:t> год</a:t>
                      </a:r>
                    </a:p>
                    <a:p>
                      <a:pPr marL="0" indent="0" algn="l"/>
                      <a:r>
                        <a:rPr lang="ru-RU" sz="1100" baseline="0" dirty="0" smtClean="0"/>
                        <a:t>(прогноз</a:t>
                      </a:r>
                    </a:p>
                  </a:txBody>
                  <a:tcPr/>
                </a:tc>
              </a:tr>
              <a:tr h="28187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100,0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0"/>
            <a:ext cx="1675375" cy="155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904" y="169806"/>
            <a:ext cx="8712968" cy="129614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Муниципальная программа МО «</a:t>
            </a:r>
            <a:r>
              <a:rPr lang="ru-RU" sz="2400" dirty="0" err="1" smtClean="0"/>
              <a:t>Гиагинский</a:t>
            </a:r>
            <a:r>
              <a:rPr lang="ru-RU" sz="2400" dirty="0" smtClean="0"/>
              <a:t> район»</a:t>
            </a:r>
            <a:br>
              <a:rPr lang="ru-RU" sz="2400" dirty="0" smtClean="0"/>
            </a:br>
            <a:r>
              <a:rPr lang="ru-RU" sz="2400" dirty="0" smtClean="0"/>
              <a:t> «Развитие физической культуры»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sz="quarter" idx="13"/>
          </p:nvPr>
        </p:nvSpPr>
        <p:spPr>
          <a:xfrm>
            <a:off x="515439" y="1355195"/>
            <a:ext cx="8208912" cy="8640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1200" dirty="0" smtClean="0"/>
              <a:t>Цель: создание оптимальных условий для возможности систематических занятий физической культурой и спортом населения Республик  Адыгея, повышение конкурентоспособности спортсменов Республики Адыгея на всероссийской и международной аренах, а также проведение спортивно-массовых мероприятий</a:t>
            </a:r>
            <a:endParaRPr lang="ru-RU" sz="12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054043567"/>
              </p:ext>
            </p:extLst>
          </p:nvPr>
        </p:nvGraphicFramePr>
        <p:xfrm>
          <a:off x="2123728" y="2276872"/>
          <a:ext cx="6336705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6501"/>
                <a:gridCol w="938772"/>
                <a:gridCol w="938772"/>
                <a:gridCol w="996912"/>
                <a:gridCol w="958862"/>
                <a:gridCol w="956886"/>
              </a:tblGrid>
              <a:tr h="780471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финансирования, </a:t>
                      </a:r>
                      <a:r>
                        <a:rPr lang="ru-RU" sz="1200" dirty="0" err="1" smtClean="0"/>
                        <a:t>тыс.руб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 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2025</a:t>
                      </a:r>
                      <a:r>
                        <a:rPr lang="ru-RU" sz="1200" baseline="0" dirty="0" smtClean="0"/>
                        <a:t> год</a:t>
                      </a:r>
                    </a:p>
                    <a:p>
                      <a:pPr marL="0" indent="0" algn="l"/>
                      <a:r>
                        <a:rPr lang="ru-RU" sz="1200" baseline="0" dirty="0" smtClean="0"/>
                        <a:t>(прогноз)</a:t>
                      </a:r>
                    </a:p>
                  </a:txBody>
                  <a:tcPr/>
                </a:tc>
              </a:tr>
              <a:tr h="3716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970875"/>
              </p:ext>
            </p:extLst>
          </p:nvPr>
        </p:nvGraphicFramePr>
        <p:xfrm>
          <a:off x="539552" y="3757479"/>
          <a:ext cx="7992888" cy="2635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7155"/>
                <a:gridCol w="1004982"/>
                <a:gridCol w="932336"/>
                <a:gridCol w="932336"/>
                <a:gridCol w="932336"/>
                <a:gridCol w="993743"/>
              </a:tblGrid>
              <a:tr h="5983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2020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r>
                        <a:rPr lang="ru-RU" sz="1200" baseline="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2022 год</a:t>
                      </a:r>
                    </a:p>
                    <a:p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2023 год 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2024</a:t>
                      </a:r>
                      <a:r>
                        <a:rPr lang="ru-RU" sz="1200" baseline="0" dirty="0" smtClean="0"/>
                        <a:t> год</a:t>
                      </a:r>
                    </a:p>
                    <a:p>
                      <a:r>
                        <a:rPr lang="ru-RU" sz="1200" baseline="0" dirty="0" smtClean="0"/>
                        <a:t>(прогноз)</a:t>
                      </a:r>
                    </a:p>
                  </a:txBody>
                  <a:tcPr/>
                </a:tc>
              </a:tr>
              <a:tr h="94031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граждан </a:t>
                      </a:r>
                      <a:r>
                        <a:rPr lang="ru-RU" sz="1200" dirty="0" err="1" smtClean="0"/>
                        <a:t>Гиагинского</a:t>
                      </a:r>
                      <a:r>
                        <a:rPr lang="ru-RU" sz="1200" dirty="0" smtClean="0"/>
                        <a:t> района, систематически занимающегося физической культурой и спортом, в общей численности населения РА,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</a:t>
                      </a:r>
                      <a:endParaRPr lang="ru-RU" sz="1200" dirty="0"/>
                    </a:p>
                  </a:txBody>
                  <a:tcPr/>
                </a:tc>
              </a:tr>
              <a:tr h="63300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Охват</a:t>
                      </a:r>
                      <a:r>
                        <a:rPr lang="ru-RU" sz="1200" baseline="0" dirty="0" smtClean="0"/>
                        <a:t> детей и подростков, занимающихся физкультурой и спортом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67</a:t>
                      </a:r>
                      <a:endParaRPr lang="ru-RU" sz="1200" dirty="0"/>
                    </a:p>
                  </a:txBody>
                  <a:tcPr/>
                </a:tc>
              </a:tr>
              <a:tr h="45214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Уровень обеспеченности плоскостными сооружениями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46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19290"/>
            <a:ext cx="1481900" cy="148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4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992888" cy="1054250"/>
          </a:xfrm>
        </p:spPr>
        <p:txBody>
          <a:bodyPr>
            <a:noAutofit/>
          </a:bodyPr>
          <a:lstStyle/>
          <a:p>
            <a:r>
              <a:rPr lang="ru-RU" sz="2000" dirty="0" smtClean="0">
                <a:cs typeface="FreesiaUPC" pitchFamily="34" charset="-34"/>
              </a:rPr>
              <a:t>Муниципальная программа </a:t>
            </a:r>
            <a:br>
              <a:rPr lang="ru-RU" sz="2000" dirty="0" smtClean="0">
                <a:cs typeface="FreesiaUPC" pitchFamily="34" charset="-34"/>
              </a:rPr>
            </a:br>
            <a:r>
              <a:rPr lang="ru-RU" sz="2000" dirty="0" smtClean="0">
                <a:cs typeface="FreesiaUPC" pitchFamily="34" charset="-34"/>
              </a:rPr>
              <a:t>МО «</a:t>
            </a:r>
            <a:r>
              <a:rPr lang="ru-RU" sz="2000" dirty="0" err="1" smtClean="0">
                <a:cs typeface="FreesiaUPC" pitchFamily="34" charset="-34"/>
              </a:rPr>
              <a:t>Гиагинский</a:t>
            </a:r>
            <a:r>
              <a:rPr lang="ru-RU" sz="2000" dirty="0" smtClean="0">
                <a:cs typeface="FreesiaUPC" pitchFamily="34" charset="-34"/>
              </a:rPr>
              <a:t> район» </a:t>
            </a:r>
            <a:br>
              <a:rPr lang="ru-RU" sz="2000" dirty="0" smtClean="0">
                <a:cs typeface="FreesiaUPC" pitchFamily="34" charset="-34"/>
              </a:rPr>
            </a:br>
            <a:r>
              <a:rPr lang="ru-RU" sz="2000" dirty="0" smtClean="0">
                <a:cs typeface="FreesiaUPC" pitchFamily="34" charset="-34"/>
              </a:rPr>
              <a:t>«Развитие сельского хозяйства и регулирование рынков сельскохозяйственной продукции, сырья и продовольствия</a:t>
            </a:r>
            <a:r>
              <a:rPr lang="ru-RU" sz="2000" b="1" dirty="0" smtClean="0">
                <a:latin typeface="Monotype Corsiva" pitchFamily="66" charset="0"/>
                <a:cs typeface="FreesiaUPC" pitchFamily="34" charset="-34"/>
              </a:rPr>
              <a:t>»</a:t>
            </a:r>
            <a:endParaRPr lang="ru-RU" sz="2000" b="1" dirty="0">
              <a:latin typeface="Monotype Corsiva" pitchFamily="66" charset="0"/>
              <a:cs typeface="FreesiaUPC" pitchFamily="34" charset="-34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1484784"/>
            <a:ext cx="9001000" cy="4349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100" dirty="0" smtClean="0"/>
              <a:t>Цель:</a:t>
            </a:r>
          </a:p>
          <a:p>
            <a:r>
              <a:rPr lang="ru-RU" sz="1100" dirty="0" smtClean="0"/>
              <a:t>повышение конкурентоспособности сельскохозяйственной продукции на основе инновационного развития АПК;</a:t>
            </a:r>
          </a:p>
          <a:p>
            <a:r>
              <a:rPr lang="ru-RU" sz="1100" dirty="0" smtClean="0"/>
              <a:t>Развитие садоводства интенсивного типа;</a:t>
            </a:r>
          </a:p>
          <a:p>
            <a:r>
              <a:rPr lang="ru-RU" sz="1100" dirty="0" smtClean="0"/>
              <a:t>Сохранение и воспроизводство используемых в сельскохозяйственном производстве </a:t>
            </a:r>
          </a:p>
          <a:p>
            <a:pPr marL="0" indent="0">
              <a:buNone/>
            </a:pPr>
            <a:r>
              <a:rPr lang="ru-RU" sz="1100" dirty="0" smtClean="0"/>
              <a:t>земельных и других природных ресурсов;</a:t>
            </a:r>
          </a:p>
          <a:p>
            <a:r>
              <a:rPr lang="ru-RU" sz="1100" dirty="0" smtClean="0"/>
              <a:t>Повышение трудовой активности работников сельскохозяйственных предприятий;</a:t>
            </a:r>
          </a:p>
          <a:p>
            <a:r>
              <a:rPr lang="ru-RU" sz="1100" dirty="0" smtClean="0"/>
              <a:t>Устойчивое развитие сельских территорий</a:t>
            </a:r>
            <a:r>
              <a:rPr lang="ru-RU" sz="1100" dirty="0" smtClean="0">
                <a:latin typeface="Monotype Corsiva" pitchFamily="66" charset="0"/>
              </a:rPr>
              <a:t>.</a:t>
            </a:r>
          </a:p>
          <a:p>
            <a:pPr marL="0" indent="0">
              <a:buNone/>
            </a:pP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443020"/>
              </p:ext>
            </p:extLst>
          </p:nvPr>
        </p:nvGraphicFramePr>
        <p:xfrm>
          <a:off x="404486" y="2945904"/>
          <a:ext cx="8280918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7474"/>
                <a:gridCol w="864096"/>
                <a:gridCol w="936104"/>
                <a:gridCol w="864096"/>
                <a:gridCol w="864096"/>
                <a:gridCol w="945052"/>
              </a:tblGrid>
              <a:tr h="597705">
                <a:tc rowSpan="2">
                  <a:txBody>
                    <a:bodyPr/>
                    <a:lstStyle/>
                    <a:p>
                      <a:r>
                        <a:rPr lang="ru-RU" sz="1000" dirty="0" smtClean="0"/>
                        <a:t>Объем финансирования, тыс. руб.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 год 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2022 год</a:t>
                      </a:r>
                      <a:r>
                        <a:rPr lang="ru-RU" sz="10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000" baseline="0" dirty="0" smtClean="0"/>
                        <a:t>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2023 год</a:t>
                      </a:r>
                    </a:p>
                    <a:p>
                      <a:pPr algn="ctr"/>
                      <a:r>
                        <a:rPr lang="ru-RU" sz="1000" dirty="0" smtClean="0"/>
                        <a:t>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2024 год 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2025</a:t>
                      </a:r>
                      <a:r>
                        <a:rPr lang="ru-RU" sz="1000" baseline="0" dirty="0" smtClean="0"/>
                        <a:t> год</a:t>
                      </a:r>
                    </a:p>
                    <a:p>
                      <a:pPr marL="0" indent="0" algn="l"/>
                      <a:r>
                        <a:rPr lang="ru-RU" sz="1000" baseline="0" dirty="0" smtClean="0"/>
                        <a:t>(прогноз)</a:t>
                      </a:r>
                    </a:p>
                  </a:txBody>
                  <a:tcPr/>
                </a:tc>
              </a:tr>
              <a:tr h="26639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482,8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482,8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476,2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476,2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476,2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806580"/>
              </p:ext>
            </p:extLst>
          </p:nvPr>
        </p:nvGraphicFramePr>
        <p:xfrm>
          <a:off x="404486" y="3789040"/>
          <a:ext cx="8280918" cy="2748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3"/>
                <a:gridCol w="864096"/>
                <a:gridCol w="936104"/>
                <a:gridCol w="864096"/>
                <a:gridCol w="864096"/>
                <a:gridCol w="936103"/>
              </a:tblGrid>
              <a:tr h="49303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2020 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2021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год</a:t>
                      </a:r>
                      <a:r>
                        <a:rPr lang="ru-RU" sz="1100" baseline="0" dirty="0" smtClean="0"/>
                        <a:t> </a:t>
                      </a:r>
                    </a:p>
                    <a:p>
                      <a:r>
                        <a:rPr lang="ru-RU" sz="1100" baseline="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2022 год</a:t>
                      </a:r>
                    </a:p>
                    <a:p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2023 год 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2024</a:t>
                      </a:r>
                      <a:r>
                        <a:rPr lang="ru-RU" sz="1100" baseline="0" dirty="0" smtClean="0"/>
                        <a:t> год</a:t>
                      </a:r>
                    </a:p>
                    <a:p>
                      <a:r>
                        <a:rPr lang="ru-RU" sz="1100" baseline="0" dirty="0" smtClean="0"/>
                        <a:t>(прогноз)</a:t>
                      </a:r>
                    </a:p>
                  </a:txBody>
                  <a:tcPr/>
                </a:tc>
              </a:tr>
              <a:tr h="56935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Индекс производства продукции с/х</a:t>
                      </a:r>
                      <a:r>
                        <a:rPr lang="ru-RU" sz="1000" baseline="0" dirty="0" smtClean="0"/>
                        <a:t> в хозяйствах всех категорий(в сопоставимых ценах), (% к предыдущему году)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103,5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/>
                        <a:t>103,5</a:t>
                      </a:r>
                      <a:endParaRPr lang="ru-RU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/>
                        <a:t>103,5</a:t>
                      </a:r>
                      <a:endParaRPr lang="ru-RU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/>
                        <a:t>103,5</a:t>
                      </a:r>
                      <a:endParaRPr lang="ru-RU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103,5</a:t>
                      </a:r>
                    </a:p>
                  </a:txBody>
                  <a:tcPr/>
                </a:tc>
              </a:tr>
              <a:tr h="41563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Индекс производства продукции растениеводства</a:t>
                      </a:r>
                      <a:r>
                        <a:rPr lang="ru-RU" sz="1000" baseline="0" dirty="0" smtClean="0"/>
                        <a:t> (в сопоставимых ценах), (% к предыдущему году)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103</a:t>
                      </a:r>
                      <a:endParaRPr lang="ru-RU" sz="1000" dirty="0"/>
                    </a:p>
                  </a:txBody>
                  <a:tcPr/>
                </a:tc>
              </a:tr>
              <a:tr h="5693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Индекс производства продукции животноводства </a:t>
                      </a:r>
                      <a:r>
                        <a:rPr lang="ru-RU" sz="1000" baseline="0" dirty="0" smtClean="0"/>
                        <a:t>(в сопоставимых ценах), (% к предыдущему году)</a:t>
                      </a:r>
                      <a:endParaRPr lang="ru-RU" sz="1000" dirty="0" smtClean="0"/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104,9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104,9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104,9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104,9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104,9</a:t>
                      </a:r>
                      <a:endParaRPr lang="ru-RU" sz="1000" dirty="0"/>
                    </a:p>
                  </a:txBody>
                  <a:tcPr/>
                </a:tc>
              </a:tr>
              <a:tr h="544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Индекс производства пищевых</a:t>
                      </a:r>
                      <a:r>
                        <a:rPr lang="ru-RU" sz="1000" baseline="0" dirty="0" smtClean="0"/>
                        <a:t> продуктов, включая напитки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baseline="0" dirty="0" smtClean="0"/>
                        <a:t>(в сопоставимых ценах), (% к предыдущему году)</a:t>
                      </a:r>
                      <a:endParaRPr lang="ru-RU" sz="1000" dirty="0" smtClean="0"/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100,2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103,0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105,8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103,5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103,5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43914"/>
            <a:ext cx="1737140" cy="108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0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80528" y="692696"/>
            <a:ext cx="9972600" cy="1512168"/>
          </a:xfrm>
        </p:spPr>
        <p:txBody>
          <a:bodyPr>
            <a:noAutofit/>
          </a:bodyPr>
          <a:lstStyle/>
          <a:p>
            <a:pPr marL="628650" indent="263525"/>
            <a:r>
              <a:rPr lang="ru-RU" sz="2000" dirty="0" smtClean="0"/>
              <a:t>Муниципальная программа </a:t>
            </a:r>
            <a:br>
              <a:rPr lang="ru-RU" sz="2000" dirty="0" smtClean="0"/>
            </a:br>
            <a:r>
              <a:rPr lang="ru-RU" sz="2000" dirty="0" smtClean="0"/>
              <a:t>МО «</a:t>
            </a:r>
            <a:r>
              <a:rPr lang="ru-RU" sz="2000" dirty="0" err="1" smtClean="0"/>
              <a:t>Гиагинский</a:t>
            </a:r>
            <a:r>
              <a:rPr lang="ru-RU" sz="2000" dirty="0" smtClean="0"/>
              <a:t> район»</a:t>
            </a:r>
            <a:br>
              <a:rPr lang="ru-RU" sz="2000" dirty="0" smtClean="0"/>
            </a:br>
            <a:r>
              <a:rPr lang="ru-RU" sz="2000" dirty="0" smtClean="0"/>
              <a:t> «Защита населения и территории от чрезвычайных ситуаций природного и техногенного характера , обеспечение пожарной безопасности и безопасности людей на водных объектах на территории МО «</a:t>
            </a:r>
            <a:r>
              <a:rPr lang="ru-RU" sz="2000" dirty="0" err="1" smtClean="0"/>
              <a:t>Гиагинский</a:t>
            </a:r>
            <a:r>
              <a:rPr lang="ru-RU" sz="2000" dirty="0" smtClean="0"/>
              <a:t> район», тыс. руб.</a:t>
            </a:r>
            <a:endParaRPr lang="ru-RU" sz="2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204864"/>
            <a:ext cx="8136903" cy="4536504"/>
          </a:xfrm>
        </p:spPr>
        <p:txBody>
          <a:bodyPr>
            <a:normAutofit/>
          </a:bodyPr>
          <a:lstStyle/>
          <a:p>
            <a:pPr marL="176213" indent="-176213"/>
            <a:r>
              <a:rPr lang="ru-RU" sz="1200" dirty="0" smtClean="0"/>
              <a:t>Цель : минимизация социального и экономического ущерба наносимого населению и экономике МО «</a:t>
            </a:r>
            <a:r>
              <a:rPr lang="ru-RU" sz="1200" dirty="0" err="1" smtClean="0"/>
              <a:t>Гиагинский</a:t>
            </a:r>
            <a:r>
              <a:rPr lang="ru-RU" sz="1200" dirty="0" smtClean="0"/>
              <a:t> район» при возникновении ЧС природного и техногенного характера, происшествий на водных объектах , при совершении террористических актов.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171450" indent="-171450">
              <a:buFont typeface="Wingdings" pitchFamily="2" charset="2"/>
              <a:buChar char="ü"/>
            </a:pPr>
            <a:r>
              <a:rPr lang="ru-RU" sz="1600" dirty="0" smtClean="0">
                <a:latin typeface="Monotype Corsiva" pitchFamily="66" charset="0"/>
              </a:rPr>
              <a:t>Обеспечение развития районной системы информирования и оповещения населения;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600" dirty="0" smtClean="0">
                <a:latin typeface="Monotype Corsiva" pitchFamily="66" charset="0"/>
              </a:rPr>
              <a:t>Снижение экономического ущерба от ЧС;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600" dirty="0" smtClean="0">
                <a:latin typeface="Monotype Corsiva" pitchFamily="66" charset="0"/>
              </a:rPr>
              <a:t>Повышение уровня защищенности населения и территории МО «</a:t>
            </a:r>
            <a:r>
              <a:rPr lang="ru-RU" sz="1600" dirty="0" err="1" smtClean="0">
                <a:latin typeface="Monotype Corsiva" pitchFamily="66" charset="0"/>
              </a:rPr>
              <a:t>Гиагинский</a:t>
            </a:r>
            <a:r>
              <a:rPr lang="ru-RU" sz="1600" dirty="0" smtClean="0">
                <a:latin typeface="Monotype Corsiva" pitchFamily="66" charset="0"/>
              </a:rPr>
              <a:t> район»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600" dirty="0" smtClean="0">
                <a:latin typeface="Monotype Corsiva" pitchFamily="66" charset="0"/>
              </a:rPr>
              <a:t>Повышение эффективности деятельности органов управления и сил гражданской обороны;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600" dirty="0" smtClean="0">
                <a:latin typeface="Monotype Corsiva" pitchFamily="66" charset="0"/>
              </a:rPr>
              <a:t>Повышение уровня антитеррористической защищенности социально-значимых объектов</a:t>
            </a:r>
          </a:p>
          <a:p>
            <a:pPr marL="44450" indent="-44450">
              <a:buNone/>
            </a:pPr>
            <a:endParaRPr lang="ru-RU" sz="1600" dirty="0" smtClean="0"/>
          </a:p>
          <a:p>
            <a:pPr marL="44450" indent="-44450">
              <a:buNone/>
            </a:pP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773572"/>
              </p:ext>
            </p:extLst>
          </p:nvPr>
        </p:nvGraphicFramePr>
        <p:xfrm>
          <a:off x="683568" y="2996952"/>
          <a:ext cx="7812869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784"/>
                <a:gridCol w="1082972"/>
                <a:gridCol w="1064794"/>
                <a:gridCol w="908139"/>
                <a:gridCol w="986090"/>
                <a:gridCol w="986090"/>
              </a:tblGrid>
              <a:tr h="689439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Объем финансирования, тыс. руб.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 год 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2022 год</a:t>
                      </a:r>
                      <a:r>
                        <a:rPr lang="ru-RU" sz="10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000" baseline="0" dirty="0" smtClean="0"/>
                        <a:t>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2023 год</a:t>
                      </a:r>
                    </a:p>
                    <a:p>
                      <a:pPr algn="ctr"/>
                      <a:r>
                        <a:rPr lang="ru-RU" sz="1000" dirty="0" smtClean="0"/>
                        <a:t>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2024 год 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2025</a:t>
                      </a:r>
                      <a:r>
                        <a:rPr lang="ru-RU" sz="1000" baseline="0" dirty="0" smtClean="0"/>
                        <a:t> год</a:t>
                      </a:r>
                    </a:p>
                    <a:p>
                      <a:pPr marL="0" indent="0" algn="l"/>
                      <a:r>
                        <a:rPr lang="ru-RU" sz="1000" baseline="0" dirty="0" smtClean="0"/>
                        <a:t>(прогноз)</a:t>
                      </a:r>
                    </a:p>
                  </a:txBody>
                  <a:tcPr/>
                </a:tc>
              </a:tr>
              <a:tr h="39068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Всего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2706,4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1612,7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1668,9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1668,9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1668,9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661248"/>
            <a:ext cx="1008112" cy="75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0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490" y="908720"/>
            <a:ext cx="8784976" cy="1080120"/>
          </a:xfrm>
          <a:effectLst>
            <a:glow rad="127000">
              <a:srgbClr val="FFFF00"/>
            </a:glow>
          </a:effectLst>
        </p:spPr>
        <p:txBody>
          <a:bodyPr>
            <a:noAutofit/>
          </a:bodyPr>
          <a:lstStyle/>
          <a:p>
            <a:r>
              <a:rPr lang="ru-RU" sz="2400" dirty="0" smtClean="0">
                <a:effectLst/>
              </a:rPr>
              <a:t>Муниципальная программа МО «</a:t>
            </a:r>
            <a:r>
              <a:rPr lang="ru-RU" sz="2400" dirty="0" err="1" smtClean="0">
                <a:effectLst/>
              </a:rPr>
              <a:t>Гиагинский</a:t>
            </a:r>
            <a:r>
              <a:rPr lang="ru-RU" sz="2400" dirty="0" smtClean="0">
                <a:effectLst/>
              </a:rPr>
              <a:t> район» 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«Обеспечение безопасности дорожного движения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 в </a:t>
            </a:r>
            <a:r>
              <a:rPr lang="ru-RU" sz="2400" dirty="0" err="1" smtClean="0">
                <a:effectLst/>
              </a:rPr>
              <a:t>Гиагинском</a:t>
            </a:r>
            <a:r>
              <a:rPr lang="ru-RU" sz="2400" dirty="0" smtClean="0">
                <a:effectLst/>
              </a:rPr>
              <a:t> районе», тыс. руб.</a:t>
            </a:r>
            <a:endParaRPr lang="ru-RU" sz="24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60848"/>
            <a:ext cx="8424936" cy="4565144"/>
          </a:xfrm>
        </p:spPr>
        <p:txBody>
          <a:bodyPr>
            <a:normAutofit/>
          </a:bodyPr>
          <a:lstStyle/>
          <a:p>
            <a:r>
              <a:rPr lang="ru-RU" sz="1200" dirty="0" smtClean="0"/>
              <a:t>Цель: Обеспечение сохранности жизни, здоровья детей, гарантии их законных прав на безопасные условия движения на дорогах</a:t>
            </a:r>
          </a:p>
          <a:p>
            <a:r>
              <a:rPr lang="ru-RU" sz="1200" dirty="0" smtClean="0"/>
              <a:t>Задача: Агитационно-профилактическая работа и профилактика детского дорожно-транспортного травматизма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500486"/>
              </p:ext>
            </p:extLst>
          </p:nvPr>
        </p:nvGraphicFramePr>
        <p:xfrm>
          <a:off x="509512" y="2996952"/>
          <a:ext cx="8136903" cy="869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399"/>
                <a:gridCol w="936104"/>
                <a:gridCol w="900101"/>
                <a:gridCol w="900099"/>
                <a:gridCol w="936104"/>
                <a:gridCol w="864096"/>
              </a:tblGrid>
              <a:tr h="42111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финансирования, тыс. руб.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год</a:t>
                      </a:r>
                      <a:r>
                        <a:rPr lang="ru-RU" sz="11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100" baseline="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</a:t>
                      </a:r>
                    </a:p>
                    <a:p>
                      <a:pPr algn="ctr"/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 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2025</a:t>
                      </a:r>
                      <a:r>
                        <a:rPr lang="ru-RU" sz="1100" baseline="0" dirty="0" smtClean="0"/>
                        <a:t> год</a:t>
                      </a:r>
                    </a:p>
                    <a:p>
                      <a:pPr marL="0" indent="0" algn="l"/>
                      <a:r>
                        <a:rPr lang="ru-RU" sz="1100" baseline="0" dirty="0" smtClean="0"/>
                        <a:t>(прогноз)</a:t>
                      </a:r>
                    </a:p>
                  </a:txBody>
                  <a:tcPr/>
                </a:tc>
              </a:tr>
              <a:tr h="44298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100,0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691493"/>
              </p:ext>
            </p:extLst>
          </p:nvPr>
        </p:nvGraphicFramePr>
        <p:xfrm>
          <a:off x="467544" y="4093056"/>
          <a:ext cx="820891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8454"/>
                <a:gridCol w="653807"/>
                <a:gridCol w="944388"/>
                <a:gridCol w="944388"/>
                <a:gridCol w="871745"/>
                <a:gridCol w="944386"/>
                <a:gridCol w="871744"/>
              </a:tblGrid>
              <a:tr h="32218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Ед.изм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год</a:t>
                      </a:r>
                      <a:r>
                        <a:rPr lang="ru-RU" sz="11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100" baseline="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</a:t>
                      </a:r>
                    </a:p>
                    <a:p>
                      <a:pPr algn="ctr"/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 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2025</a:t>
                      </a:r>
                      <a:r>
                        <a:rPr lang="ru-RU" sz="1100" baseline="0" dirty="0" smtClean="0"/>
                        <a:t> год</a:t>
                      </a:r>
                    </a:p>
                    <a:p>
                      <a:pPr marL="0" indent="0" algn="l"/>
                      <a:r>
                        <a:rPr lang="ru-RU" sz="1100" baseline="0" dirty="0" smtClean="0"/>
                        <a:t>(прогноз)</a:t>
                      </a:r>
                    </a:p>
                  </a:txBody>
                  <a:tcPr/>
                </a:tc>
              </a:tr>
              <a:tr h="58443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Увеличение охвата детей мероприятиями</a:t>
                      </a:r>
                      <a:r>
                        <a:rPr lang="ru-RU" sz="1200" baseline="0" dirty="0" smtClean="0"/>
                        <a:t> о безопасном поведении на дорогах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373216"/>
            <a:ext cx="8208912" cy="120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3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6484" y="620688"/>
            <a:ext cx="8640960" cy="1152128"/>
          </a:xfrm>
        </p:spPr>
        <p:txBody>
          <a:bodyPr>
            <a:noAutofit/>
          </a:bodyPr>
          <a:lstStyle/>
          <a:p>
            <a:r>
              <a:rPr lang="ru-RU" sz="2400" dirty="0" smtClean="0"/>
              <a:t>Муниципальная программа</a:t>
            </a:r>
            <a:r>
              <a:rPr lang="ru-RU" sz="2400" dirty="0"/>
              <a:t> </a:t>
            </a:r>
            <a:r>
              <a:rPr lang="ru-RU" sz="2400" dirty="0" smtClean="0"/>
              <a:t>МО «</a:t>
            </a:r>
            <a:r>
              <a:rPr lang="ru-RU" sz="2400" dirty="0" err="1" smtClean="0"/>
              <a:t>Гиагинский</a:t>
            </a:r>
            <a:r>
              <a:rPr lang="ru-RU" sz="2400" dirty="0" smtClean="0"/>
              <a:t> район»</a:t>
            </a:r>
            <a:br>
              <a:rPr lang="ru-RU" sz="2400" dirty="0" smtClean="0"/>
            </a:br>
            <a:r>
              <a:rPr lang="ru-RU" sz="2400" dirty="0" smtClean="0"/>
              <a:t> «Доступная среда», тыс. руб.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1" y="1844824"/>
            <a:ext cx="8064896" cy="46805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ru-RU" sz="1600" dirty="0" smtClean="0">
              <a:latin typeface="Gabriola" pitchFamily="82" charset="0"/>
            </a:endParaRPr>
          </a:p>
          <a:p>
            <a:pPr>
              <a:buFont typeface="Wingdings" pitchFamily="2" charset="2"/>
              <a:buChar char="q"/>
            </a:pPr>
            <a:endParaRPr lang="ru-RU" sz="1600" dirty="0">
              <a:latin typeface="Gabriola" pitchFamily="82" charset="0"/>
            </a:endParaRPr>
          </a:p>
          <a:p>
            <a:pPr marL="0" indent="0">
              <a:buNone/>
            </a:pPr>
            <a:endParaRPr lang="ru-RU" sz="1600" dirty="0" smtClean="0">
              <a:latin typeface="Gabriola" pitchFamily="82" charset="0"/>
            </a:endParaRPr>
          </a:p>
          <a:p>
            <a:pPr marL="0" indent="0">
              <a:buNone/>
            </a:pPr>
            <a:endParaRPr lang="ru-RU" sz="1600" dirty="0">
              <a:latin typeface="Gabriola" pitchFamily="82" charset="0"/>
            </a:endParaRPr>
          </a:p>
          <a:p>
            <a:pPr marL="0" indent="0">
              <a:buNone/>
            </a:pPr>
            <a:endParaRPr lang="ru-RU" sz="1600" dirty="0" smtClean="0">
              <a:latin typeface="Gabriola" pitchFamily="82" charset="0"/>
            </a:endParaRPr>
          </a:p>
          <a:p>
            <a:pPr marL="0" indent="0">
              <a:buNone/>
            </a:pPr>
            <a:endParaRPr lang="ru-RU" sz="1600" dirty="0" smtClean="0">
              <a:latin typeface="Gabriola" pitchFamily="82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200" dirty="0" smtClean="0"/>
              <a:t>Совершенствование нормативной правовой и организационной основы формирования доступной среды жизнедеятельности инвалидов и других МГН;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/>
              <a:t>Повышение уровня доступности приоритетных объектов и услуг в приоритетных сферах жизнедеятельности инвалидов и других МГН ;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/>
              <a:t>Преодоление социальной разобщенности в обществе и формирование позитивного отношения к проблемам инвалидов и к проблеме обеспечения доступной среды жизнедеятельности для инвалидов и других МГН.</a:t>
            </a:r>
            <a:endParaRPr lang="ru-RU" sz="12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539552" y="1916832"/>
            <a:ext cx="7705725" cy="863600"/>
          </a:xfrm>
        </p:spPr>
        <p:txBody>
          <a:bodyPr>
            <a:normAutofit/>
          </a:bodyPr>
          <a:lstStyle/>
          <a:p>
            <a:r>
              <a:rPr lang="ru-RU" sz="1200" dirty="0" smtClean="0"/>
              <a:t>Цель : Развитие доступной среды для инвалидов и других маломобильных групп населения (далее МГН), поддержка общественных организаций инвалидов и ветеранов</a:t>
            </a:r>
            <a:endParaRPr lang="ru-RU" sz="1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511722"/>
              </p:ext>
            </p:extLst>
          </p:nvPr>
        </p:nvGraphicFramePr>
        <p:xfrm>
          <a:off x="611559" y="2564904"/>
          <a:ext cx="7920879" cy="733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1152128"/>
                <a:gridCol w="1080120"/>
                <a:gridCol w="1224136"/>
                <a:gridCol w="1080120"/>
                <a:gridCol w="1080119"/>
              </a:tblGrid>
              <a:tr h="443934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2022год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/>
                        <a:t>2023 год</a:t>
                      </a:r>
                    </a:p>
                    <a:p>
                      <a:pPr algn="ctr"/>
                      <a:r>
                        <a:rPr lang="ru-RU" sz="120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/>
                        <a:t>2024 год 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smtClean="0"/>
                        <a:t>2025</a:t>
                      </a:r>
                      <a:r>
                        <a:rPr lang="ru-RU" sz="1200" baseline="0" smtClean="0"/>
                        <a:t> год</a:t>
                      </a:r>
                    </a:p>
                    <a:p>
                      <a:pPr marL="0" indent="0" algn="l"/>
                      <a:r>
                        <a:rPr lang="ru-RU" sz="1200" baseline="0" smtClean="0"/>
                        <a:t>(прогноз)</a:t>
                      </a:r>
                      <a:endParaRPr lang="ru-RU" sz="1200" baseline="0" dirty="0" smtClean="0"/>
                    </a:p>
                  </a:txBody>
                  <a:tcPr/>
                </a:tc>
              </a:tr>
              <a:tr h="27614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221,0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221,0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221,0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4939367"/>
            <a:ext cx="3168352" cy="154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7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874177"/>
            <a:ext cx="9144000" cy="907369"/>
          </a:xfrm>
        </p:spPr>
        <p:txBody>
          <a:bodyPr>
            <a:noAutofit/>
          </a:bodyPr>
          <a:lstStyle/>
          <a:p>
            <a:r>
              <a:rPr lang="ru-RU" sz="2400" dirty="0" smtClean="0"/>
              <a:t>Муниципальная программа</a:t>
            </a:r>
            <a:br>
              <a:rPr lang="ru-RU" sz="2400" dirty="0" smtClean="0"/>
            </a:br>
            <a:r>
              <a:rPr lang="ru-RU" sz="2400" dirty="0" smtClean="0"/>
              <a:t> МО «</a:t>
            </a:r>
            <a:r>
              <a:rPr lang="ru-RU" sz="2400" dirty="0" err="1" smtClean="0"/>
              <a:t>Гиагинский</a:t>
            </a:r>
            <a:r>
              <a:rPr lang="ru-RU" sz="2400" dirty="0" smtClean="0"/>
              <a:t> район» </a:t>
            </a:r>
            <a:br>
              <a:rPr lang="ru-RU" sz="2400" dirty="0" smtClean="0"/>
            </a:br>
            <a:r>
              <a:rPr lang="ru-RU" sz="2400" dirty="0" smtClean="0"/>
              <a:t>«Развитие информатизации», тыс. руб.</a:t>
            </a:r>
            <a:endParaRPr lang="ru-RU" sz="2400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395536" y="1844824"/>
            <a:ext cx="8208912" cy="4392488"/>
          </a:xfrm>
        </p:spPr>
        <p:txBody>
          <a:bodyPr>
            <a:normAutofit/>
          </a:bodyPr>
          <a:lstStyle/>
          <a:p>
            <a:r>
              <a:rPr lang="ru-RU" sz="1200" dirty="0" smtClean="0"/>
              <a:t>Цель: Повышение эффективности органов местного самоуправления, взаимодействия гражданского общества и бизнеса с органами местного самоуправления, качества и оперативности предоставления информационных услуг</a:t>
            </a:r>
          </a:p>
          <a:p>
            <a:r>
              <a:rPr lang="ru-RU" sz="1200" dirty="0" smtClean="0"/>
              <a:t>Задача: Формирование современной информационной и телекоммуникационной инфраструктуры и обеспечение ее надежного функционирования</a:t>
            </a:r>
          </a:p>
          <a:p>
            <a:pPr marL="0" indent="0">
              <a:buNone/>
            </a:pPr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Целевые показатели реализации муниципальной программы</a:t>
            </a:r>
          </a:p>
          <a:p>
            <a:pPr marL="0" indent="0">
              <a:buNone/>
            </a:pPr>
            <a:endParaRPr lang="ru-RU" sz="12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998919"/>
              </p:ext>
            </p:extLst>
          </p:nvPr>
        </p:nvGraphicFramePr>
        <p:xfrm>
          <a:off x="513740" y="2996952"/>
          <a:ext cx="8162717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9824"/>
                <a:gridCol w="955994"/>
                <a:gridCol w="882456"/>
                <a:gridCol w="955994"/>
                <a:gridCol w="838910"/>
                <a:gridCol w="999539"/>
              </a:tblGrid>
              <a:tr h="492855">
                <a:tc rowSpan="2">
                  <a:txBody>
                    <a:bodyPr/>
                    <a:lstStyle/>
                    <a:p>
                      <a:r>
                        <a:rPr lang="ru-RU" sz="1100" dirty="0" smtClean="0"/>
                        <a:t>Объем  финансирования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 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 год</a:t>
                      </a:r>
                      <a:r>
                        <a:rPr lang="ru-RU" sz="10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000" baseline="0" dirty="0" smtClean="0"/>
                        <a:t>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2022 год</a:t>
                      </a:r>
                    </a:p>
                    <a:p>
                      <a:pPr algn="ctr"/>
                      <a:r>
                        <a:rPr lang="ru-RU" sz="1000" dirty="0" smtClean="0"/>
                        <a:t>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2023 год (прогноз)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2024</a:t>
                      </a:r>
                      <a:r>
                        <a:rPr lang="ru-RU" sz="1000" baseline="0" dirty="0" smtClean="0"/>
                        <a:t> год</a:t>
                      </a:r>
                    </a:p>
                    <a:p>
                      <a:pPr marL="0" indent="0" algn="l"/>
                      <a:r>
                        <a:rPr lang="ru-RU" sz="1000" baseline="0" dirty="0" smtClean="0"/>
                        <a:t>(прогноз)</a:t>
                      </a:r>
                    </a:p>
                  </a:txBody>
                  <a:tcPr/>
                </a:tc>
              </a:tr>
              <a:tr h="2992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800,0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800,0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800,0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800,0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800,0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20688"/>
            <a:ext cx="1414348" cy="1414348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067248"/>
              </p:ext>
            </p:extLst>
          </p:nvPr>
        </p:nvGraphicFramePr>
        <p:xfrm>
          <a:off x="539552" y="4221088"/>
          <a:ext cx="8083032" cy="2234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891"/>
                <a:gridCol w="962266"/>
                <a:gridCol w="1070227"/>
                <a:gridCol w="865994"/>
                <a:gridCol w="849316"/>
                <a:gridCol w="849316"/>
                <a:gridCol w="984022"/>
              </a:tblGrid>
              <a:tr h="386397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 целевых</a:t>
                      </a:r>
                    </a:p>
                    <a:p>
                      <a:r>
                        <a:rPr lang="ru-RU" sz="1200" dirty="0" smtClean="0"/>
                        <a:t>показателей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Ед.</a:t>
                      </a:r>
                    </a:p>
                    <a:p>
                      <a:r>
                        <a:rPr lang="ru-RU" sz="1200" dirty="0" smtClean="0"/>
                        <a:t>изм.</a:t>
                      </a:r>
                      <a:endParaRPr lang="ru-RU" sz="12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Значение показателей эффективности 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394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</a:t>
                      </a:r>
                      <a:endParaRPr lang="ru-RU" sz="1200" dirty="0"/>
                    </a:p>
                  </a:txBody>
                  <a:tcPr/>
                </a:tc>
              </a:tr>
              <a:tr h="41596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рабочих</a:t>
                      </a:r>
                      <a:r>
                        <a:rPr lang="ru-RU" sz="1200" baseline="0" dirty="0" smtClean="0"/>
                        <a:t> мест с доступом СМЭВ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Шт.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</a:tr>
              <a:tr h="41596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подключённых</a:t>
                      </a:r>
                      <a:r>
                        <a:rPr lang="ru-RU" sz="1200" baseline="0" dirty="0" smtClean="0"/>
                        <a:t> пользователей к ЛВС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  <a:tr h="49349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посетителей сайта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Тысяч</a:t>
                      </a:r>
                    </a:p>
                    <a:p>
                      <a:r>
                        <a:rPr lang="ru-RU" sz="1200" dirty="0" smtClean="0"/>
                        <a:t>посетит.</a:t>
                      </a:r>
                      <a:r>
                        <a:rPr lang="ru-RU" sz="1200" baseline="0" dirty="0" smtClean="0"/>
                        <a:t> в год</a:t>
                      </a:r>
                      <a:r>
                        <a:rPr lang="ru-RU" sz="120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85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9433048" cy="8382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Муниципальная программа МО «</a:t>
            </a:r>
            <a:r>
              <a:rPr lang="ru-RU" sz="2400" dirty="0" err="1" smtClean="0"/>
              <a:t>Гиагинский</a:t>
            </a:r>
            <a:r>
              <a:rPr lang="ru-RU" sz="2400" dirty="0" smtClean="0"/>
              <a:t> район»</a:t>
            </a:r>
            <a:br>
              <a:rPr lang="ru-RU" sz="2400" dirty="0" smtClean="0"/>
            </a:br>
            <a:r>
              <a:rPr lang="ru-RU" sz="2400" dirty="0" smtClean="0"/>
              <a:t> «Обеспечение доступным и комфортным жильем»,</a:t>
            </a:r>
            <a:br>
              <a:rPr lang="ru-RU" sz="2400" dirty="0" smtClean="0"/>
            </a:br>
            <a:r>
              <a:rPr lang="ru-RU" sz="2400" dirty="0" smtClean="0"/>
              <a:t> тыс. руб.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5256584"/>
          </a:xfrm>
        </p:spPr>
        <p:txBody>
          <a:bodyPr>
            <a:normAutofit/>
          </a:bodyPr>
          <a:lstStyle/>
          <a:p>
            <a:endParaRPr lang="ru-RU" sz="1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sz="1600" dirty="0" smtClean="0">
              <a:latin typeface="Comic Sans MS" pitchFamily="66" charset="0"/>
            </a:endParaRPr>
          </a:p>
          <a:p>
            <a:r>
              <a:rPr lang="ru-RU" sz="1400" dirty="0" smtClean="0"/>
              <a:t>Цель: повышение доступности жилья и качества жилищного обеспечения населения. Повышение качества и надежности предоставления жилищно-коммунальных услуг     </a:t>
            </a:r>
          </a:p>
          <a:p>
            <a:pPr marL="0" indent="0">
              <a:buNone/>
            </a:pPr>
            <a:r>
              <a:rPr lang="ru-RU" sz="1200" dirty="0"/>
              <a:t> </a:t>
            </a:r>
            <a:r>
              <a:rPr lang="ru-RU" sz="1200" dirty="0" smtClean="0"/>
              <a:t>  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 Целевые показатели :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/>
              <a:t>Доля семей , имеющих возможность приобрести жилье, соответствующее стандартам обеспечения жилыми помещениями, с помощью собственных и заемных средств;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/>
              <a:t>Обеспеченность общей площадью жилья;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/>
              <a:t>Количество предоставленных ипотечных жилищных кредитов;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/>
              <a:t>Предоставление доступного и комфортного жилья 50% семей. Желающим улучшить свои жилищные условия;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/>
              <a:t>Улучшение жилищных условий граждан.</a:t>
            </a:r>
            <a:endParaRPr lang="ru-RU" sz="1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126953"/>
              </p:ext>
            </p:extLst>
          </p:nvPr>
        </p:nvGraphicFramePr>
        <p:xfrm>
          <a:off x="539552" y="2636912"/>
          <a:ext cx="8064894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439"/>
                <a:gridCol w="1193381"/>
                <a:gridCol w="1024193"/>
                <a:gridCol w="938844"/>
                <a:gridCol w="1024193"/>
                <a:gridCol w="938844"/>
              </a:tblGrid>
              <a:tr h="546061">
                <a:tc rowSpan="2"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 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2025</a:t>
                      </a:r>
                      <a:r>
                        <a:rPr lang="ru-RU" sz="1200" baseline="0" dirty="0" smtClean="0"/>
                        <a:t> год</a:t>
                      </a:r>
                    </a:p>
                    <a:p>
                      <a:pPr marL="0" indent="0" algn="l"/>
                      <a:r>
                        <a:rPr lang="ru-RU" sz="1200" baseline="0" dirty="0" smtClean="0"/>
                        <a:t>(прогноз)</a:t>
                      </a:r>
                    </a:p>
                  </a:txBody>
                  <a:tcPr/>
                </a:tc>
              </a:tr>
              <a:tr h="39004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10938,6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9983,1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10142,5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10142,5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10142,5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059152"/>
            <a:ext cx="2376264" cy="151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7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980728"/>
            <a:ext cx="9145016" cy="9144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Муниципальная программа МО «</a:t>
            </a:r>
            <a:r>
              <a:rPr lang="ru-RU" sz="2400" dirty="0" err="1" smtClean="0"/>
              <a:t>Гиагинский</a:t>
            </a:r>
            <a:r>
              <a:rPr lang="ru-RU" sz="2400" dirty="0" smtClean="0"/>
              <a:t> район» </a:t>
            </a:r>
            <a:br>
              <a:rPr lang="ru-RU" sz="2400" dirty="0" smtClean="0"/>
            </a:br>
            <a:r>
              <a:rPr lang="ru-RU" sz="2400" dirty="0" smtClean="0"/>
              <a:t>«Улучшение демографической ситуации</a:t>
            </a:r>
            <a:br>
              <a:rPr lang="ru-RU" sz="2400" dirty="0" smtClean="0"/>
            </a:br>
            <a:r>
              <a:rPr lang="ru-RU" sz="2400" dirty="0" smtClean="0"/>
              <a:t> на территории МО «</a:t>
            </a:r>
            <a:r>
              <a:rPr lang="ru-RU" sz="2400" dirty="0" err="1" smtClean="0"/>
              <a:t>Гиагинский</a:t>
            </a:r>
            <a:r>
              <a:rPr lang="ru-RU" sz="2400" dirty="0" smtClean="0"/>
              <a:t> район», тыс. руб.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539552" y="1412776"/>
            <a:ext cx="8208912" cy="532859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18288" indent="0">
              <a:buNone/>
            </a:pPr>
            <a:endParaRPr lang="ru-RU" sz="1600" b="1" dirty="0" smtClean="0"/>
          </a:p>
          <a:p>
            <a:pPr marL="18288" indent="0">
              <a:buNone/>
            </a:pPr>
            <a:endParaRPr lang="ru-RU" sz="1600" b="1" dirty="0" smtClean="0"/>
          </a:p>
          <a:p>
            <a:pPr marL="18288" indent="0">
              <a:buNone/>
            </a:pPr>
            <a:r>
              <a:rPr lang="ru-RU" sz="1200" dirty="0" smtClean="0"/>
              <a:t>Цель: Улучшение демографической ситуации на территории МО «</a:t>
            </a:r>
            <a:r>
              <a:rPr lang="ru-RU" sz="1200" dirty="0" err="1" smtClean="0"/>
              <a:t>Гиагинский</a:t>
            </a:r>
            <a:r>
              <a:rPr lang="ru-RU" sz="1200" dirty="0" smtClean="0"/>
              <a:t> район»</a:t>
            </a:r>
            <a:endParaRPr lang="ru-RU" sz="1600" b="1" dirty="0" smtClean="0"/>
          </a:p>
          <a:p>
            <a:pPr marL="18288" indent="0">
              <a:buNone/>
            </a:pPr>
            <a:endParaRPr lang="ru-RU" sz="1600" b="1" dirty="0"/>
          </a:p>
          <a:p>
            <a:pPr marL="18288" indent="0">
              <a:buNone/>
            </a:pPr>
            <a:endParaRPr lang="ru-RU" sz="1600" b="1" dirty="0"/>
          </a:p>
          <a:p>
            <a:pPr marL="18288" indent="0">
              <a:buNone/>
            </a:pPr>
            <a:endParaRPr lang="ru-RU" sz="1200" b="1" dirty="0" smtClean="0"/>
          </a:p>
          <a:p>
            <a:pPr marL="18288" indent="0">
              <a:buNone/>
            </a:pPr>
            <a:endParaRPr lang="ru-RU" sz="1200" b="1" dirty="0"/>
          </a:p>
          <a:p>
            <a:pPr marL="18288" indent="0">
              <a:buNone/>
            </a:pPr>
            <a:r>
              <a:rPr lang="ru-RU" sz="1200" u="sng" dirty="0" smtClean="0"/>
              <a:t>Задачи: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 smtClean="0"/>
              <a:t>Мероприятия по укреплению института семьи и повышению статуса семьи в обществе;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 smtClean="0"/>
              <a:t>Пропаганда здорового и активного образа жизни;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 smtClean="0"/>
              <a:t>Повышение авторитета материнства, отцовства и детства</a:t>
            </a:r>
            <a:endParaRPr lang="ru-RU" sz="12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539552" y="4221088"/>
            <a:ext cx="3779912" cy="395893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18288" indent="0">
              <a:buNone/>
            </a:pPr>
            <a:r>
              <a:rPr lang="ru-RU" sz="1200" u="sng" dirty="0" smtClean="0"/>
              <a:t>Целевые показатели </a:t>
            </a:r>
            <a:r>
              <a:rPr lang="ru-RU" sz="1200" dirty="0" smtClean="0"/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 smtClean="0"/>
              <a:t>Снижение уровня детской и младенческой смертности: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 smtClean="0"/>
              <a:t>Иммунизация и диспансеризация 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 smtClean="0"/>
              <a:t>Оказать единовременную материальную </a:t>
            </a:r>
            <a:r>
              <a:rPr lang="ru-RU" sz="1200" dirty="0"/>
              <a:t>п</a:t>
            </a:r>
            <a:r>
              <a:rPr lang="ru-RU" sz="1200" dirty="0" smtClean="0"/>
              <a:t>омощь многодетным семьям, оказавшимся в трудной жизненной ситуации ;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 smtClean="0"/>
              <a:t>Оказать государственную помощь на основании социального контракта многодетным семьям </a:t>
            </a:r>
            <a:endParaRPr lang="ru-RU" sz="1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544185"/>
              </p:ext>
            </p:extLst>
          </p:nvPr>
        </p:nvGraphicFramePr>
        <p:xfrm>
          <a:off x="611560" y="2348880"/>
          <a:ext cx="7848871" cy="731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2715"/>
                <a:gridCol w="1201357"/>
                <a:gridCol w="1041177"/>
                <a:gridCol w="1041177"/>
                <a:gridCol w="1041177"/>
                <a:gridCol w="1121268"/>
              </a:tblGrid>
              <a:tr h="445513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 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2025</a:t>
                      </a:r>
                      <a:r>
                        <a:rPr lang="ru-RU" sz="1200" baseline="0" dirty="0" smtClean="0"/>
                        <a:t> год</a:t>
                      </a:r>
                    </a:p>
                    <a:p>
                      <a:pPr marL="0" indent="0" algn="l"/>
                      <a:r>
                        <a:rPr lang="ru-RU" sz="1200" baseline="0" dirty="0" smtClean="0"/>
                        <a:t>(прогноз)</a:t>
                      </a:r>
                    </a:p>
                  </a:txBody>
                  <a:tcPr/>
                </a:tc>
              </a:tr>
              <a:tr h="27456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225,0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653136"/>
            <a:ext cx="2338321" cy="160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9036496" cy="1180048"/>
          </a:xfrm>
        </p:spPr>
        <p:txBody>
          <a:bodyPr>
            <a:noAutofit/>
          </a:bodyPr>
          <a:lstStyle/>
          <a:p>
            <a:r>
              <a:rPr lang="ru-RU" sz="2400" dirty="0" smtClean="0"/>
              <a:t>Муниципальная программа МО «</a:t>
            </a:r>
            <a:r>
              <a:rPr lang="ru-RU" sz="2400" dirty="0" err="1" smtClean="0"/>
              <a:t>Гиагинский</a:t>
            </a:r>
            <a:r>
              <a:rPr lang="ru-RU" sz="2400" dirty="0" smtClean="0"/>
              <a:t> район»</a:t>
            </a:r>
            <a:br>
              <a:rPr lang="ru-RU" sz="2400" dirty="0" smtClean="0"/>
            </a:br>
            <a:r>
              <a:rPr lang="ru-RU" sz="2400" dirty="0" smtClean="0"/>
              <a:t> «Социальная помощь ветеранам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Великой Отечественной войны1941-1945 годов</a:t>
            </a:r>
            <a:r>
              <a:rPr lang="ru-RU" sz="2400" dirty="0" smtClean="0"/>
              <a:t>»,</a:t>
            </a:r>
            <a:br>
              <a:rPr lang="ru-RU" sz="2400" dirty="0" smtClean="0"/>
            </a:br>
            <a:r>
              <a:rPr lang="ru-RU" sz="2400" dirty="0" smtClean="0"/>
              <a:t> тыс. руб.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1555717"/>
            <a:ext cx="8064896" cy="5301208"/>
          </a:xfrm>
        </p:spPr>
        <p:txBody>
          <a:bodyPr>
            <a:normAutofit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Цель: Повышение социальной защищенности</a:t>
            </a:r>
          </a:p>
          <a:p>
            <a:pPr marL="0" indent="0">
              <a:buNone/>
            </a:pPr>
            <a:r>
              <a:rPr lang="ru-RU" sz="1200" dirty="0" smtClean="0"/>
              <a:t> малообеспеченных граждан, уменьшение напряженности в</a:t>
            </a:r>
          </a:p>
          <a:p>
            <a:pPr marL="0" indent="0">
              <a:buNone/>
            </a:pPr>
            <a:r>
              <a:rPr lang="ru-RU" sz="1200" dirty="0" smtClean="0"/>
              <a:t> социальной сфере, улучшение качества условий проживания </a:t>
            </a:r>
          </a:p>
          <a:p>
            <a:pPr marL="0" indent="0">
              <a:buNone/>
            </a:pPr>
            <a:r>
              <a:rPr lang="ru-RU" sz="1200" dirty="0" smtClean="0"/>
              <a:t>ветеранов ВОВ, зарегистрированных на территории</a:t>
            </a:r>
          </a:p>
          <a:p>
            <a:pPr marL="0" indent="0">
              <a:buNone/>
            </a:pPr>
            <a:r>
              <a:rPr lang="ru-RU" sz="1200" dirty="0" smtClean="0"/>
              <a:t> МО «</a:t>
            </a:r>
            <a:r>
              <a:rPr lang="ru-RU" sz="1200" dirty="0" err="1" smtClean="0"/>
              <a:t>Гиагинский</a:t>
            </a:r>
            <a:r>
              <a:rPr lang="ru-RU" sz="1200" dirty="0" smtClean="0"/>
              <a:t> район»</a:t>
            </a:r>
          </a:p>
          <a:p>
            <a:pPr marL="68580" indent="0">
              <a:buNone/>
            </a:pPr>
            <a:endParaRPr lang="ru-RU" sz="1400" dirty="0" smtClean="0"/>
          </a:p>
          <a:p>
            <a:endParaRPr lang="ru-RU" sz="1400" dirty="0"/>
          </a:p>
          <a:p>
            <a:pPr marL="68580" indent="0">
              <a:buNone/>
            </a:pPr>
            <a:endParaRPr lang="ru-RU" sz="1400" b="1" dirty="0" smtClean="0"/>
          </a:p>
          <a:p>
            <a:pPr marL="68580" indent="0">
              <a:buNone/>
            </a:pPr>
            <a:endParaRPr lang="ru-RU" sz="1400" b="1" dirty="0" smtClean="0"/>
          </a:p>
          <a:p>
            <a:pPr marL="68580" indent="0">
              <a:buNone/>
            </a:pPr>
            <a:endParaRPr lang="ru-RU" sz="1200" dirty="0" smtClean="0"/>
          </a:p>
          <a:p>
            <a:pPr marL="68580" indent="0">
              <a:buNone/>
            </a:pPr>
            <a:r>
              <a:rPr lang="ru-RU" sz="1200" dirty="0" smtClean="0"/>
              <a:t>     Задачи: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/>
              <a:t>Удовлетворение потребностей малоимущего населения, в жилых помещениях, предоставляемых по договорам, социального найма на территории МО «</a:t>
            </a:r>
            <a:r>
              <a:rPr lang="ru-RU" sz="1200" dirty="0" err="1" smtClean="0"/>
              <a:t>Гиагинский</a:t>
            </a:r>
            <a:r>
              <a:rPr lang="ru-RU" sz="1200" dirty="0" smtClean="0"/>
              <a:t> район», увеличение муниципального жилищного фонда.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/>
              <a:t>Приведение в соответствие с требованиями нормативно-технической документации  жилья ветеранов ВОВ.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/>
              <a:t>Создание эффективных организационных и финансовых механизмов проведения работ по ремонту жилых помещений ветеранов ВОВ.</a:t>
            </a:r>
            <a:endParaRPr lang="ru-RU" sz="1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484786"/>
              </p:ext>
            </p:extLst>
          </p:nvPr>
        </p:nvGraphicFramePr>
        <p:xfrm>
          <a:off x="611560" y="3789040"/>
          <a:ext cx="6552728" cy="1084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012"/>
                <a:gridCol w="863268"/>
                <a:gridCol w="1008112"/>
                <a:gridCol w="936104"/>
                <a:gridCol w="1080120"/>
                <a:gridCol w="1008112"/>
              </a:tblGrid>
              <a:tr h="810090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 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2025</a:t>
                      </a:r>
                      <a:r>
                        <a:rPr lang="ru-RU" sz="1200" baseline="0" dirty="0" smtClean="0"/>
                        <a:t> год</a:t>
                      </a:r>
                    </a:p>
                    <a:p>
                      <a:pPr marL="0" indent="0" algn="l"/>
                      <a:r>
                        <a:rPr lang="ru-RU" sz="1200" baseline="0" dirty="0" smtClean="0"/>
                        <a:t>(прогноз)</a:t>
                      </a:r>
                    </a:p>
                  </a:txBody>
                  <a:tcPr/>
                </a:tc>
              </a:tr>
              <a:tr h="27003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478" y="1556792"/>
            <a:ext cx="479840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5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7" y="-17630"/>
            <a:ext cx="7416824" cy="1440160"/>
          </a:xfrm>
        </p:spPr>
        <p:txBody>
          <a:bodyPr/>
          <a:lstStyle/>
          <a:p>
            <a:pPr algn="ctr"/>
            <a:r>
              <a:rPr lang="ru-RU" sz="3600" dirty="0" smtClean="0"/>
              <a:t>Бюджетный процесс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3222269"/>
              </p:ext>
            </p:extLst>
          </p:nvPr>
        </p:nvGraphicFramePr>
        <p:xfrm>
          <a:off x="539552" y="1556792"/>
          <a:ext cx="813690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5" y="2708920"/>
            <a:ext cx="2592288" cy="231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3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944886" cy="93610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Финансовая поддержка </a:t>
            </a:r>
            <a:br>
              <a:rPr lang="ru-RU" sz="2400" b="1" dirty="0" smtClean="0"/>
            </a:br>
            <a:r>
              <a:rPr lang="ru-RU" sz="2400" b="1" dirty="0" smtClean="0"/>
              <a:t>бюджетов сельских поселений в 2021 году, тыс. руб.</a:t>
            </a:r>
            <a:endParaRPr lang="ru-RU" sz="2400" b="1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9225704"/>
              </p:ext>
            </p:extLst>
          </p:nvPr>
        </p:nvGraphicFramePr>
        <p:xfrm>
          <a:off x="-2196752" y="1772816"/>
          <a:ext cx="806489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75926"/>
            <a:ext cx="1872208" cy="150834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75926"/>
            <a:ext cx="1728192" cy="1847967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765064272"/>
              </p:ext>
            </p:extLst>
          </p:nvPr>
        </p:nvGraphicFramePr>
        <p:xfrm>
          <a:off x="467544" y="1596564"/>
          <a:ext cx="8280920" cy="4784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4617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0" grpId="0">
        <p:bldAsOne/>
      </p:bldGraphic>
      <p:bldGraphic spid="9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534400" cy="758952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Дотации на выравнивание </a:t>
            </a:r>
            <a:br>
              <a:rPr lang="ru-RU" sz="2400" dirty="0" smtClean="0"/>
            </a:br>
            <a:r>
              <a:rPr lang="ru-RU" sz="2400" dirty="0" smtClean="0"/>
              <a:t>бюджетной обеспеченности сельских  поселений, тыс. руб.</a:t>
            </a:r>
            <a:endParaRPr lang="ru-RU" sz="24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0380560"/>
              </p:ext>
            </p:extLst>
          </p:nvPr>
        </p:nvGraphicFramePr>
        <p:xfrm>
          <a:off x="611560" y="1988840"/>
          <a:ext cx="396044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219999987"/>
              </p:ext>
            </p:extLst>
          </p:nvPr>
        </p:nvGraphicFramePr>
        <p:xfrm>
          <a:off x="4788024" y="1988840"/>
          <a:ext cx="385242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869160"/>
            <a:ext cx="1646317" cy="16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1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965245" cy="120248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Муниципальный долг </a:t>
            </a:r>
            <a:br>
              <a:rPr lang="ru-RU" sz="2400" dirty="0" smtClean="0"/>
            </a:br>
            <a:r>
              <a:rPr lang="ru-RU" sz="2400" dirty="0" smtClean="0"/>
              <a:t>МО «</a:t>
            </a:r>
            <a:r>
              <a:rPr lang="ru-RU" sz="2400" dirty="0" err="1" smtClean="0"/>
              <a:t>Гиагинский</a:t>
            </a:r>
            <a:r>
              <a:rPr lang="ru-RU" sz="2400" dirty="0" smtClean="0"/>
              <a:t> район», тыс. руб.</a:t>
            </a:r>
            <a:endParaRPr lang="ru-RU" sz="2400" dirty="0"/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756935491"/>
              </p:ext>
            </p:extLst>
          </p:nvPr>
        </p:nvGraphicFramePr>
        <p:xfrm>
          <a:off x="539552" y="2348880"/>
          <a:ext cx="763284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772816"/>
            <a:ext cx="1822512" cy="182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3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Graphic spid="16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Управление финансов </a:t>
            </a:r>
            <a:br>
              <a:rPr lang="ru-RU" sz="2400" dirty="0" smtClean="0"/>
            </a:br>
            <a:r>
              <a:rPr lang="ru-RU" sz="2400" dirty="0" smtClean="0"/>
              <a:t>администрации МО «</a:t>
            </a:r>
            <a:r>
              <a:rPr lang="ru-RU" sz="2400" dirty="0" err="1" smtClean="0"/>
              <a:t>Гиагинский</a:t>
            </a:r>
            <a:r>
              <a:rPr lang="ru-RU" sz="2400" dirty="0" smtClean="0"/>
              <a:t> район»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8018816" cy="208823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97" y="4581386"/>
            <a:ext cx="748491" cy="4762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35" y="5565433"/>
            <a:ext cx="579898" cy="5949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34574" y="3995772"/>
            <a:ext cx="5047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385600, ст. Гиагинская, ул. Кооперативная,35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47664" y="4510879"/>
            <a:ext cx="4150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omic Sans MS" pitchFamily="66" charset="0"/>
              </a:rPr>
              <a:t>8(87779)3-09-36 доб.:</a:t>
            </a:r>
          </a:p>
          <a:p>
            <a:endParaRPr lang="ru-RU" sz="1200" dirty="0" smtClean="0">
              <a:latin typeface="Comic Sans MS" pitchFamily="66" charset="0"/>
            </a:endParaRPr>
          </a:p>
          <a:p>
            <a:r>
              <a:rPr lang="ru-RU" sz="1200" dirty="0" smtClean="0">
                <a:latin typeface="Comic Sans MS" pitchFamily="66" charset="0"/>
              </a:rPr>
              <a:t>131 – начальник управления финансов</a:t>
            </a:r>
          </a:p>
          <a:p>
            <a:r>
              <a:rPr lang="ru-RU" sz="1200" dirty="0" smtClean="0">
                <a:latin typeface="Comic Sans MS" pitchFamily="66" charset="0"/>
              </a:rPr>
              <a:t>124,164,165- бюджетный отдел;</a:t>
            </a:r>
          </a:p>
          <a:p>
            <a:r>
              <a:rPr lang="ru-RU" sz="1200" dirty="0" smtClean="0">
                <a:latin typeface="Comic Sans MS" pitchFamily="66" charset="0"/>
              </a:rPr>
              <a:t>125, 155,158 – отдел исполнения бюджета</a:t>
            </a:r>
          </a:p>
          <a:p>
            <a:endParaRPr lang="ru-RU" dirty="0" smtClean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5663499"/>
            <a:ext cx="1931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omic Sans MS" pitchFamily="66" charset="0"/>
              </a:rPr>
              <a:t>Сайт: </a:t>
            </a:r>
            <a:r>
              <a:rPr lang="en-US" sz="1200" dirty="0">
                <a:latin typeface="Comic Sans MS" pitchFamily="66" charset="0"/>
                <a:hlinkClick r:id="rId5"/>
              </a:rPr>
              <a:t>http://ufgr.ru</a:t>
            </a:r>
            <a:r>
              <a:rPr lang="en-US" sz="1200" dirty="0" smtClean="0">
                <a:latin typeface="Comic Sans MS" pitchFamily="66" charset="0"/>
                <a:hlinkClick r:id="rId5"/>
              </a:rPr>
              <a:t>/</a:t>
            </a:r>
            <a:endParaRPr lang="ru-RU" sz="1200" dirty="0" smtClean="0">
              <a:latin typeface="Comic Sans MS" pitchFamily="66" charset="0"/>
            </a:endParaRPr>
          </a:p>
          <a:p>
            <a:r>
              <a:rPr lang="en-US" sz="1200" dirty="0" smtClean="0">
                <a:latin typeface="Comic Sans MS" pitchFamily="66" charset="0"/>
              </a:rPr>
              <a:t>E-mail</a:t>
            </a:r>
            <a:r>
              <a:rPr lang="ru-RU" sz="1200" dirty="0" smtClean="0">
                <a:latin typeface="Comic Sans MS" pitchFamily="66" charset="0"/>
              </a:rPr>
              <a:t>:</a:t>
            </a:r>
            <a:r>
              <a:rPr lang="en-US" sz="1200" dirty="0" smtClean="0">
                <a:latin typeface="Comic Sans MS" pitchFamily="66" charset="0"/>
              </a:rPr>
              <a:t> fingiag@mail.ru</a:t>
            </a:r>
            <a:endParaRPr lang="ru-RU" sz="1200" dirty="0">
              <a:latin typeface="Comic Sans MS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117" y="4498728"/>
            <a:ext cx="692497" cy="6924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41783" y="4500967"/>
            <a:ext cx="3081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omic Sans MS" pitchFamily="66" charset="0"/>
              </a:rPr>
              <a:t>График работы управления финансов :</a:t>
            </a:r>
          </a:p>
          <a:p>
            <a:r>
              <a:rPr lang="ru-RU" sz="1200" dirty="0" smtClean="0">
                <a:latin typeface="Comic Sans MS" pitchFamily="66" charset="0"/>
              </a:rPr>
              <a:t>Понедельник-пятница</a:t>
            </a:r>
          </a:p>
          <a:p>
            <a:r>
              <a:rPr lang="ru-RU" sz="1200" dirty="0" smtClean="0">
                <a:latin typeface="Comic Sans MS" pitchFamily="66" charset="0"/>
              </a:rPr>
              <a:t>С 9.00 до 18.00</a:t>
            </a:r>
          </a:p>
          <a:p>
            <a:r>
              <a:rPr lang="ru-RU" sz="1200" dirty="0" smtClean="0">
                <a:latin typeface="Comic Sans MS" pitchFamily="66" charset="0"/>
              </a:rPr>
              <a:t>Перерыв с 13.00 до 13.48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4564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-60000">
            <a:off x="4586764" y="725245"/>
            <a:ext cx="3745102" cy="1724660"/>
          </a:xfrm>
        </p:spPr>
        <p:txBody>
          <a:bodyPr>
            <a:noAutofit/>
          </a:bodyPr>
          <a:lstStyle/>
          <a:p>
            <a:r>
              <a:rPr lang="ru-RU" sz="1400" b="1" i="1" dirty="0" err="1" smtClean="0"/>
              <a:t>Бюдже́т</a:t>
            </a:r>
            <a:r>
              <a:rPr lang="ru-RU" sz="1400" b="1" i="1" dirty="0" smtClean="0"/>
              <a:t> (от </a:t>
            </a:r>
            <a:r>
              <a:rPr lang="ru-RU" sz="1400" b="1" i="1" dirty="0" err="1" smtClean="0"/>
              <a:t>старонормандского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bougette</a:t>
            </a:r>
            <a:r>
              <a:rPr lang="ru-RU" sz="1400" b="1" i="1" dirty="0" smtClean="0"/>
              <a:t> в знач. кошелёк, сумка, мешок с деньгами) — смета доходов и расходов определённого субъекта (семьи, бизнеса, организации, государства и т. д.), устанавливаемая на определённый период времени, обычно на один год</a:t>
            </a:r>
            <a:r>
              <a:rPr lang="ru-RU" sz="1400" b="1" i="1" dirty="0"/>
              <a:t>. </a:t>
            </a: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2" r="10602"/>
          <a:stretch>
            <a:fillRect/>
          </a:stretch>
        </p:blipFill>
        <p:spPr>
          <a:xfrm rot="151874">
            <a:off x="1023828" y="1915040"/>
            <a:ext cx="3233662" cy="2436684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 rot="-60000">
            <a:off x="4752296" y="2520837"/>
            <a:ext cx="3238539" cy="4185969"/>
          </a:xfrm>
        </p:spPr>
        <p:txBody>
          <a:bodyPr>
            <a:normAutofit fontScale="77500" lnSpcReduction="20000"/>
          </a:bodyPr>
          <a:lstStyle/>
          <a:p>
            <a:r>
              <a:rPr lang="ru-RU" sz="1500" b="1" i="1" u="sng" dirty="0"/>
              <a:t>Доходы бюджетов </a:t>
            </a:r>
            <a:r>
              <a:rPr lang="ru-RU" sz="1500" b="1" i="1" dirty="0"/>
              <a:t>- это денежные средства, поступающие в безвозмездном и безвозвратном порядке согласно законодательству РФ в распоряжение органов государственной власти Российской Федерации, субъектов РФ и </a:t>
            </a:r>
            <a:r>
              <a:rPr lang="ru-RU" sz="1500" b="1" i="1" dirty="0" smtClean="0"/>
              <a:t>муниципальных образований </a:t>
            </a:r>
            <a:r>
              <a:rPr lang="ru-RU" sz="1500" b="1" i="1" dirty="0"/>
              <a:t>(</a:t>
            </a:r>
            <a:r>
              <a:rPr lang="ru-RU" sz="1500" b="1" i="1" dirty="0" smtClean="0"/>
              <a:t>ст. </a:t>
            </a:r>
            <a:r>
              <a:rPr lang="ru-RU" sz="1500" b="1" i="1" dirty="0"/>
              <a:t>6 БК РФ</a:t>
            </a:r>
            <a:r>
              <a:rPr lang="ru-RU" sz="1500" b="1" i="1" dirty="0" smtClean="0"/>
              <a:t>).</a:t>
            </a:r>
          </a:p>
          <a:p>
            <a:endParaRPr lang="ru-RU" sz="1500" b="1" i="1" u="sng" dirty="0" smtClean="0"/>
          </a:p>
          <a:p>
            <a:r>
              <a:rPr lang="ru-RU" sz="1500" b="1" i="1" u="sng" dirty="0" smtClean="0"/>
              <a:t>Расходы </a:t>
            </a:r>
            <a:r>
              <a:rPr lang="ru-RU" sz="1500" b="1" i="1" u="sng" dirty="0"/>
              <a:t>бюджета </a:t>
            </a:r>
            <a:r>
              <a:rPr lang="ru-RU" sz="1500" b="1" i="1" dirty="0"/>
              <a:t>– экономические отношения, связанные с распределением фонда денежных средств государства и его использованием по отраслевому, ведомственному, целевому и территориальному </a:t>
            </a:r>
            <a:r>
              <a:rPr lang="ru-RU" sz="1500" b="1" i="1" dirty="0" smtClean="0"/>
              <a:t>назначению</a:t>
            </a:r>
          </a:p>
          <a:p>
            <a:endParaRPr lang="ru-RU" sz="1500" b="1" i="1" dirty="0" smtClean="0"/>
          </a:p>
          <a:p>
            <a:r>
              <a:rPr lang="ru-RU" sz="1500" b="1" i="1" dirty="0"/>
              <a:t>Доходы-расходы=дефицит/профицит</a:t>
            </a:r>
          </a:p>
          <a:p>
            <a:r>
              <a:rPr lang="ru-RU" sz="1500" b="1" i="1" dirty="0"/>
              <a:t>Дефицит – расходы больше доходов</a:t>
            </a:r>
          </a:p>
          <a:p>
            <a:r>
              <a:rPr lang="ru-RU" sz="1500" b="1" i="1" dirty="0"/>
              <a:t>Профицит – доходы больше расходов</a:t>
            </a:r>
          </a:p>
          <a:p>
            <a:endParaRPr lang="ru-RU" sz="1300" b="1" i="1" dirty="0" smtClean="0"/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7108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272808" cy="108012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Показатели консолидированного бюджета МО «</a:t>
            </a:r>
            <a:r>
              <a:rPr lang="ru-RU" sz="2400" dirty="0" err="1" smtClean="0"/>
              <a:t>Гиагинский</a:t>
            </a:r>
            <a:r>
              <a:rPr lang="ru-RU" sz="2400" dirty="0" smtClean="0"/>
              <a:t> район» в расчете на 1 жителя, руб.</a:t>
            </a:r>
            <a:endParaRPr lang="ru-RU" sz="24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243202"/>
              </p:ext>
            </p:extLst>
          </p:nvPr>
        </p:nvGraphicFramePr>
        <p:xfrm>
          <a:off x="755576" y="2060848"/>
          <a:ext cx="7704856" cy="171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008112"/>
                <a:gridCol w="1332503"/>
                <a:gridCol w="1126285"/>
                <a:gridCol w="1038858"/>
                <a:gridCol w="1038858"/>
              </a:tblGrid>
              <a:tr h="576064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2019 год 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2020 год (план первонач.)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2021 год </a:t>
                      </a:r>
                    </a:p>
                    <a:p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2022 год</a:t>
                      </a:r>
                    </a:p>
                    <a:p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2023 год </a:t>
                      </a:r>
                    </a:p>
                    <a:p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</a:tr>
              <a:tr h="3413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25961,1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25028,9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23748,8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21039,1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21509,6</a:t>
                      </a:r>
                      <a:endParaRPr lang="ru-RU" sz="1200" dirty="0"/>
                    </a:p>
                  </a:txBody>
                  <a:tcPr/>
                </a:tc>
              </a:tr>
              <a:tr h="45541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 том числе: налоговые и неналоговые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7822,0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7563,6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8272,3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8387,0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8641,9</a:t>
                      </a:r>
                      <a:endParaRPr lang="ru-RU" sz="1200" dirty="0"/>
                    </a:p>
                  </a:txBody>
                  <a:tcPr/>
                </a:tc>
              </a:tr>
              <a:tr h="3413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Расходы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23642,31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22797,7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21185,6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18470,1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18829,1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751562033"/>
              </p:ext>
            </p:extLst>
          </p:nvPr>
        </p:nvGraphicFramePr>
        <p:xfrm>
          <a:off x="827584" y="3933056"/>
          <a:ext cx="741682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959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Налоговые и неналоговые доходы бюджета </a:t>
            </a:r>
            <a:br>
              <a:rPr lang="ru-RU" sz="2400" dirty="0" smtClean="0"/>
            </a:br>
            <a:r>
              <a:rPr lang="ru-RU" sz="2400" dirty="0" smtClean="0"/>
              <a:t>МО «</a:t>
            </a:r>
            <a:r>
              <a:rPr lang="ru-RU" sz="2400" dirty="0" err="1" smtClean="0"/>
              <a:t>Гиагинский</a:t>
            </a:r>
            <a:r>
              <a:rPr lang="ru-RU" sz="2400" dirty="0" smtClean="0"/>
              <a:t> район»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9246130"/>
              </p:ext>
            </p:extLst>
          </p:nvPr>
        </p:nvGraphicFramePr>
        <p:xfrm>
          <a:off x="611560" y="1988840"/>
          <a:ext cx="784887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573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6965245" cy="120248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Динамика основных параметров бюджета </a:t>
            </a:r>
            <a:br>
              <a:rPr lang="ru-RU" sz="2400" dirty="0" smtClean="0"/>
            </a:br>
            <a:r>
              <a:rPr lang="ru-RU" sz="2400" dirty="0" smtClean="0"/>
              <a:t>МО «</a:t>
            </a:r>
            <a:r>
              <a:rPr lang="ru-RU" sz="2400" dirty="0" err="1" smtClean="0"/>
              <a:t>Гиагинский</a:t>
            </a:r>
            <a:r>
              <a:rPr lang="ru-RU" sz="2400" dirty="0" smtClean="0"/>
              <a:t> район» , тыс. руб.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098432"/>
              </p:ext>
            </p:extLst>
          </p:nvPr>
        </p:nvGraphicFramePr>
        <p:xfrm>
          <a:off x="683568" y="1556792"/>
          <a:ext cx="7848869" cy="15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9722"/>
                <a:gridCol w="1010257"/>
                <a:gridCol w="1073525"/>
                <a:gridCol w="1073525"/>
                <a:gridCol w="1105920"/>
                <a:gridCol w="1105920"/>
              </a:tblGrid>
              <a:tr h="448382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2019 год 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 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 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</a:tr>
              <a:tr h="35857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737605,3</a:t>
                      </a:r>
                      <a:endParaRPr lang="ru-R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721927,8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705947,1</a:t>
                      </a:r>
                      <a:endParaRPr lang="ru-R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618363,4</a:t>
                      </a:r>
                      <a:endParaRPr lang="ru-R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631672,0</a:t>
                      </a:r>
                      <a:endParaRPr lang="ru-R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918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Расходы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746387,6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728843,9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713263,6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627572,5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641158,9</a:t>
                      </a:r>
                      <a:endParaRPr lang="ru-RU" sz="1200" dirty="0"/>
                    </a:p>
                  </a:txBody>
                  <a:tcPr/>
                </a:tc>
              </a:tr>
              <a:tr h="33720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Дефицит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8782,3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6916,1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7316,5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7209,1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9486,9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767922312"/>
              </p:ext>
            </p:extLst>
          </p:nvPr>
        </p:nvGraphicFramePr>
        <p:xfrm>
          <a:off x="323528" y="3284985"/>
          <a:ext cx="835292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906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480720" cy="129614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Структура доходов бюджета</a:t>
            </a:r>
            <a:br>
              <a:rPr lang="ru-RU" sz="2400" dirty="0" smtClean="0"/>
            </a:br>
            <a:r>
              <a:rPr lang="ru-RU" sz="2400" dirty="0" smtClean="0"/>
              <a:t> МО «</a:t>
            </a:r>
            <a:r>
              <a:rPr lang="ru-RU" sz="2400" dirty="0" err="1" smtClean="0"/>
              <a:t>Гиагинский</a:t>
            </a:r>
            <a:r>
              <a:rPr lang="ru-RU" sz="2400" dirty="0" smtClean="0"/>
              <a:t> район», тыс. руб.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706241"/>
              </p:ext>
            </p:extLst>
          </p:nvPr>
        </p:nvGraphicFramePr>
        <p:xfrm>
          <a:off x="467544" y="2132856"/>
          <a:ext cx="8208912" cy="4006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1932"/>
                <a:gridCol w="947182"/>
                <a:gridCol w="868250"/>
                <a:gridCol w="868250"/>
                <a:gridCol w="1026114"/>
                <a:gridCol w="947184"/>
              </a:tblGrid>
              <a:tr h="5867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ДОХОДЫ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2019 год 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2020 год </a:t>
                      </a:r>
                    </a:p>
                    <a:p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2021 год </a:t>
                      </a:r>
                    </a:p>
                    <a:p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2022 год</a:t>
                      </a:r>
                    </a:p>
                    <a:p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2023 год </a:t>
                      </a:r>
                    </a:p>
                    <a:p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</a:tr>
              <a:tr h="5867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НАЛОГОВЫЕ И НЕНАЛОГОВЫЕ ДОХОДЫ,</a:t>
                      </a:r>
                    </a:p>
                    <a:p>
                      <a:r>
                        <a:rPr lang="ru-RU" sz="1200" dirty="0" smtClean="0"/>
                        <a:t>В том числе: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168477,8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164672,3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182911,4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184181,6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189738,7</a:t>
                      </a:r>
                      <a:endParaRPr lang="ru-RU" sz="1200" dirty="0"/>
                    </a:p>
                  </a:txBody>
                  <a:tcPr/>
                </a:tc>
              </a:tr>
              <a:tr h="41069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 налоговые доходы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117579,0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118233,7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132940,1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137297,1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143176,2</a:t>
                      </a:r>
                      <a:endParaRPr lang="ru-RU" sz="1200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-неналоговые доходы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50898,8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46438,6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49971,3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46884,5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46562,5</a:t>
                      </a:r>
                      <a:endParaRPr lang="ru-RU" sz="1200" dirty="0"/>
                    </a:p>
                  </a:txBody>
                  <a:tcPr/>
                </a:tc>
              </a:tr>
              <a:tr h="5867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БЕЗВОЗМЕЗДНЫЕ ПОСТУПЛЕНИЯ, </a:t>
                      </a:r>
                    </a:p>
                    <a:p>
                      <a:r>
                        <a:rPr lang="ru-RU" sz="1200" dirty="0" smtClean="0"/>
                        <a:t>В том числе: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569127,5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557255,2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523035,7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434181,8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441933,3</a:t>
                      </a:r>
                      <a:endParaRPr lang="ru-RU" sz="1200" dirty="0"/>
                    </a:p>
                  </a:txBody>
                  <a:tcPr/>
                </a:tc>
              </a:tr>
              <a:tr h="5867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-безвозмездные поступления из республиканского бюджета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559524,2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547913,0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487627,9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398462,4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405266,2</a:t>
                      </a:r>
                      <a:endParaRPr lang="ru-RU" sz="1200" dirty="0"/>
                    </a:p>
                  </a:txBody>
                  <a:tcPr/>
                </a:tc>
              </a:tr>
              <a:tr h="41069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-прочие безвозмездные поступления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9603,3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9342,2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1567,0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1590,8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1615,4</a:t>
                      </a:r>
                      <a:endParaRPr lang="ru-RU" sz="1200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737605,3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721927,8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705947,1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618363,4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631672,0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13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6052</TotalTime>
  <Words>5094</Words>
  <Application>Microsoft Office PowerPoint</Application>
  <PresentationFormat>Экран (4:3)</PresentationFormat>
  <Paragraphs>1746</Paragraphs>
  <Slides>43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Остин</vt:lpstr>
      <vt:lpstr>Путеводитель </vt:lpstr>
      <vt:lpstr>Территория составляет 756,5 кв.км В состав Гиагинского района входят 5 поселений </vt:lpstr>
      <vt:lpstr>Основные показатели  социально-экономического развития</vt:lpstr>
      <vt:lpstr>Бюджетный процесс</vt:lpstr>
      <vt:lpstr>Бюдже́т (от старонормандского bougette в знач. кошелёк, сумка, мешок с деньгами) — смета доходов и расходов определённого субъекта (семьи, бизнеса, организации, государства и т. д.), устанавливаемая на определённый период времени, обычно на один год. </vt:lpstr>
      <vt:lpstr>Показатели консолидированного бюджета МО «Гиагинский район» в расчете на 1 жителя, руб.</vt:lpstr>
      <vt:lpstr>Налоговые и неналоговые доходы бюджета  МО «Гиагинский район»</vt:lpstr>
      <vt:lpstr>Динамика основных параметров бюджета  МО «Гиагинский район» , тыс. руб.</vt:lpstr>
      <vt:lpstr>Структура доходов бюджета  МО «Гиагинский район», тыс. руб.</vt:lpstr>
      <vt:lpstr>Основные характеристики бюджета  МО «Гиагинский район»</vt:lpstr>
      <vt:lpstr>Объем и структура налоговых доходов бюджета  МО «Гиагинский район», тыс. руб.</vt:lpstr>
      <vt:lpstr>Объем и структура неналоговых доходов бюджета  МО «Гиагинский район» , тыс. руб.</vt:lpstr>
      <vt:lpstr>Безвозмездные поступления в бюджет  МО «Гиагинский район», тыс. руб.</vt:lpstr>
      <vt:lpstr>Расходы бюджета   МО «Гиагинский район», тыс. руб.</vt:lpstr>
      <vt:lpstr>Расходы по разделу  «Общегосударственные вопросы», тыс. руб.</vt:lpstr>
      <vt:lpstr>Расходы по разделу «Национальная оборона»,  тыс. руб.</vt:lpstr>
      <vt:lpstr>Расходы по разделу  «Национальная экономика», тыс. руб.</vt:lpstr>
      <vt:lpstr>Расходы по разделу «Образование», тыс. руб.</vt:lpstr>
      <vt:lpstr>Расходы по разделу  «Культура, кинематография», тыс. руб.</vt:lpstr>
      <vt:lpstr>Расходы по разделу  «Физическая культура и спорт», тыс. руб.</vt:lpstr>
      <vt:lpstr>Расходы по разделу  «Межбюджетные трансферты общего характера» , тыс. руб.</vt:lpstr>
      <vt:lpstr>Расходы бюджета  МО «Гиагинский район» по видам расходов  классификации расходов, тыс. руб.</vt:lpstr>
      <vt:lpstr>Расходы бюджета МО «Гиагинский район»  на реализацию муниципальных программ МО «Гиагинский район», тыс. руб.</vt:lpstr>
      <vt:lpstr>Меры социальной поддержки  отдельных категорий граждан в бюджете  МО «Гиагинский район»</vt:lpstr>
      <vt:lpstr>Презентация PowerPoint</vt:lpstr>
      <vt:lpstr>Муниципальная программа МО «Гиагинский район»  «Развитие образования», тыс. руб.</vt:lpstr>
      <vt:lpstr>Муниципальная программа  МО «Гиагинский район»  «Развитие культуры и искусства», тыс. руб.</vt:lpstr>
      <vt:lpstr>Муниципальная программа  МО «Гиагинский район»  «Управление муниципальными финансами»</vt:lpstr>
      <vt:lpstr>Муниципальная программа  МО «Гиагинский район»  «Энергосбережение  и повышение энергетической эффективности»</vt:lpstr>
      <vt:lpstr>Муниципальная программа   МО «Гиагинский район»  «Развитие молодежной политики»</vt:lpstr>
      <vt:lpstr>Муниципальная программа МО «Гиагинский район»  «Развитие физической культуры»</vt:lpstr>
      <vt:lpstr>Муниципальная программа  МО «Гиагинский район»  «Развитие сельского хозяйства и регулирование рынков сельскохозяйственной продукции, сырья и продовольствия»</vt:lpstr>
      <vt:lpstr>Муниципальная программа  МО «Гиагинский район»  «Защита населения и территории от чрезвычайных ситуаций природного и техногенного характера , обеспечение пожарной безопасности и безопасности людей на водных объектах на территории МО «Гиагинский район», тыс. руб.</vt:lpstr>
      <vt:lpstr>Муниципальная программа МО «Гиагинский район»  «Обеспечение безопасности дорожного движения  в Гиагинском районе», тыс. руб.</vt:lpstr>
      <vt:lpstr>Муниципальная программа МО «Гиагинский район»  «Доступная среда», тыс. руб.</vt:lpstr>
      <vt:lpstr>Муниципальная программа  МО «Гиагинский район»  «Развитие информатизации», тыс. руб.</vt:lpstr>
      <vt:lpstr>Муниципальная программа МО «Гиагинский район»  «Обеспечение доступным и комфортным жильем»,  тыс. руб.</vt:lpstr>
      <vt:lpstr>Муниципальная программа МО «Гиагинский район»  «Улучшение демографической ситуации  на территории МО «Гиагинский район», тыс. руб.</vt:lpstr>
      <vt:lpstr>Муниципальная программа МО «Гиагинский район»  «Социальная помощь ветеранам  Великой Отечественной войны1941-1945 годов»,  тыс. руб.</vt:lpstr>
      <vt:lpstr>Финансовая поддержка  бюджетов сельских поселений в 2021 году, тыс. руб.</vt:lpstr>
      <vt:lpstr>Дотации на выравнивание  бюджетной обеспеченности сельских  поселений, тыс. руб.</vt:lpstr>
      <vt:lpstr>Муниципальный долг  МО «Гиагинский район», тыс. руб.</vt:lpstr>
      <vt:lpstr>Управление финансов  администрации МО «Гиагинский район»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</dc:title>
  <dc:creator>user9</dc:creator>
  <cp:lastModifiedBy>user9</cp:lastModifiedBy>
  <cp:revision>296</cp:revision>
  <cp:lastPrinted>2020-12-03T14:58:43Z</cp:lastPrinted>
  <dcterms:created xsi:type="dcterms:W3CDTF">2019-11-19T12:36:15Z</dcterms:created>
  <dcterms:modified xsi:type="dcterms:W3CDTF">2021-01-15T13:42:48Z</dcterms:modified>
</cp:coreProperties>
</file>