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68" r:id="rId1"/>
  </p:sldMasterIdLst>
  <p:sldIdLst>
    <p:sldId id="291" r:id="rId2"/>
    <p:sldId id="292" r:id="rId3"/>
    <p:sldId id="300" r:id="rId4"/>
    <p:sldId id="304" r:id="rId5"/>
    <p:sldId id="305" r:id="rId6"/>
    <p:sldId id="306" r:id="rId7"/>
    <p:sldId id="307" r:id="rId8"/>
    <p:sldId id="308" r:id="rId9"/>
    <p:sldId id="326" r:id="rId10"/>
    <p:sldId id="310" r:id="rId11"/>
    <p:sldId id="311" r:id="rId12"/>
    <p:sldId id="261" r:id="rId13"/>
    <p:sldId id="301" r:id="rId14"/>
    <p:sldId id="262" r:id="rId15"/>
    <p:sldId id="263" r:id="rId16"/>
    <p:sldId id="264" r:id="rId17"/>
    <p:sldId id="265" r:id="rId18"/>
    <p:sldId id="266" r:id="rId19"/>
    <p:sldId id="268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7" r:id="rId32"/>
    <p:sldId id="323" r:id="rId33"/>
    <p:sldId id="324" r:id="rId34"/>
    <p:sldId id="282" r:id="rId35"/>
    <p:sldId id="283" r:id="rId36"/>
    <p:sldId id="328" r:id="rId37"/>
    <p:sldId id="284" r:id="rId38"/>
    <p:sldId id="285" r:id="rId39"/>
    <p:sldId id="302" r:id="rId40"/>
    <p:sldId id="325" r:id="rId41"/>
    <p:sldId id="287" r:id="rId42"/>
    <p:sldId id="288" r:id="rId43"/>
    <p:sldId id="289" r:id="rId44"/>
    <p:sldId id="303" r:id="rId45"/>
    <p:sldId id="290" r:id="rId46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5B09C0C-ADA4-4108-8278-5210B41FA543}">
          <p14:sldIdLst>
            <p14:sldId id="291"/>
            <p14:sldId id="292"/>
            <p14:sldId id="300"/>
            <p14:sldId id="304"/>
            <p14:sldId id="305"/>
            <p14:sldId id="306"/>
            <p14:sldId id="307"/>
            <p14:sldId id="308"/>
            <p14:sldId id="326"/>
            <p14:sldId id="310"/>
            <p14:sldId id="311"/>
            <p14:sldId id="261"/>
            <p14:sldId id="301"/>
            <p14:sldId id="262"/>
            <p14:sldId id="263"/>
            <p14:sldId id="264"/>
            <p14:sldId id="265"/>
            <p14:sldId id="266"/>
            <p14:sldId id="268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7"/>
            <p14:sldId id="323"/>
            <p14:sldId id="324"/>
            <p14:sldId id="282"/>
            <p14:sldId id="283"/>
            <p14:sldId id="328"/>
            <p14:sldId id="284"/>
            <p14:sldId id="285"/>
            <p14:sldId id="302"/>
            <p14:sldId id="325"/>
            <p14:sldId id="287"/>
            <p14:sldId id="288"/>
            <p14:sldId id="289"/>
            <p14:sldId id="303"/>
          </p14:sldIdLst>
        </p14:section>
        <p14:section name="Раздел без заголовка" id="{68DDEF46-5175-42D2-8017-A3431403B231}">
          <p14:sldIdLst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006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82" autoAdjust="0"/>
    <p:restoredTop sz="86455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0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85509623797026E-2"/>
          <c:y val="0.14490606526919514"/>
          <c:w val="0.59229795494313209"/>
          <c:h val="0.762577256946057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05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1449803.1</c:v>
                </c:pt>
                <c:pt idx="1">
                  <c:v>1411702.8</c:v>
                </c:pt>
                <c:pt idx="2">
                  <c:v>38100.300000000003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208120037944503E-2"/>
          <c:y val="0.17187610329114569"/>
          <c:w val="0.62459059036175468"/>
          <c:h val="0.768687619590398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7.0395223180330396E-2"/>
                  <c:y val="-1.1567676769781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994442.9</c:v>
                </c:pt>
                <c:pt idx="1">
                  <c:v>1001918.1</c:v>
                </c:pt>
                <c:pt idx="2">
                  <c:v>-7475.2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52417851415497E-2"/>
          <c:y val="5.1782707904249957E-2"/>
          <c:w val="0.51302684548186128"/>
          <c:h val="0.94821729209575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002060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rgbClr val="0070C0"/>
              </a:solidFill>
            </c:spPr>
          </c:dPt>
          <c:dPt>
            <c:idx val="6"/>
            <c:bubble3D val="0"/>
            <c:spPr>
              <a:solidFill>
                <a:srgbClr val="00B050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Pt>
            <c:idx val="9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2.6683123736025716E-2"/>
                  <c:y val="-8.7994703097505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755390322484492E-4"/>
                  <c:y val="-8.885482258243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573292217757198E-2"/>
                  <c:y val="-4.827577401794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225225200813282E-2"/>
                  <c:y val="-1.385397142253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782342160717464E-2"/>
                  <c:y val="-0.30831229325773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2152046339927907E-3"/>
                  <c:y val="-2.9607149384835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88427121467082E-2"/>
                  <c:y val="-2.437744372489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941026426151384E-2"/>
                  <c:y val="-2.3379346739251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8512545579849754E-2"/>
                  <c:y val="-9.9737125982417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449187669301424E-2"/>
                  <c:y val="-5.4933636405990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 </c:v>
                </c:pt>
                <c:pt idx="8">
                  <c:v>Средства массовой информации 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64109.7</c:v>
                </c:pt>
                <c:pt idx="1">
                  <c:v>3781.2</c:v>
                </c:pt>
                <c:pt idx="2">
                  <c:v>3439.7</c:v>
                </c:pt>
                <c:pt idx="3">
                  <c:v>15013</c:v>
                </c:pt>
                <c:pt idx="4">
                  <c:v>631695.4</c:v>
                </c:pt>
                <c:pt idx="5">
                  <c:v>116182.3</c:v>
                </c:pt>
                <c:pt idx="6">
                  <c:v>39741</c:v>
                </c:pt>
                <c:pt idx="7">
                  <c:v>378.9</c:v>
                </c:pt>
                <c:pt idx="8">
                  <c:v>3436.7</c:v>
                </c:pt>
                <c:pt idx="9">
                  <c:v>11560.4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4931706082935248"/>
          <c:y val="2.9847111004760153E-2"/>
          <c:w val="0.30514057244540904"/>
          <c:h val="0.9387837248852691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700998018921991E-4"/>
          <c:y val="0.22432493027394998"/>
          <c:w val="0.60038914818045519"/>
          <c:h val="0.688037853905576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9571754758730513E-2"/>
                  <c:y val="-4.70970114124185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971863080028143E-2"/>
                  <c:y val="-3.2408762713968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795549915750102"/>
                  <c:y val="-4.7371314617872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Муниципальные программы</c:v>
                </c:pt>
                <c:pt idx="1">
                  <c:v>Ведомственная муниципальная программа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793514.1</c:v>
                </c:pt>
                <c:pt idx="1">
                  <c:v>366.5</c:v>
                </c:pt>
                <c:pt idx="2">
                  <c:v>95457.9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258828791102978"/>
          <c:y val="4.1138368884938707E-2"/>
          <c:w val="0.30741171208897017"/>
          <c:h val="0.9588616304886328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619.4</c:v>
                </c:pt>
                <c:pt idx="1">
                  <c:v>2360.1</c:v>
                </c:pt>
                <c:pt idx="2" formatCode="0.0">
                  <c:v>1296.9000000000001</c:v>
                </c:pt>
                <c:pt idx="3" formatCode="0.0">
                  <c:v>2232.1</c:v>
                </c:pt>
                <c:pt idx="4">
                  <c:v>442.7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133632"/>
        <c:axId val="112087424"/>
        <c:axId val="0"/>
      </c:bar3DChart>
      <c:catAx>
        <c:axId val="1141336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087424"/>
        <c:crosses val="autoZero"/>
        <c:auto val="1"/>
        <c:lblAlgn val="ctr"/>
        <c:lblOffset val="100"/>
        <c:noMultiLvlLbl val="0"/>
      </c:catAx>
      <c:valAx>
        <c:axId val="1120874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41336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792901214845109"/>
          <c:y val="0.51678598169335621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20"/>
      <c:rotY val="15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42754491754106"/>
          <c:y val="0.15650481642224917"/>
          <c:w val="0.57695574938378602"/>
          <c:h val="0.70503236733464159"/>
        </c:manualLayout>
      </c:layout>
      <c:bar3D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161152"/>
        <c:axId val="112162688"/>
        <c:axId val="0"/>
      </c:bar3DChart>
      <c:catAx>
        <c:axId val="1121611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2162688"/>
        <c:crosses val="autoZero"/>
        <c:auto val="1"/>
        <c:lblAlgn val="ctr"/>
        <c:lblOffset val="100"/>
        <c:noMultiLvlLbl val="0"/>
      </c:catAx>
      <c:valAx>
        <c:axId val="112162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2161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226560937266258"/>
          <c:y val="0.13691461846706454"/>
          <c:w val="0.57380822443699653"/>
          <c:h val="0.7234899686996079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Айрюмовское сп</c:v>
                </c:pt>
                <c:pt idx="1">
                  <c:v>Гиагинское с/п</c:v>
                </c:pt>
                <c:pt idx="2">
                  <c:v>Дондуковское с/п</c:v>
                </c:pt>
                <c:pt idx="3">
                  <c:v>Келермесское с/п</c:v>
                </c:pt>
                <c:pt idx="4">
                  <c:v>Сергиевское с/п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619.4</c:v>
                </c:pt>
                <c:pt idx="1">
                  <c:v>2360.1</c:v>
                </c:pt>
                <c:pt idx="2" formatCode="0.0">
                  <c:v>1296.9000000000001</c:v>
                </c:pt>
                <c:pt idx="3" formatCode="0.0">
                  <c:v>2232.1</c:v>
                </c:pt>
                <c:pt idx="4">
                  <c:v>442.7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187264"/>
        <c:axId val="112188800"/>
        <c:axId val="0"/>
      </c:bar3DChart>
      <c:catAx>
        <c:axId val="1121872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2188800"/>
        <c:crosses val="autoZero"/>
        <c:auto val="1"/>
        <c:lblAlgn val="ctr"/>
        <c:lblOffset val="100"/>
        <c:noMultiLvlLbl val="0"/>
      </c:catAx>
      <c:valAx>
        <c:axId val="112188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218726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80844821587757665"/>
          <c:y val="0.52525726520953919"/>
          <c:w val="0.18844238391592966"/>
          <c:h val="5.891310764366578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748526999824884E-2"/>
          <c:y val="4.3984950181687132E-2"/>
          <c:w val="0.63952392766152155"/>
          <c:h val="0.77124323584642351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Лист1!$A$2:$A$3</c:f>
              <c:strCache>
                <c:ptCount val="2"/>
                <c:pt idx="0">
                  <c:v>На 01.01.2022 г.</c:v>
                </c:pt>
                <c:pt idx="1">
                  <c:v>на 01.01.2023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666944"/>
        <c:axId val="115668480"/>
        <c:axId val="115571776"/>
      </c:line3DChart>
      <c:catAx>
        <c:axId val="1156669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5668480"/>
        <c:crosses val="autoZero"/>
        <c:auto val="1"/>
        <c:lblAlgn val="ctr"/>
        <c:lblOffset val="100"/>
        <c:noMultiLvlLbl val="0"/>
      </c:catAx>
      <c:valAx>
        <c:axId val="11566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666944"/>
        <c:crosses val="autoZero"/>
        <c:crossBetween val="between"/>
      </c:valAx>
      <c:serAx>
        <c:axId val="115571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5668480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6C9C2-0649-4127-8103-B10248C2525F}" type="doc">
      <dgm:prSet loTypeId="urn:microsoft.com/office/officeart/2005/8/layout/hierarchy1" loCatId="hierarchy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0502EA-6995-4176-81CA-C2AF83D1CB69}">
      <dgm:prSet phldrT="[Текст]" custT="1"/>
      <dgm:spPr/>
      <dgm:t>
        <a:bodyPr/>
        <a:lstStyle/>
        <a:p>
          <a:endParaRPr lang="ru-RU" sz="1000" dirty="0" smtClean="0"/>
        </a:p>
        <a:p>
          <a:r>
            <a:rPr lang="ru-RU" sz="1200" dirty="0" smtClean="0"/>
            <a:t>Прочие межбюджетные трансферты общего характера</a:t>
          </a:r>
        </a:p>
        <a:p>
          <a:r>
            <a:rPr lang="ru-RU" sz="1200" dirty="0" smtClean="0"/>
            <a:t>План: 3 789,2</a:t>
          </a:r>
        </a:p>
        <a:p>
          <a:r>
            <a:rPr lang="ru-RU" sz="1200" dirty="0" smtClean="0"/>
            <a:t>Факт: 3 789,2</a:t>
          </a:r>
        </a:p>
        <a:p>
          <a:endParaRPr lang="ru-RU" sz="1000" dirty="0"/>
        </a:p>
      </dgm:t>
    </dgm:pt>
    <dgm:pt modelId="{5838EDBC-B660-4F9B-A603-5E27E4E7A2BF}" type="parTrans" cxnId="{39827A9C-2E50-4DAD-83C7-F6B2A91D9BEB}">
      <dgm:prSet/>
      <dgm:spPr/>
      <dgm:t>
        <a:bodyPr/>
        <a:lstStyle/>
        <a:p>
          <a:endParaRPr lang="ru-RU"/>
        </a:p>
      </dgm:t>
    </dgm:pt>
    <dgm:pt modelId="{36F36E29-1F6A-4DD5-8413-40B7AE5DB758}" type="sibTrans" cxnId="{39827A9C-2E50-4DAD-83C7-F6B2A91D9BEB}">
      <dgm:prSet/>
      <dgm:spPr/>
      <dgm:t>
        <a:bodyPr/>
        <a:lstStyle/>
        <a:p>
          <a:endParaRPr lang="ru-RU"/>
        </a:p>
      </dgm:t>
    </dgm:pt>
    <dgm:pt modelId="{245EF2C2-1B6D-4385-98FC-F0232EBD03D8}">
      <dgm:prSet phldrT="[Текст]" custT="1"/>
      <dgm:spPr/>
      <dgm:t>
        <a:bodyPr/>
        <a:lstStyle/>
        <a:p>
          <a:pPr algn="ctr"/>
          <a:r>
            <a:rPr lang="ru-RU" sz="1400" dirty="0" smtClean="0"/>
            <a:t>Безвозмездные поступления от других бюджетов бюджетной системы РФ</a:t>
          </a:r>
        </a:p>
        <a:p>
          <a:pPr algn="ctr"/>
          <a:r>
            <a:rPr lang="ru-RU" sz="1400" dirty="0" smtClean="0"/>
            <a:t>План : 27 075,9 </a:t>
          </a:r>
        </a:p>
        <a:p>
          <a:pPr algn="ctr"/>
          <a:r>
            <a:rPr lang="ru-RU" sz="1400" dirty="0" smtClean="0"/>
            <a:t>Факт : 26 494,3</a:t>
          </a:r>
        </a:p>
        <a:p>
          <a:pPr algn="ctr"/>
          <a:endParaRPr lang="ru-RU" sz="800" dirty="0"/>
        </a:p>
      </dgm:t>
    </dgm:pt>
    <dgm:pt modelId="{1BAA3FEA-1792-4F8C-8867-37F6F5E1EDCF}" type="parTrans" cxnId="{69249EDD-F7F0-4F8E-BAA0-C8561E709FDC}">
      <dgm:prSet/>
      <dgm:spPr/>
      <dgm:t>
        <a:bodyPr/>
        <a:lstStyle/>
        <a:p>
          <a:endParaRPr lang="ru-RU"/>
        </a:p>
      </dgm:t>
    </dgm:pt>
    <dgm:pt modelId="{13173D45-819A-4DD9-B4EE-E81819AD98C5}" type="sibTrans" cxnId="{69249EDD-F7F0-4F8E-BAA0-C8561E709FDC}">
      <dgm:prSet/>
      <dgm:spPr/>
      <dgm:t>
        <a:bodyPr/>
        <a:lstStyle/>
        <a:p>
          <a:endParaRPr lang="ru-RU"/>
        </a:p>
      </dgm:t>
    </dgm:pt>
    <dgm:pt modelId="{C66B1B5A-741C-4586-BD66-5BB62D70176E}">
      <dgm:prSet phldrT="[Текст]" custT="1"/>
      <dgm:spPr/>
      <dgm:t>
        <a:bodyPr anchor="t"/>
        <a:lstStyle/>
        <a:p>
          <a:r>
            <a:rPr lang="ru-RU" sz="1200" dirty="0" smtClean="0"/>
            <a:t>Прочие дотации </a:t>
          </a:r>
        </a:p>
        <a:p>
          <a:r>
            <a:rPr lang="ru-RU" sz="1200" dirty="0" smtClean="0"/>
            <a:t>План: 820,0</a:t>
          </a:r>
        </a:p>
        <a:p>
          <a:r>
            <a:rPr lang="ru-RU" sz="1200" dirty="0" smtClean="0"/>
            <a:t>Факт: 820,0 </a:t>
          </a:r>
        </a:p>
        <a:p>
          <a:endParaRPr lang="ru-RU" sz="1000" dirty="0"/>
        </a:p>
      </dgm:t>
    </dgm:pt>
    <dgm:pt modelId="{61364A10-2468-47AE-9073-313951A12C23}" type="parTrans" cxnId="{2050AAA6-347C-4FE7-80C0-818541C37384}">
      <dgm:prSet/>
      <dgm:spPr/>
      <dgm:t>
        <a:bodyPr/>
        <a:lstStyle/>
        <a:p>
          <a:endParaRPr lang="ru-RU"/>
        </a:p>
      </dgm:t>
    </dgm:pt>
    <dgm:pt modelId="{BC901CAE-E08D-44F1-BC4E-442CE45A88E3}" type="sibTrans" cxnId="{2050AAA6-347C-4FE7-80C0-818541C37384}">
      <dgm:prSet/>
      <dgm:spPr/>
      <dgm:t>
        <a:bodyPr/>
        <a:lstStyle/>
        <a:p>
          <a:endParaRPr lang="ru-RU"/>
        </a:p>
      </dgm:t>
    </dgm:pt>
    <dgm:pt modelId="{B22B21EA-9A31-4205-90F4-32BC099CF8CB}">
      <dgm:prSet custT="1"/>
      <dgm:spPr/>
      <dgm:t>
        <a:bodyPr anchor="t"/>
        <a:lstStyle/>
        <a:p>
          <a:r>
            <a:rPr lang="ru-RU" sz="1200" dirty="0" smtClean="0"/>
            <a:t>Дотации на выравнивание бюджетной обеспеченности поселений</a:t>
          </a:r>
        </a:p>
        <a:p>
          <a:r>
            <a:rPr lang="ru-RU" sz="1200" dirty="0" smtClean="0"/>
            <a:t>План : 6 951,2</a:t>
          </a:r>
        </a:p>
        <a:p>
          <a:r>
            <a:rPr lang="ru-RU" sz="1200" dirty="0" smtClean="0"/>
            <a:t>Факт : 6 951,2</a:t>
          </a:r>
        </a:p>
        <a:p>
          <a:endParaRPr lang="ru-RU" sz="1000" dirty="0" smtClean="0"/>
        </a:p>
      </dgm:t>
    </dgm:pt>
    <dgm:pt modelId="{05CDA346-36B6-4DEA-94F9-B3469767EE77}" type="parTrans" cxnId="{83F20DBD-C2DC-46A9-8F93-217C824BB1F1}">
      <dgm:prSet/>
      <dgm:spPr/>
      <dgm:t>
        <a:bodyPr/>
        <a:lstStyle/>
        <a:p>
          <a:endParaRPr lang="ru-RU"/>
        </a:p>
      </dgm:t>
    </dgm:pt>
    <dgm:pt modelId="{E4876187-8D55-4F0A-AA23-2D1787725FE4}" type="sibTrans" cxnId="{83F20DBD-C2DC-46A9-8F93-217C824BB1F1}">
      <dgm:prSet/>
      <dgm:spPr/>
      <dgm:t>
        <a:bodyPr/>
        <a:lstStyle/>
        <a:p>
          <a:endParaRPr lang="ru-RU"/>
        </a:p>
      </dgm:t>
    </dgm:pt>
    <dgm:pt modelId="{3CEA3BB2-AFBF-408C-9F83-F882B14BF429}">
      <dgm:prSet custT="1"/>
      <dgm:spPr/>
      <dgm:t>
        <a:bodyPr anchor="t"/>
        <a:lstStyle/>
        <a:p>
          <a:r>
            <a:rPr lang="ru-RU" sz="1100" dirty="0" smtClean="0"/>
            <a:t>Субсидии бюджетам бюджетной системы РФ (межбюджетные субсидии)</a:t>
          </a:r>
        </a:p>
        <a:p>
          <a:r>
            <a:rPr lang="ru-RU" sz="1100" dirty="0" smtClean="0"/>
            <a:t>План: 15 350,5</a:t>
          </a:r>
        </a:p>
        <a:p>
          <a:r>
            <a:rPr lang="ru-RU" sz="1100" dirty="0" smtClean="0"/>
            <a:t>Факт: 14 768,8</a:t>
          </a:r>
          <a:endParaRPr lang="ru-RU" sz="1100" dirty="0"/>
        </a:p>
      </dgm:t>
    </dgm:pt>
    <dgm:pt modelId="{06A8646B-35A5-4DDD-AD0C-7A2C7886D10E}" type="parTrans" cxnId="{3D2BEF45-F0E0-4CD0-B9E5-DDF841DD27B3}">
      <dgm:prSet/>
      <dgm:spPr/>
      <dgm:t>
        <a:bodyPr/>
        <a:lstStyle/>
        <a:p>
          <a:endParaRPr lang="ru-RU"/>
        </a:p>
      </dgm:t>
    </dgm:pt>
    <dgm:pt modelId="{FDE747E2-54CF-46B8-BC40-16EF6DABFE6F}" type="sibTrans" cxnId="{3D2BEF45-F0E0-4CD0-B9E5-DDF841DD27B3}">
      <dgm:prSet/>
      <dgm:spPr/>
      <dgm:t>
        <a:bodyPr/>
        <a:lstStyle/>
        <a:p>
          <a:endParaRPr lang="ru-RU"/>
        </a:p>
      </dgm:t>
    </dgm:pt>
    <dgm:pt modelId="{D9AC0DFF-B52C-4096-A52C-FA8BA6FEA5E3}">
      <dgm:prSet custT="1"/>
      <dgm:spPr/>
      <dgm:t>
        <a:bodyPr/>
        <a:lstStyle/>
        <a:p>
          <a:r>
            <a:rPr lang="ru-RU" sz="11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r>
            <a:rPr lang="ru-RU" sz="1100" dirty="0" smtClean="0"/>
            <a:t>План : 165,0</a:t>
          </a:r>
        </a:p>
        <a:p>
          <a:r>
            <a:rPr lang="ru-RU" sz="1100" dirty="0" smtClean="0"/>
            <a:t>Факт: 165,0</a:t>
          </a:r>
        </a:p>
      </dgm:t>
    </dgm:pt>
    <dgm:pt modelId="{4DA39585-5ED4-4270-ABFA-D526BECFCD70}" type="parTrans" cxnId="{E11687F0-DC26-4A90-9E58-0B21DCC13F0D}">
      <dgm:prSet/>
      <dgm:spPr/>
      <dgm:t>
        <a:bodyPr/>
        <a:lstStyle/>
        <a:p>
          <a:endParaRPr lang="ru-RU"/>
        </a:p>
      </dgm:t>
    </dgm:pt>
    <dgm:pt modelId="{484F7593-ADFD-4934-A454-AD5CF98ED567}" type="sibTrans" cxnId="{E11687F0-DC26-4A90-9E58-0B21DCC13F0D}">
      <dgm:prSet/>
      <dgm:spPr/>
      <dgm:t>
        <a:bodyPr/>
        <a:lstStyle/>
        <a:p>
          <a:endParaRPr lang="ru-RU"/>
        </a:p>
      </dgm:t>
    </dgm:pt>
    <dgm:pt modelId="{A67826DB-97EF-42CC-8990-75A6EDE0DF0B}" type="pres">
      <dgm:prSet presAssocID="{A646C9C2-0649-4127-8103-B10248C252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92803A-344B-46F4-83A9-F0509E4F9E3C}" type="pres">
      <dgm:prSet presAssocID="{1B0502EA-6995-4176-81CA-C2AF83D1CB69}" presName="hierRoot1" presStyleCnt="0"/>
      <dgm:spPr/>
    </dgm:pt>
    <dgm:pt modelId="{57BAA039-8220-4D8A-A1D0-883D3829C937}" type="pres">
      <dgm:prSet presAssocID="{1B0502EA-6995-4176-81CA-C2AF83D1CB69}" presName="composite" presStyleCnt="0"/>
      <dgm:spPr/>
    </dgm:pt>
    <dgm:pt modelId="{FDFBC576-5E7C-47A0-A0F2-1495C7DE9435}" type="pres">
      <dgm:prSet presAssocID="{1B0502EA-6995-4176-81CA-C2AF83D1CB69}" presName="background" presStyleLbl="node0" presStyleIdx="0" presStyleCnt="1"/>
      <dgm:spPr/>
    </dgm:pt>
    <dgm:pt modelId="{FFAFB4BB-3A2F-4910-976A-D07A52F95754}" type="pres">
      <dgm:prSet presAssocID="{1B0502EA-6995-4176-81CA-C2AF83D1CB69}" presName="text" presStyleLbl="fgAcc0" presStyleIdx="0" presStyleCnt="1" custScaleX="188903" custLinFactX="54139" custLinFactY="56741" custLinFactNeighborX="1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202C3D-25D0-4CAA-B33F-FD33A7C7727D}" type="pres">
      <dgm:prSet presAssocID="{1B0502EA-6995-4176-81CA-C2AF83D1CB69}" presName="hierChild2" presStyleCnt="0"/>
      <dgm:spPr/>
    </dgm:pt>
    <dgm:pt modelId="{0AD05441-5BC5-4D4C-874F-74C8132CA811}" type="pres">
      <dgm:prSet presAssocID="{1BAA3FEA-1792-4F8C-8867-37F6F5E1EDCF}" presName="Name10" presStyleLbl="parChTrans1D2" presStyleIdx="0" presStyleCnt="1"/>
      <dgm:spPr/>
      <dgm:t>
        <a:bodyPr/>
        <a:lstStyle/>
        <a:p>
          <a:endParaRPr lang="ru-RU"/>
        </a:p>
      </dgm:t>
    </dgm:pt>
    <dgm:pt modelId="{1900ECCD-6BA5-4DF0-A51A-CE1EC9BB5F2E}" type="pres">
      <dgm:prSet presAssocID="{245EF2C2-1B6D-4385-98FC-F0232EBD03D8}" presName="hierRoot2" presStyleCnt="0"/>
      <dgm:spPr/>
    </dgm:pt>
    <dgm:pt modelId="{FC59FA46-DCBE-467A-B4E3-04AA59426412}" type="pres">
      <dgm:prSet presAssocID="{245EF2C2-1B6D-4385-98FC-F0232EBD03D8}" presName="composite2" presStyleCnt="0"/>
      <dgm:spPr/>
    </dgm:pt>
    <dgm:pt modelId="{904259AE-66B9-4ED5-974D-2FF71906268C}" type="pres">
      <dgm:prSet presAssocID="{245EF2C2-1B6D-4385-98FC-F0232EBD03D8}" presName="background2" presStyleLbl="node2" presStyleIdx="0" presStyleCnt="1"/>
      <dgm:spPr/>
    </dgm:pt>
    <dgm:pt modelId="{CE6EF7B0-92B4-431D-8A33-72271B8A9A3D}" type="pres">
      <dgm:prSet presAssocID="{245EF2C2-1B6D-4385-98FC-F0232EBD03D8}" presName="text2" presStyleLbl="fgAcc2" presStyleIdx="0" presStyleCnt="1" custScaleX="228848" custScaleY="120558" custLinFactY="-40289" custLinFactNeighborX="-281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0EAC7F-CDD7-45C1-962E-668A0E78EC92}" type="pres">
      <dgm:prSet presAssocID="{245EF2C2-1B6D-4385-98FC-F0232EBD03D8}" presName="hierChild3" presStyleCnt="0"/>
      <dgm:spPr/>
    </dgm:pt>
    <dgm:pt modelId="{C1A89CD3-1C53-47BC-859E-BF0870C70065}" type="pres">
      <dgm:prSet presAssocID="{61364A10-2468-47AE-9073-313951A12C23}" presName="Name17" presStyleLbl="parChTrans1D3" presStyleIdx="0" presStyleCnt="4"/>
      <dgm:spPr/>
      <dgm:t>
        <a:bodyPr/>
        <a:lstStyle/>
        <a:p>
          <a:endParaRPr lang="ru-RU"/>
        </a:p>
      </dgm:t>
    </dgm:pt>
    <dgm:pt modelId="{D21D1DF3-FFC0-4BF3-A146-A50B58551A89}" type="pres">
      <dgm:prSet presAssocID="{C66B1B5A-741C-4586-BD66-5BB62D70176E}" presName="hierRoot3" presStyleCnt="0"/>
      <dgm:spPr/>
    </dgm:pt>
    <dgm:pt modelId="{ECD09565-FA27-4502-B056-C9DFB8D4DCD9}" type="pres">
      <dgm:prSet presAssocID="{C66B1B5A-741C-4586-BD66-5BB62D70176E}" presName="composite3" presStyleCnt="0"/>
      <dgm:spPr/>
    </dgm:pt>
    <dgm:pt modelId="{15D01B1F-B055-41A3-A06E-9DB4E76F393D}" type="pres">
      <dgm:prSet presAssocID="{C66B1B5A-741C-4586-BD66-5BB62D70176E}" presName="background3" presStyleLbl="node3" presStyleIdx="0" presStyleCnt="4"/>
      <dgm:spPr/>
    </dgm:pt>
    <dgm:pt modelId="{77E8CB8F-58AA-4DC7-8A32-7ED1B3ABBD3A}" type="pres">
      <dgm:prSet presAssocID="{C66B1B5A-741C-4586-BD66-5BB62D70176E}" presName="text3" presStyleLbl="fgAcc3" presStyleIdx="0" presStyleCnt="4" custScaleX="103406" custScaleY="118976" custLinFactNeighborX="5064" custLinFactNeighborY="-75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B2B5DB-4A7C-4156-A67A-8C2F24F23A97}" type="pres">
      <dgm:prSet presAssocID="{C66B1B5A-741C-4586-BD66-5BB62D70176E}" presName="hierChild4" presStyleCnt="0"/>
      <dgm:spPr/>
    </dgm:pt>
    <dgm:pt modelId="{16E6AE81-FF6C-4E36-802C-8F3653EC4347}" type="pres">
      <dgm:prSet presAssocID="{4DA39585-5ED4-4270-ABFA-D526BECFCD7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11B1208-4288-495B-98D7-F4E0654FA3CE}" type="pres">
      <dgm:prSet presAssocID="{D9AC0DFF-B52C-4096-A52C-FA8BA6FEA5E3}" presName="hierRoot3" presStyleCnt="0"/>
      <dgm:spPr/>
    </dgm:pt>
    <dgm:pt modelId="{4A473E49-3DCF-4B36-B1E0-AF854BC111A9}" type="pres">
      <dgm:prSet presAssocID="{D9AC0DFF-B52C-4096-A52C-FA8BA6FEA5E3}" presName="composite3" presStyleCnt="0"/>
      <dgm:spPr/>
    </dgm:pt>
    <dgm:pt modelId="{C7C5DC97-1203-4E0A-93AC-65C0BA3F831D}" type="pres">
      <dgm:prSet presAssocID="{D9AC0DFF-B52C-4096-A52C-FA8BA6FEA5E3}" presName="background3" presStyleLbl="node3" presStyleIdx="1" presStyleCnt="4"/>
      <dgm:spPr/>
    </dgm:pt>
    <dgm:pt modelId="{004958A7-ED65-4D05-95B4-A7AA03BF18EE}" type="pres">
      <dgm:prSet presAssocID="{D9AC0DFF-B52C-4096-A52C-FA8BA6FEA5E3}" presName="text3" presStyleLbl="fgAcc3" presStyleIdx="1" presStyleCnt="4" custScaleX="98796" custScaleY="150874" custLinFactNeighborX="-4097" custLinFactNeighborY="72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E4BFCC-1922-41C5-8F50-60D6499BB367}" type="pres">
      <dgm:prSet presAssocID="{D9AC0DFF-B52C-4096-A52C-FA8BA6FEA5E3}" presName="hierChild4" presStyleCnt="0"/>
      <dgm:spPr/>
    </dgm:pt>
    <dgm:pt modelId="{599AF132-030F-420B-A9F7-990384A8188D}" type="pres">
      <dgm:prSet presAssocID="{05CDA346-36B6-4DEA-94F9-B3469767EE77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92E98FB-0AA0-4EDB-BBB3-B1893B016B3C}" type="pres">
      <dgm:prSet presAssocID="{B22B21EA-9A31-4205-90F4-32BC099CF8CB}" presName="hierRoot3" presStyleCnt="0"/>
      <dgm:spPr/>
    </dgm:pt>
    <dgm:pt modelId="{140F18D3-A04F-41A3-AD23-69BEC91CB6AF}" type="pres">
      <dgm:prSet presAssocID="{B22B21EA-9A31-4205-90F4-32BC099CF8CB}" presName="composite3" presStyleCnt="0"/>
      <dgm:spPr/>
    </dgm:pt>
    <dgm:pt modelId="{4ABE97DE-877C-4118-B6D5-D40AB4BA7F12}" type="pres">
      <dgm:prSet presAssocID="{B22B21EA-9A31-4205-90F4-32BC099CF8CB}" presName="background3" presStyleLbl="node3" presStyleIdx="2" presStyleCnt="4"/>
      <dgm:spPr/>
    </dgm:pt>
    <dgm:pt modelId="{B214E805-23E3-4E41-852D-9ADA6C95AEFE}" type="pres">
      <dgm:prSet presAssocID="{B22B21EA-9A31-4205-90F4-32BC099CF8CB}" presName="text3" presStyleLbl="fgAcc3" presStyleIdx="2" presStyleCnt="4" custScaleX="114990" custScaleY="142331" custLinFactNeighborX="5094" custLinFactNeighborY="4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A6A9DF-E076-4FAE-AB4A-D77BF14F55AC}" type="pres">
      <dgm:prSet presAssocID="{B22B21EA-9A31-4205-90F4-32BC099CF8CB}" presName="hierChild4" presStyleCnt="0"/>
      <dgm:spPr/>
    </dgm:pt>
    <dgm:pt modelId="{82B8AEC3-C52B-44C1-BB6D-E053DABA5461}" type="pres">
      <dgm:prSet presAssocID="{06A8646B-35A5-4DDD-AD0C-7A2C7886D10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FFD0F74-AF64-4279-A9F8-09C3B3603F27}" type="pres">
      <dgm:prSet presAssocID="{3CEA3BB2-AFBF-408C-9F83-F882B14BF429}" presName="hierRoot3" presStyleCnt="0"/>
      <dgm:spPr/>
    </dgm:pt>
    <dgm:pt modelId="{AA4C4356-11A6-4AE8-80FC-B9172291396A}" type="pres">
      <dgm:prSet presAssocID="{3CEA3BB2-AFBF-408C-9F83-F882B14BF429}" presName="composite3" presStyleCnt="0"/>
      <dgm:spPr/>
    </dgm:pt>
    <dgm:pt modelId="{04927194-5447-4901-8954-A9B0BF7267D4}" type="pres">
      <dgm:prSet presAssocID="{3CEA3BB2-AFBF-408C-9F83-F882B14BF429}" presName="background3" presStyleLbl="node3" presStyleIdx="3" presStyleCnt="4"/>
      <dgm:spPr/>
    </dgm:pt>
    <dgm:pt modelId="{723F4B90-3FCA-4914-9ADB-4676ED811AFA}" type="pres">
      <dgm:prSet presAssocID="{3CEA3BB2-AFBF-408C-9F83-F882B14BF429}" presName="text3" presStyleLbl="fgAcc3" presStyleIdx="3" presStyleCnt="4" custScaleX="100429" custScaleY="117254" custLinFactNeighborX="1148" custLinFactNeighborY="-6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BBA3F2-C224-4BDF-BA79-3D5C997B4BF0}" type="pres">
      <dgm:prSet presAssocID="{3CEA3BB2-AFBF-408C-9F83-F882B14BF429}" presName="hierChild4" presStyleCnt="0"/>
      <dgm:spPr/>
    </dgm:pt>
  </dgm:ptLst>
  <dgm:cxnLst>
    <dgm:cxn modelId="{EA973AF3-EB51-47D0-A1F6-2C5AED0F469F}" type="presOf" srcId="{D9AC0DFF-B52C-4096-A52C-FA8BA6FEA5E3}" destId="{004958A7-ED65-4D05-95B4-A7AA03BF18EE}" srcOrd="0" destOrd="0" presId="urn:microsoft.com/office/officeart/2005/8/layout/hierarchy1"/>
    <dgm:cxn modelId="{69249EDD-F7F0-4F8E-BAA0-C8561E709FDC}" srcId="{1B0502EA-6995-4176-81CA-C2AF83D1CB69}" destId="{245EF2C2-1B6D-4385-98FC-F0232EBD03D8}" srcOrd="0" destOrd="0" parTransId="{1BAA3FEA-1792-4F8C-8867-37F6F5E1EDCF}" sibTransId="{13173D45-819A-4DD9-B4EE-E81819AD98C5}"/>
    <dgm:cxn modelId="{39827A9C-2E50-4DAD-83C7-F6B2A91D9BEB}" srcId="{A646C9C2-0649-4127-8103-B10248C2525F}" destId="{1B0502EA-6995-4176-81CA-C2AF83D1CB69}" srcOrd="0" destOrd="0" parTransId="{5838EDBC-B660-4F9B-A603-5E27E4E7A2BF}" sibTransId="{36F36E29-1F6A-4DD5-8413-40B7AE5DB758}"/>
    <dgm:cxn modelId="{451FE775-5C13-4A51-94C7-A18E313E04CD}" type="presOf" srcId="{4DA39585-5ED4-4270-ABFA-D526BECFCD70}" destId="{16E6AE81-FF6C-4E36-802C-8F3653EC4347}" srcOrd="0" destOrd="0" presId="urn:microsoft.com/office/officeart/2005/8/layout/hierarchy1"/>
    <dgm:cxn modelId="{0F58D3FD-8A45-4FFD-B7B7-773F38322BB6}" type="presOf" srcId="{245EF2C2-1B6D-4385-98FC-F0232EBD03D8}" destId="{CE6EF7B0-92B4-431D-8A33-72271B8A9A3D}" srcOrd="0" destOrd="0" presId="urn:microsoft.com/office/officeart/2005/8/layout/hierarchy1"/>
    <dgm:cxn modelId="{3D2BEF45-F0E0-4CD0-B9E5-DDF841DD27B3}" srcId="{245EF2C2-1B6D-4385-98FC-F0232EBD03D8}" destId="{3CEA3BB2-AFBF-408C-9F83-F882B14BF429}" srcOrd="3" destOrd="0" parTransId="{06A8646B-35A5-4DDD-AD0C-7A2C7886D10E}" sibTransId="{FDE747E2-54CF-46B8-BC40-16EF6DABFE6F}"/>
    <dgm:cxn modelId="{913DD36E-C2B5-4AC2-9833-D9003740E473}" type="presOf" srcId="{05CDA346-36B6-4DEA-94F9-B3469767EE77}" destId="{599AF132-030F-420B-A9F7-990384A8188D}" srcOrd="0" destOrd="0" presId="urn:microsoft.com/office/officeart/2005/8/layout/hierarchy1"/>
    <dgm:cxn modelId="{35DA4813-675B-4FAA-9B4B-DEEBBD32FBF0}" type="presOf" srcId="{61364A10-2468-47AE-9073-313951A12C23}" destId="{C1A89CD3-1C53-47BC-859E-BF0870C70065}" srcOrd="0" destOrd="0" presId="urn:microsoft.com/office/officeart/2005/8/layout/hierarchy1"/>
    <dgm:cxn modelId="{11F17106-3AFE-444F-A12B-3E899B53DFA8}" type="presOf" srcId="{1BAA3FEA-1792-4F8C-8867-37F6F5E1EDCF}" destId="{0AD05441-5BC5-4D4C-874F-74C8132CA811}" srcOrd="0" destOrd="0" presId="urn:microsoft.com/office/officeart/2005/8/layout/hierarchy1"/>
    <dgm:cxn modelId="{DB51CA44-EC61-41B3-9B7A-FD928573B086}" type="presOf" srcId="{3CEA3BB2-AFBF-408C-9F83-F882B14BF429}" destId="{723F4B90-3FCA-4914-9ADB-4676ED811AFA}" srcOrd="0" destOrd="0" presId="urn:microsoft.com/office/officeart/2005/8/layout/hierarchy1"/>
    <dgm:cxn modelId="{064705C0-9E97-4A89-B5D8-B6B390781FDA}" type="presOf" srcId="{B22B21EA-9A31-4205-90F4-32BC099CF8CB}" destId="{B214E805-23E3-4E41-852D-9ADA6C95AEFE}" srcOrd="0" destOrd="0" presId="urn:microsoft.com/office/officeart/2005/8/layout/hierarchy1"/>
    <dgm:cxn modelId="{5911347C-BE92-469A-BBF3-2B170846FB46}" type="presOf" srcId="{06A8646B-35A5-4DDD-AD0C-7A2C7886D10E}" destId="{82B8AEC3-C52B-44C1-BB6D-E053DABA5461}" srcOrd="0" destOrd="0" presId="urn:microsoft.com/office/officeart/2005/8/layout/hierarchy1"/>
    <dgm:cxn modelId="{F28559F6-B6A8-4932-81B8-A67352C2FAF5}" type="presOf" srcId="{A646C9C2-0649-4127-8103-B10248C2525F}" destId="{A67826DB-97EF-42CC-8990-75A6EDE0DF0B}" srcOrd="0" destOrd="0" presId="urn:microsoft.com/office/officeart/2005/8/layout/hierarchy1"/>
    <dgm:cxn modelId="{E2E16E44-F71B-4DE3-A866-FD13CB10A317}" type="presOf" srcId="{1B0502EA-6995-4176-81CA-C2AF83D1CB69}" destId="{FFAFB4BB-3A2F-4910-976A-D07A52F95754}" srcOrd="0" destOrd="0" presId="urn:microsoft.com/office/officeart/2005/8/layout/hierarchy1"/>
    <dgm:cxn modelId="{83F20DBD-C2DC-46A9-8F93-217C824BB1F1}" srcId="{245EF2C2-1B6D-4385-98FC-F0232EBD03D8}" destId="{B22B21EA-9A31-4205-90F4-32BC099CF8CB}" srcOrd="2" destOrd="0" parTransId="{05CDA346-36B6-4DEA-94F9-B3469767EE77}" sibTransId="{E4876187-8D55-4F0A-AA23-2D1787725FE4}"/>
    <dgm:cxn modelId="{FCB55C6F-D77D-4063-8DE8-2919422AAA69}" type="presOf" srcId="{C66B1B5A-741C-4586-BD66-5BB62D70176E}" destId="{77E8CB8F-58AA-4DC7-8A32-7ED1B3ABBD3A}" srcOrd="0" destOrd="0" presId="urn:microsoft.com/office/officeart/2005/8/layout/hierarchy1"/>
    <dgm:cxn modelId="{2050AAA6-347C-4FE7-80C0-818541C37384}" srcId="{245EF2C2-1B6D-4385-98FC-F0232EBD03D8}" destId="{C66B1B5A-741C-4586-BD66-5BB62D70176E}" srcOrd="0" destOrd="0" parTransId="{61364A10-2468-47AE-9073-313951A12C23}" sibTransId="{BC901CAE-E08D-44F1-BC4E-442CE45A88E3}"/>
    <dgm:cxn modelId="{E11687F0-DC26-4A90-9E58-0B21DCC13F0D}" srcId="{245EF2C2-1B6D-4385-98FC-F0232EBD03D8}" destId="{D9AC0DFF-B52C-4096-A52C-FA8BA6FEA5E3}" srcOrd="1" destOrd="0" parTransId="{4DA39585-5ED4-4270-ABFA-D526BECFCD70}" sibTransId="{484F7593-ADFD-4934-A454-AD5CF98ED567}"/>
    <dgm:cxn modelId="{1984FC6A-2C56-4851-8708-CBDAE472F689}" type="presParOf" srcId="{A67826DB-97EF-42CC-8990-75A6EDE0DF0B}" destId="{B392803A-344B-46F4-83A9-F0509E4F9E3C}" srcOrd="0" destOrd="0" presId="urn:microsoft.com/office/officeart/2005/8/layout/hierarchy1"/>
    <dgm:cxn modelId="{FACB33A1-6989-4A42-9238-E70B5C48D529}" type="presParOf" srcId="{B392803A-344B-46F4-83A9-F0509E4F9E3C}" destId="{57BAA039-8220-4D8A-A1D0-883D3829C937}" srcOrd="0" destOrd="0" presId="urn:microsoft.com/office/officeart/2005/8/layout/hierarchy1"/>
    <dgm:cxn modelId="{2775E1A2-1BCA-4954-9433-92C4A4F577DC}" type="presParOf" srcId="{57BAA039-8220-4D8A-A1D0-883D3829C937}" destId="{FDFBC576-5E7C-47A0-A0F2-1495C7DE9435}" srcOrd="0" destOrd="0" presId="urn:microsoft.com/office/officeart/2005/8/layout/hierarchy1"/>
    <dgm:cxn modelId="{E4AF0ECF-D229-424E-A68F-107EAFD0851D}" type="presParOf" srcId="{57BAA039-8220-4D8A-A1D0-883D3829C937}" destId="{FFAFB4BB-3A2F-4910-976A-D07A52F95754}" srcOrd="1" destOrd="0" presId="urn:microsoft.com/office/officeart/2005/8/layout/hierarchy1"/>
    <dgm:cxn modelId="{5DC7D10A-04C6-4C68-9A87-CF0AC72216C7}" type="presParOf" srcId="{B392803A-344B-46F4-83A9-F0509E4F9E3C}" destId="{00202C3D-25D0-4CAA-B33F-FD33A7C7727D}" srcOrd="1" destOrd="0" presId="urn:microsoft.com/office/officeart/2005/8/layout/hierarchy1"/>
    <dgm:cxn modelId="{0AF916B2-05E6-4165-BCC4-76BC759C15FD}" type="presParOf" srcId="{00202C3D-25D0-4CAA-B33F-FD33A7C7727D}" destId="{0AD05441-5BC5-4D4C-874F-74C8132CA811}" srcOrd="0" destOrd="0" presId="urn:microsoft.com/office/officeart/2005/8/layout/hierarchy1"/>
    <dgm:cxn modelId="{DAD6740A-9751-4C03-AD42-F91FD2BF2DDF}" type="presParOf" srcId="{00202C3D-25D0-4CAA-B33F-FD33A7C7727D}" destId="{1900ECCD-6BA5-4DF0-A51A-CE1EC9BB5F2E}" srcOrd="1" destOrd="0" presId="urn:microsoft.com/office/officeart/2005/8/layout/hierarchy1"/>
    <dgm:cxn modelId="{214EE726-6E9C-4484-9B6C-61013DF5AD34}" type="presParOf" srcId="{1900ECCD-6BA5-4DF0-A51A-CE1EC9BB5F2E}" destId="{FC59FA46-DCBE-467A-B4E3-04AA59426412}" srcOrd="0" destOrd="0" presId="urn:microsoft.com/office/officeart/2005/8/layout/hierarchy1"/>
    <dgm:cxn modelId="{C8974545-AD77-481A-86B2-F0BA314254D8}" type="presParOf" srcId="{FC59FA46-DCBE-467A-B4E3-04AA59426412}" destId="{904259AE-66B9-4ED5-974D-2FF71906268C}" srcOrd="0" destOrd="0" presId="urn:microsoft.com/office/officeart/2005/8/layout/hierarchy1"/>
    <dgm:cxn modelId="{BE85FA0B-F982-487D-B860-6B4C0F9CEB3D}" type="presParOf" srcId="{FC59FA46-DCBE-467A-B4E3-04AA59426412}" destId="{CE6EF7B0-92B4-431D-8A33-72271B8A9A3D}" srcOrd="1" destOrd="0" presId="urn:microsoft.com/office/officeart/2005/8/layout/hierarchy1"/>
    <dgm:cxn modelId="{BD932CB0-8A0F-406A-920E-C4E8809C024D}" type="presParOf" srcId="{1900ECCD-6BA5-4DF0-A51A-CE1EC9BB5F2E}" destId="{340EAC7F-CDD7-45C1-962E-668A0E78EC92}" srcOrd="1" destOrd="0" presId="urn:microsoft.com/office/officeart/2005/8/layout/hierarchy1"/>
    <dgm:cxn modelId="{92CABE28-D334-49D2-B37D-D06E76D4E746}" type="presParOf" srcId="{340EAC7F-CDD7-45C1-962E-668A0E78EC92}" destId="{C1A89CD3-1C53-47BC-859E-BF0870C70065}" srcOrd="0" destOrd="0" presId="urn:microsoft.com/office/officeart/2005/8/layout/hierarchy1"/>
    <dgm:cxn modelId="{0703C035-B98D-4159-AE16-05B6ED92ABBB}" type="presParOf" srcId="{340EAC7F-CDD7-45C1-962E-668A0E78EC92}" destId="{D21D1DF3-FFC0-4BF3-A146-A50B58551A89}" srcOrd="1" destOrd="0" presId="urn:microsoft.com/office/officeart/2005/8/layout/hierarchy1"/>
    <dgm:cxn modelId="{20664161-92B9-48E4-B28F-5FF0A33A4EEB}" type="presParOf" srcId="{D21D1DF3-FFC0-4BF3-A146-A50B58551A89}" destId="{ECD09565-FA27-4502-B056-C9DFB8D4DCD9}" srcOrd="0" destOrd="0" presId="urn:microsoft.com/office/officeart/2005/8/layout/hierarchy1"/>
    <dgm:cxn modelId="{975108E1-3DA1-4FA3-9E00-552E52A513B9}" type="presParOf" srcId="{ECD09565-FA27-4502-B056-C9DFB8D4DCD9}" destId="{15D01B1F-B055-41A3-A06E-9DB4E76F393D}" srcOrd="0" destOrd="0" presId="urn:microsoft.com/office/officeart/2005/8/layout/hierarchy1"/>
    <dgm:cxn modelId="{732BCE6E-0C00-458B-923F-0CB34B6E425C}" type="presParOf" srcId="{ECD09565-FA27-4502-B056-C9DFB8D4DCD9}" destId="{77E8CB8F-58AA-4DC7-8A32-7ED1B3ABBD3A}" srcOrd="1" destOrd="0" presId="urn:microsoft.com/office/officeart/2005/8/layout/hierarchy1"/>
    <dgm:cxn modelId="{788DF080-5A3F-4566-A99B-5B392071DCA9}" type="presParOf" srcId="{D21D1DF3-FFC0-4BF3-A146-A50B58551A89}" destId="{68B2B5DB-4A7C-4156-A67A-8C2F24F23A97}" srcOrd="1" destOrd="0" presId="urn:microsoft.com/office/officeart/2005/8/layout/hierarchy1"/>
    <dgm:cxn modelId="{64402BC6-709F-4BAC-BF20-4D8815BEC9DB}" type="presParOf" srcId="{340EAC7F-CDD7-45C1-962E-668A0E78EC92}" destId="{16E6AE81-FF6C-4E36-802C-8F3653EC4347}" srcOrd="2" destOrd="0" presId="urn:microsoft.com/office/officeart/2005/8/layout/hierarchy1"/>
    <dgm:cxn modelId="{88B363EF-B572-404A-BF1D-865348610A14}" type="presParOf" srcId="{340EAC7F-CDD7-45C1-962E-668A0E78EC92}" destId="{E11B1208-4288-495B-98D7-F4E0654FA3CE}" srcOrd="3" destOrd="0" presId="urn:microsoft.com/office/officeart/2005/8/layout/hierarchy1"/>
    <dgm:cxn modelId="{6C4840D3-4D38-41AA-8946-862BD68A14CB}" type="presParOf" srcId="{E11B1208-4288-495B-98D7-F4E0654FA3CE}" destId="{4A473E49-3DCF-4B36-B1E0-AF854BC111A9}" srcOrd="0" destOrd="0" presId="urn:microsoft.com/office/officeart/2005/8/layout/hierarchy1"/>
    <dgm:cxn modelId="{9BC40B8E-CC1C-4561-A986-A772C0091398}" type="presParOf" srcId="{4A473E49-3DCF-4B36-B1E0-AF854BC111A9}" destId="{C7C5DC97-1203-4E0A-93AC-65C0BA3F831D}" srcOrd="0" destOrd="0" presId="urn:microsoft.com/office/officeart/2005/8/layout/hierarchy1"/>
    <dgm:cxn modelId="{CD46A651-E98E-405E-9F35-3A498895DD19}" type="presParOf" srcId="{4A473E49-3DCF-4B36-B1E0-AF854BC111A9}" destId="{004958A7-ED65-4D05-95B4-A7AA03BF18EE}" srcOrd="1" destOrd="0" presId="urn:microsoft.com/office/officeart/2005/8/layout/hierarchy1"/>
    <dgm:cxn modelId="{905B6B56-8770-4C07-9420-D39550673C8A}" type="presParOf" srcId="{E11B1208-4288-495B-98D7-F4E0654FA3CE}" destId="{2BE4BFCC-1922-41C5-8F50-60D6499BB367}" srcOrd="1" destOrd="0" presId="urn:microsoft.com/office/officeart/2005/8/layout/hierarchy1"/>
    <dgm:cxn modelId="{BCA9FB45-93C2-4A55-A5D6-0F9BC211D610}" type="presParOf" srcId="{340EAC7F-CDD7-45C1-962E-668A0E78EC92}" destId="{599AF132-030F-420B-A9F7-990384A8188D}" srcOrd="4" destOrd="0" presId="urn:microsoft.com/office/officeart/2005/8/layout/hierarchy1"/>
    <dgm:cxn modelId="{2D5010D0-FBD2-4305-8AA9-A4274E7D5EF8}" type="presParOf" srcId="{340EAC7F-CDD7-45C1-962E-668A0E78EC92}" destId="{392E98FB-0AA0-4EDB-BBB3-B1893B016B3C}" srcOrd="5" destOrd="0" presId="urn:microsoft.com/office/officeart/2005/8/layout/hierarchy1"/>
    <dgm:cxn modelId="{B1E77365-FBF5-4A4C-BB94-09DC2D5EF18E}" type="presParOf" srcId="{392E98FB-0AA0-4EDB-BBB3-B1893B016B3C}" destId="{140F18D3-A04F-41A3-AD23-69BEC91CB6AF}" srcOrd="0" destOrd="0" presId="urn:microsoft.com/office/officeart/2005/8/layout/hierarchy1"/>
    <dgm:cxn modelId="{A2E25A40-3993-450A-AED1-2F64452B864E}" type="presParOf" srcId="{140F18D3-A04F-41A3-AD23-69BEC91CB6AF}" destId="{4ABE97DE-877C-4118-B6D5-D40AB4BA7F12}" srcOrd="0" destOrd="0" presId="urn:microsoft.com/office/officeart/2005/8/layout/hierarchy1"/>
    <dgm:cxn modelId="{E4EBA0C1-2339-4F87-A485-C8FD6C6592A6}" type="presParOf" srcId="{140F18D3-A04F-41A3-AD23-69BEC91CB6AF}" destId="{B214E805-23E3-4E41-852D-9ADA6C95AEFE}" srcOrd="1" destOrd="0" presId="urn:microsoft.com/office/officeart/2005/8/layout/hierarchy1"/>
    <dgm:cxn modelId="{B8E36C11-46E7-4560-81D6-DA6491B18F3C}" type="presParOf" srcId="{392E98FB-0AA0-4EDB-BBB3-B1893B016B3C}" destId="{4CA6A9DF-E076-4FAE-AB4A-D77BF14F55AC}" srcOrd="1" destOrd="0" presId="urn:microsoft.com/office/officeart/2005/8/layout/hierarchy1"/>
    <dgm:cxn modelId="{41E543BD-9D08-4107-988C-460351EBCCB6}" type="presParOf" srcId="{340EAC7F-CDD7-45C1-962E-668A0E78EC92}" destId="{82B8AEC3-C52B-44C1-BB6D-E053DABA5461}" srcOrd="6" destOrd="0" presId="urn:microsoft.com/office/officeart/2005/8/layout/hierarchy1"/>
    <dgm:cxn modelId="{54C58DB3-73EA-42A3-8BF0-0CF55DE38882}" type="presParOf" srcId="{340EAC7F-CDD7-45C1-962E-668A0E78EC92}" destId="{5FFD0F74-AF64-4279-A9F8-09C3B3603F27}" srcOrd="7" destOrd="0" presId="urn:microsoft.com/office/officeart/2005/8/layout/hierarchy1"/>
    <dgm:cxn modelId="{6FEC080B-584B-43B8-8CC4-10D58D36176F}" type="presParOf" srcId="{5FFD0F74-AF64-4279-A9F8-09C3B3603F27}" destId="{AA4C4356-11A6-4AE8-80FC-B9172291396A}" srcOrd="0" destOrd="0" presId="urn:microsoft.com/office/officeart/2005/8/layout/hierarchy1"/>
    <dgm:cxn modelId="{ED467D9A-89F4-4097-9447-69ED5170A01F}" type="presParOf" srcId="{AA4C4356-11A6-4AE8-80FC-B9172291396A}" destId="{04927194-5447-4901-8954-A9B0BF7267D4}" srcOrd="0" destOrd="0" presId="urn:microsoft.com/office/officeart/2005/8/layout/hierarchy1"/>
    <dgm:cxn modelId="{31D19A90-46D3-40BD-945E-C8F2247E9816}" type="presParOf" srcId="{AA4C4356-11A6-4AE8-80FC-B9172291396A}" destId="{723F4B90-3FCA-4914-9ADB-4676ED811AFA}" srcOrd="1" destOrd="0" presId="urn:microsoft.com/office/officeart/2005/8/layout/hierarchy1"/>
    <dgm:cxn modelId="{B3C204F4-4AFA-448D-AE2F-0B1A20911295}" type="presParOf" srcId="{5FFD0F74-AF64-4279-A9F8-09C3B3603F27}" destId="{04BBA3F2-C224-4BDF-BA79-3D5C997B4BF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725F5B-5E27-42E5-B08A-A19C8264A447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C1BD2-A4EE-4DCD-9E00-F7296A3E3781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27E6DB4-92A6-46BB-A5E9-9CCEC82A8B45}" type="parTrans" cxnId="{0AE9021D-B0CE-4201-B4EA-2FF42FD03627}">
      <dgm:prSet/>
      <dgm:spPr/>
      <dgm:t>
        <a:bodyPr/>
        <a:lstStyle/>
        <a:p>
          <a:endParaRPr lang="ru-RU"/>
        </a:p>
      </dgm:t>
    </dgm:pt>
    <dgm:pt modelId="{34B4A1FF-6990-49AB-B64E-D9A24B173628}" type="sibTrans" cxnId="{0AE9021D-B0CE-4201-B4EA-2FF42FD03627}">
      <dgm:prSet/>
      <dgm:spPr/>
      <dgm:t>
        <a:bodyPr/>
        <a:lstStyle/>
        <a:p>
          <a:endParaRPr lang="ru-RU"/>
        </a:p>
      </dgm:t>
    </dgm:pt>
    <dgm:pt modelId="{794D8460-A3B6-46C6-9DD6-2684D2C10C5B}">
      <dgm:prSet phldrT="[Текст]" custT="1"/>
      <dgm:spPr/>
      <dgm:t>
        <a:bodyPr/>
        <a:lstStyle/>
        <a:p>
          <a:r>
            <a:rPr lang="ru-RU" sz="1200" b="1" dirty="0" smtClean="0"/>
            <a:t>Муниципальные ценные бумаги муниципального образования</a:t>
          </a:r>
          <a:endParaRPr lang="ru-RU" sz="1600" b="1" dirty="0"/>
        </a:p>
      </dgm:t>
    </dgm:pt>
    <dgm:pt modelId="{28751697-1903-4120-A875-874EA0B2BD9B}" type="parTrans" cxnId="{08F2891C-8B82-4403-A706-E30B158E6497}">
      <dgm:prSet/>
      <dgm:spPr/>
      <dgm:t>
        <a:bodyPr/>
        <a:lstStyle/>
        <a:p>
          <a:endParaRPr lang="ru-RU"/>
        </a:p>
      </dgm:t>
    </dgm:pt>
    <dgm:pt modelId="{CEC0B965-5A5A-41B5-8930-0CC2522F6D9E}" type="sibTrans" cxnId="{08F2891C-8B82-4403-A706-E30B158E6497}">
      <dgm:prSet/>
      <dgm:spPr/>
      <dgm:t>
        <a:bodyPr/>
        <a:lstStyle/>
        <a:p>
          <a:endParaRPr lang="ru-RU"/>
        </a:p>
      </dgm:t>
    </dgm:pt>
    <dgm:pt modelId="{9D312D87-9EAA-4BCF-9A55-6DB0FD329FA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A69C2C6-D253-4296-B20B-72ABE0DA64D8}" type="parTrans" cxnId="{5BCAE861-20B8-4A4B-9159-A139E47FE269}">
      <dgm:prSet/>
      <dgm:spPr/>
      <dgm:t>
        <a:bodyPr/>
        <a:lstStyle/>
        <a:p>
          <a:endParaRPr lang="ru-RU"/>
        </a:p>
      </dgm:t>
    </dgm:pt>
    <dgm:pt modelId="{9C770283-93FD-4DF9-940A-F21073D3CC8B}" type="sibTrans" cxnId="{5BCAE861-20B8-4A4B-9159-A139E47FE269}">
      <dgm:prSet/>
      <dgm:spPr/>
      <dgm:t>
        <a:bodyPr/>
        <a:lstStyle/>
        <a:p>
          <a:endParaRPr lang="ru-RU"/>
        </a:p>
      </dgm:t>
    </dgm:pt>
    <dgm:pt modelId="{3B44608E-DCAC-4D28-87BC-5F0B313E44E3}">
      <dgm:prSet phldrT="[Текст]" custT="1"/>
      <dgm:spPr/>
      <dgm:t>
        <a:bodyPr/>
        <a:lstStyle/>
        <a:p>
          <a:r>
            <a:rPr lang="ru-RU" sz="1200" b="1" dirty="0" smtClean="0"/>
            <a:t>Кредиты:</a:t>
          </a:r>
          <a:endParaRPr lang="ru-RU" sz="1200" b="1" dirty="0"/>
        </a:p>
      </dgm:t>
    </dgm:pt>
    <dgm:pt modelId="{16A5FA8B-BF8B-4CC6-87C0-83B2FCBB1718}" type="parTrans" cxnId="{4D350B2A-263A-4020-B172-68E3D5484686}">
      <dgm:prSet/>
      <dgm:spPr/>
      <dgm:t>
        <a:bodyPr/>
        <a:lstStyle/>
        <a:p>
          <a:endParaRPr lang="ru-RU"/>
        </a:p>
      </dgm:t>
    </dgm:pt>
    <dgm:pt modelId="{A7E3C5AF-4510-4B17-8E64-3E99D63572B3}" type="sibTrans" cxnId="{4D350B2A-263A-4020-B172-68E3D5484686}">
      <dgm:prSet/>
      <dgm:spPr/>
      <dgm:t>
        <a:bodyPr/>
        <a:lstStyle/>
        <a:p>
          <a:endParaRPr lang="ru-RU"/>
        </a:p>
      </dgm:t>
    </dgm:pt>
    <dgm:pt modelId="{4329D5D2-697C-4DD8-9A2F-8C718C65D623}">
      <dgm:prSet phldrT="[Текст]" custT="1"/>
      <dgm:spPr/>
      <dgm:t>
        <a:bodyPr/>
        <a:lstStyle/>
        <a:p>
          <a:r>
            <a:rPr lang="ru-RU" sz="1200" b="1" dirty="0" smtClean="0"/>
            <a:t>Бюджетные кредиты</a:t>
          </a:r>
          <a:endParaRPr lang="ru-RU" sz="1200" b="1" dirty="0"/>
        </a:p>
      </dgm:t>
    </dgm:pt>
    <dgm:pt modelId="{A999BDF4-F424-450B-BBD0-7B0131E0D0F8}" type="parTrans" cxnId="{0EB4508E-184F-47F9-B5C3-EC0BE932888C}">
      <dgm:prSet/>
      <dgm:spPr/>
      <dgm:t>
        <a:bodyPr/>
        <a:lstStyle/>
        <a:p>
          <a:endParaRPr lang="ru-RU"/>
        </a:p>
      </dgm:t>
    </dgm:pt>
    <dgm:pt modelId="{050C2220-0E1B-4285-B3AA-F28FFA47BB8E}" type="sibTrans" cxnId="{0EB4508E-184F-47F9-B5C3-EC0BE932888C}">
      <dgm:prSet/>
      <dgm:spPr/>
      <dgm:t>
        <a:bodyPr/>
        <a:lstStyle/>
        <a:p>
          <a:endParaRPr lang="ru-RU"/>
        </a:p>
      </dgm:t>
    </dgm:pt>
    <dgm:pt modelId="{B2F15CAC-015B-42C1-A915-4BBDB5EC12F7}">
      <dgm:prSet phldrT="[Текст]" custT="1"/>
      <dgm:spPr/>
      <dgm:t>
        <a:bodyPr/>
        <a:lstStyle/>
        <a:p>
          <a:r>
            <a:rPr lang="ru-RU" sz="1200" b="1" dirty="0" smtClean="0"/>
            <a:t>Кредиты от кредитных организаций</a:t>
          </a:r>
          <a:endParaRPr lang="ru-RU" sz="1200" b="1" dirty="0"/>
        </a:p>
      </dgm:t>
    </dgm:pt>
    <dgm:pt modelId="{F5B7FEBB-FD9D-4472-8F0A-B2FB855411C8}" type="parTrans" cxnId="{758BC0AD-5342-4395-A750-EC5C919879FE}">
      <dgm:prSet/>
      <dgm:spPr/>
      <dgm:t>
        <a:bodyPr/>
        <a:lstStyle/>
        <a:p>
          <a:endParaRPr lang="ru-RU"/>
        </a:p>
      </dgm:t>
    </dgm:pt>
    <dgm:pt modelId="{C2B2FCAD-7D19-4890-8D0A-C98F2DE2F4B8}" type="sibTrans" cxnId="{758BC0AD-5342-4395-A750-EC5C919879FE}">
      <dgm:prSet/>
      <dgm:spPr/>
      <dgm:t>
        <a:bodyPr/>
        <a:lstStyle/>
        <a:p>
          <a:endParaRPr lang="ru-RU"/>
        </a:p>
      </dgm:t>
    </dgm:pt>
    <dgm:pt modelId="{706AA9C0-7092-4AA2-A2E3-25E3B764C72B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FD660F2-1DAA-44B1-A377-5214C3026A7D}" type="sibTrans" cxnId="{7E42CE3B-40BE-4999-B734-83374B576724}">
      <dgm:prSet/>
      <dgm:spPr/>
      <dgm:t>
        <a:bodyPr/>
        <a:lstStyle/>
        <a:p>
          <a:endParaRPr lang="ru-RU"/>
        </a:p>
      </dgm:t>
    </dgm:pt>
    <dgm:pt modelId="{9964110D-AA67-451B-B301-9E54BB8F1976}" type="parTrans" cxnId="{7E42CE3B-40BE-4999-B734-83374B576724}">
      <dgm:prSet/>
      <dgm:spPr/>
      <dgm:t>
        <a:bodyPr/>
        <a:lstStyle/>
        <a:p>
          <a:endParaRPr lang="ru-RU"/>
        </a:p>
      </dgm:t>
    </dgm:pt>
    <dgm:pt modelId="{D4B14F4B-0C19-42A6-9861-3BE4987FC28F}">
      <dgm:prSet phldrT="[Текст]" custT="1"/>
      <dgm:spPr/>
      <dgm:t>
        <a:bodyPr/>
        <a:lstStyle/>
        <a:p>
          <a:r>
            <a:rPr lang="ru-RU" sz="1400" b="1" dirty="0" smtClean="0"/>
            <a:t>Гарантии муниципального образования</a:t>
          </a:r>
          <a:endParaRPr lang="ru-RU" sz="1400" b="1" dirty="0"/>
        </a:p>
      </dgm:t>
    </dgm:pt>
    <dgm:pt modelId="{76C09208-1176-4733-8003-943F49E8EAC3}" type="sibTrans" cxnId="{3879A4EE-ABE7-4828-95FB-F9E1F070DF0D}">
      <dgm:prSet/>
      <dgm:spPr/>
      <dgm:t>
        <a:bodyPr/>
        <a:lstStyle/>
        <a:p>
          <a:endParaRPr lang="ru-RU"/>
        </a:p>
      </dgm:t>
    </dgm:pt>
    <dgm:pt modelId="{3EAF4F83-F711-45BB-A8C7-06085F4FB4C4}" type="parTrans" cxnId="{3879A4EE-ABE7-4828-95FB-F9E1F070DF0D}">
      <dgm:prSet/>
      <dgm:spPr/>
      <dgm:t>
        <a:bodyPr/>
        <a:lstStyle/>
        <a:p>
          <a:endParaRPr lang="ru-RU"/>
        </a:p>
      </dgm:t>
    </dgm:pt>
    <dgm:pt modelId="{24F8B789-599E-47B9-A196-5795D4167A12}" type="pres">
      <dgm:prSet presAssocID="{AD725F5B-5E27-42E5-B08A-A19C8264A4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9836D-9893-400C-BD3D-7FA561213202}" type="pres">
      <dgm:prSet presAssocID="{6FAC1BD2-A4EE-4DCD-9E00-F7296A3E3781}" presName="composite" presStyleCnt="0"/>
      <dgm:spPr/>
      <dgm:t>
        <a:bodyPr/>
        <a:lstStyle/>
        <a:p>
          <a:endParaRPr lang="ru-RU"/>
        </a:p>
      </dgm:t>
    </dgm:pt>
    <dgm:pt modelId="{48559F26-4CC4-44B0-A390-40D27596AB89}" type="pres">
      <dgm:prSet presAssocID="{6FAC1BD2-A4EE-4DCD-9E00-F7296A3E37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CF361-7490-4B76-A478-51B543FC182F}" type="pres">
      <dgm:prSet presAssocID="{6FAC1BD2-A4EE-4DCD-9E00-F7296A3E3781}" presName="descendantText" presStyleLbl="alignAcc1" presStyleIdx="0" presStyleCnt="3" custLinFactNeighborX="1005" custLinFactNeighborY="-15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2E487-237C-4DA4-B596-7205F1844C4B}" type="pres">
      <dgm:prSet presAssocID="{34B4A1FF-6990-49AB-B64E-D9A24B173628}" presName="sp" presStyleCnt="0"/>
      <dgm:spPr/>
      <dgm:t>
        <a:bodyPr/>
        <a:lstStyle/>
        <a:p>
          <a:endParaRPr lang="ru-RU"/>
        </a:p>
      </dgm:t>
    </dgm:pt>
    <dgm:pt modelId="{8EA0E6A7-886B-44BB-ACB8-84CE998B7FAE}" type="pres">
      <dgm:prSet presAssocID="{706AA9C0-7092-4AA2-A2E3-25E3B764C72B}" presName="composite" presStyleCnt="0"/>
      <dgm:spPr/>
      <dgm:t>
        <a:bodyPr/>
        <a:lstStyle/>
        <a:p>
          <a:endParaRPr lang="ru-RU"/>
        </a:p>
      </dgm:t>
    </dgm:pt>
    <dgm:pt modelId="{82ECF2F4-A25B-48DB-A992-37EAB9D1FC40}" type="pres">
      <dgm:prSet presAssocID="{706AA9C0-7092-4AA2-A2E3-25E3B764C72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D1CBB-CAD6-4A20-91FB-1BF78616C765}" type="pres">
      <dgm:prSet presAssocID="{706AA9C0-7092-4AA2-A2E3-25E3B764C72B}" presName="descendantText" presStyleLbl="alignAcc1" presStyleIdx="1" presStyleCnt="3" custLinFactNeighborX="1081" custLinFactNeighborY="2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593BE-19E8-4753-8203-0ACA1F7A1CA8}" type="pres">
      <dgm:prSet presAssocID="{FFD660F2-1DAA-44B1-A377-5214C3026A7D}" presName="sp" presStyleCnt="0"/>
      <dgm:spPr/>
      <dgm:t>
        <a:bodyPr/>
        <a:lstStyle/>
        <a:p>
          <a:endParaRPr lang="ru-RU"/>
        </a:p>
      </dgm:t>
    </dgm:pt>
    <dgm:pt modelId="{55620746-37FB-4C88-8A62-D0D28229AF71}" type="pres">
      <dgm:prSet presAssocID="{9D312D87-9EAA-4BCF-9A55-6DB0FD329FA3}" presName="composite" presStyleCnt="0"/>
      <dgm:spPr/>
      <dgm:t>
        <a:bodyPr/>
        <a:lstStyle/>
        <a:p>
          <a:endParaRPr lang="ru-RU"/>
        </a:p>
      </dgm:t>
    </dgm:pt>
    <dgm:pt modelId="{F4F9E693-42AF-4D19-9229-B2DB1D3B9B7C}" type="pres">
      <dgm:prSet presAssocID="{9D312D87-9EAA-4BCF-9A55-6DB0FD329F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28E5-1F21-4ACF-A253-44DD3947C33F}" type="pres">
      <dgm:prSet presAssocID="{9D312D87-9EAA-4BCF-9A55-6DB0FD329F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5C8FC0-2E55-4D5E-808E-7D29C1039B71}" type="presOf" srcId="{6FAC1BD2-A4EE-4DCD-9E00-F7296A3E3781}" destId="{48559F26-4CC4-44B0-A390-40D27596AB89}" srcOrd="0" destOrd="0" presId="urn:microsoft.com/office/officeart/2005/8/layout/chevron2"/>
    <dgm:cxn modelId="{4D350B2A-263A-4020-B172-68E3D5484686}" srcId="{9D312D87-9EAA-4BCF-9A55-6DB0FD329FA3}" destId="{3B44608E-DCAC-4D28-87BC-5F0B313E44E3}" srcOrd="0" destOrd="0" parTransId="{16A5FA8B-BF8B-4CC6-87C0-83B2FCBB1718}" sibTransId="{A7E3C5AF-4510-4B17-8E64-3E99D63572B3}"/>
    <dgm:cxn modelId="{00534D01-0867-4CEB-B127-A4542F93118B}" type="presOf" srcId="{4329D5D2-697C-4DD8-9A2F-8C718C65D623}" destId="{591228E5-1F21-4ACF-A253-44DD3947C33F}" srcOrd="0" destOrd="1" presId="urn:microsoft.com/office/officeart/2005/8/layout/chevron2"/>
    <dgm:cxn modelId="{CDFF5772-52F3-4760-B10B-B42C3B203524}" type="presOf" srcId="{B2F15CAC-015B-42C1-A915-4BBDB5EC12F7}" destId="{591228E5-1F21-4ACF-A253-44DD3947C33F}" srcOrd="0" destOrd="2" presId="urn:microsoft.com/office/officeart/2005/8/layout/chevron2"/>
    <dgm:cxn modelId="{31607B2F-3C4D-4F8A-A131-647E61CE708B}" type="presOf" srcId="{3B44608E-DCAC-4D28-87BC-5F0B313E44E3}" destId="{591228E5-1F21-4ACF-A253-44DD3947C33F}" srcOrd="0" destOrd="0" presId="urn:microsoft.com/office/officeart/2005/8/layout/chevron2"/>
    <dgm:cxn modelId="{758BC0AD-5342-4395-A750-EC5C919879FE}" srcId="{9D312D87-9EAA-4BCF-9A55-6DB0FD329FA3}" destId="{B2F15CAC-015B-42C1-A915-4BBDB5EC12F7}" srcOrd="2" destOrd="0" parTransId="{F5B7FEBB-FD9D-4472-8F0A-B2FB855411C8}" sibTransId="{C2B2FCAD-7D19-4890-8D0A-C98F2DE2F4B8}"/>
    <dgm:cxn modelId="{08F2891C-8B82-4403-A706-E30B158E6497}" srcId="{6FAC1BD2-A4EE-4DCD-9E00-F7296A3E3781}" destId="{794D8460-A3B6-46C6-9DD6-2684D2C10C5B}" srcOrd="0" destOrd="0" parTransId="{28751697-1903-4120-A875-874EA0B2BD9B}" sibTransId="{CEC0B965-5A5A-41B5-8930-0CC2522F6D9E}"/>
    <dgm:cxn modelId="{5BCAE861-20B8-4A4B-9159-A139E47FE269}" srcId="{AD725F5B-5E27-42E5-B08A-A19C8264A447}" destId="{9D312D87-9EAA-4BCF-9A55-6DB0FD329FA3}" srcOrd="2" destOrd="0" parTransId="{BA69C2C6-D253-4296-B20B-72ABE0DA64D8}" sibTransId="{9C770283-93FD-4DF9-940A-F21073D3CC8B}"/>
    <dgm:cxn modelId="{D1A8F759-3436-4A74-BE0B-EB4B49579DBE}" type="presOf" srcId="{794D8460-A3B6-46C6-9DD6-2684D2C10C5B}" destId="{985CF361-7490-4B76-A478-51B543FC182F}" srcOrd="0" destOrd="0" presId="urn:microsoft.com/office/officeart/2005/8/layout/chevron2"/>
    <dgm:cxn modelId="{815FCBD5-1441-4E17-B787-D1B27443664B}" type="presOf" srcId="{706AA9C0-7092-4AA2-A2E3-25E3B764C72B}" destId="{82ECF2F4-A25B-48DB-A992-37EAB9D1FC40}" srcOrd="0" destOrd="0" presId="urn:microsoft.com/office/officeart/2005/8/layout/chevron2"/>
    <dgm:cxn modelId="{0AE9021D-B0CE-4201-B4EA-2FF42FD03627}" srcId="{AD725F5B-5E27-42E5-B08A-A19C8264A447}" destId="{6FAC1BD2-A4EE-4DCD-9E00-F7296A3E3781}" srcOrd="0" destOrd="0" parTransId="{D27E6DB4-92A6-46BB-A5E9-9CCEC82A8B45}" sibTransId="{34B4A1FF-6990-49AB-B64E-D9A24B173628}"/>
    <dgm:cxn modelId="{67A9C6DA-BDF1-4E87-9B6C-43A4A9D8250F}" type="presOf" srcId="{AD725F5B-5E27-42E5-B08A-A19C8264A447}" destId="{24F8B789-599E-47B9-A196-5795D4167A12}" srcOrd="0" destOrd="0" presId="urn:microsoft.com/office/officeart/2005/8/layout/chevron2"/>
    <dgm:cxn modelId="{7E42CE3B-40BE-4999-B734-83374B576724}" srcId="{AD725F5B-5E27-42E5-B08A-A19C8264A447}" destId="{706AA9C0-7092-4AA2-A2E3-25E3B764C72B}" srcOrd="1" destOrd="0" parTransId="{9964110D-AA67-451B-B301-9E54BB8F1976}" sibTransId="{FFD660F2-1DAA-44B1-A377-5214C3026A7D}"/>
    <dgm:cxn modelId="{0EB4508E-184F-47F9-B5C3-EC0BE932888C}" srcId="{9D312D87-9EAA-4BCF-9A55-6DB0FD329FA3}" destId="{4329D5D2-697C-4DD8-9A2F-8C718C65D623}" srcOrd="1" destOrd="0" parTransId="{A999BDF4-F424-450B-BBD0-7B0131E0D0F8}" sibTransId="{050C2220-0E1B-4285-B3AA-F28FFA47BB8E}"/>
    <dgm:cxn modelId="{3879A4EE-ABE7-4828-95FB-F9E1F070DF0D}" srcId="{706AA9C0-7092-4AA2-A2E3-25E3B764C72B}" destId="{D4B14F4B-0C19-42A6-9861-3BE4987FC28F}" srcOrd="0" destOrd="0" parTransId="{3EAF4F83-F711-45BB-A8C7-06085F4FB4C4}" sibTransId="{76C09208-1176-4733-8003-943F49E8EAC3}"/>
    <dgm:cxn modelId="{A437C5BA-65E6-4F89-9A24-204857B89DF8}" type="presOf" srcId="{9D312D87-9EAA-4BCF-9A55-6DB0FD329FA3}" destId="{F4F9E693-42AF-4D19-9229-B2DB1D3B9B7C}" srcOrd="0" destOrd="0" presId="urn:microsoft.com/office/officeart/2005/8/layout/chevron2"/>
    <dgm:cxn modelId="{5082C3C9-ADBA-492C-BD71-1B80D525C420}" type="presOf" srcId="{D4B14F4B-0C19-42A6-9861-3BE4987FC28F}" destId="{9CFD1CBB-CAD6-4A20-91FB-1BF78616C765}" srcOrd="0" destOrd="0" presId="urn:microsoft.com/office/officeart/2005/8/layout/chevron2"/>
    <dgm:cxn modelId="{FABC87E0-5852-442C-B709-A17A1E5C2E88}" type="presParOf" srcId="{24F8B789-599E-47B9-A196-5795D4167A12}" destId="{9589836D-9893-400C-BD3D-7FA561213202}" srcOrd="0" destOrd="0" presId="urn:microsoft.com/office/officeart/2005/8/layout/chevron2"/>
    <dgm:cxn modelId="{914621B7-364C-4F7B-8F6B-8842AB7AD09A}" type="presParOf" srcId="{9589836D-9893-400C-BD3D-7FA561213202}" destId="{48559F26-4CC4-44B0-A390-40D27596AB89}" srcOrd="0" destOrd="0" presId="urn:microsoft.com/office/officeart/2005/8/layout/chevron2"/>
    <dgm:cxn modelId="{FE513E9F-9442-4DCE-858B-3C833A730EBB}" type="presParOf" srcId="{9589836D-9893-400C-BD3D-7FA561213202}" destId="{985CF361-7490-4B76-A478-51B543FC182F}" srcOrd="1" destOrd="0" presId="urn:microsoft.com/office/officeart/2005/8/layout/chevron2"/>
    <dgm:cxn modelId="{F522E29D-6265-48C4-95EC-09C4383D9575}" type="presParOf" srcId="{24F8B789-599E-47B9-A196-5795D4167A12}" destId="{C512E487-237C-4DA4-B596-7205F1844C4B}" srcOrd="1" destOrd="0" presId="urn:microsoft.com/office/officeart/2005/8/layout/chevron2"/>
    <dgm:cxn modelId="{44A297B2-4897-4ADF-9690-0919E631CC6D}" type="presParOf" srcId="{24F8B789-599E-47B9-A196-5795D4167A12}" destId="{8EA0E6A7-886B-44BB-ACB8-84CE998B7FAE}" srcOrd="2" destOrd="0" presId="urn:microsoft.com/office/officeart/2005/8/layout/chevron2"/>
    <dgm:cxn modelId="{6351F5FC-4A33-4410-8B50-69E1C0D38C9F}" type="presParOf" srcId="{8EA0E6A7-886B-44BB-ACB8-84CE998B7FAE}" destId="{82ECF2F4-A25B-48DB-A992-37EAB9D1FC40}" srcOrd="0" destOrd="0" presId="urn:microsoft.com/office/officeart/2005/8/layout/chevron2"/>
    <dgm:cxn modelId="{29D5F87D-D056-4DC6-98CA-D58B4A731727}" type="presParOf" srcId="{8EA0E6A7-886B-44BB-ACB8-84CE998B7FAE}" destId="{9CFD1CBB-CAD6-4A20-91FB-1BF78616C765}" srcOrd="1" destOrd="0" presId="urn:microsoft.com/office/officeart/2005/8/layout/chevron2"/>
    <dgm:cxn modelId="{FAA98467-10C4-4993-9D9C-0010EC6738C3}" type="presParOf" srcId="{24F8B789-599E-47B9-A196-5795D4167A12}" destId="{F81593BE-19E8-4753-8203-0ACA1F7A1CA8}" srcOrd="3" destOrd="0" presId="urn:microsoft.com/office/officeart/2005/8/layout/chevron2"/>
    <dgm:cxn modelId="{58B812E2-744A-4153-8677-394482F35A5D}" type="presParOf" srcId="{24F8B789-599E-47B9-A196-5795D4167A12}" destId="{55620746-37FB-4C88-8A62-D0D28229AF71}" srcOrd="4" destOrd="0" presId="urn:microsoft.com/office/officeart/2005/8/layout/chevron2"/>
    <dgm:cxn modelId="{C4C666D2-30B9-417C-A203-42FE14FBBFDB}" type="presParOf" srcId="{55620746-37FB-4C88-8A62-D0D28229AF71}" destId="{F4F9E693-42AF-4D19-9229-B2DB1D3B9B7C}" srcOrd="0" destOrd="0" presId="urn:microsoft.com/office/officeart/2005/8/layout/chevron2"/>
    <dgm:cxn modelId="{6D71D8E5-C5FF-4919-A328-20C484ED37B4}" type="presParOf" srcId="{55620746-37FB-4C88-8A62-D0D28229AF71}" destId="{591228E5-1F21-4ACF-A253-44DD3947C3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EC5BA-D806-4822-B65F-02ACCDD37881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9B2451-5135-4849-AB6E-7CBE9696053C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tx1"/>
              </a:solidFill>
            </a:rPr>
            <a:t>Менее1 года</a:t>
          </a:r>
        </a:p>
      </dgm:t>
    </dgm:pt>
    <dgm:pt modelId="{01D0CE81-B096-4F19-A25D-1E99BDE5A437}" type="parTrans" cxnId="{18CF2938-3A39-49DF-9CAC-9D162EB1545D}">
      <dgm:prSet/>
      <dgm:spPr/>
      <dgm:t>
        <a:bodyPr/>
        <a:lstStyle/>
        <a:p>
          <a:endParaRPr lang="ru-RU"/>
        </a:p>
      </dgm:t>
    </dgm:pt>
    <dgm:pt modelId="{90C236CD-50DE-412D-ADAA-2D0BC312FDEA}" type="sibTrans" cxnId="{18CF2938-3A39-49DF-9CAC-9D162EB1545D}">
      <dgm:prSet/>
      <dgm:spPr/>
      <dgm:t>
        <a:bodyPr/>
        <a:lstStyle/>
        <a:p>
          <a:endParaRPr lang="ru-RU"/>
        </a:p>
      </dgm:t>
    </dgm:pt>
    <dgm:pt modelId="{56A88ADC-56F4-4F14-ADAC-C4EF9F374F01}">
      <dgm:prSet phldrT="[Текст]" custT="1"/>
      <dgm:spPr/>
      <dgm:t>
        <a:bodyPr/>
        <a:lstStyle/>
        <a:p>
          <a:r>
            <a:rPr lang="ru-RU" sz="1600" b="1" dirty="0" smtClean="0"/>
            <a:t>Краткосрочный</a:t>
          </a:r>
          <a:endParaRPr lang="ru-RU" sz="1600" b="1" dirty="0"/>
        </a:p>
      </dgm:t>
    </dgm:pt>
    <dgm:pt modelId="{5BF1BFAE-0B71-4D93-9C83-597AE4E541D2}" type="parTrans" cxnId="{E5E23806-B40B-4FA9-8298-AC10EB8DFBB9}">
      <dgm:prSet/>
      <dgm:spPr/>
      <dgm:t>
        <a:bodyPr/>
        <a:lstStyle/>
        <a:p>
          <a:endParaRPr lang="ru-RU"/>
        </a:p>
      </dgm:t>
    </dgm:pt>
    <dgm:pt modelId="{9407EAF2-68C7-431D-B88B-21794C1AEC9E}" type="sibTrans" cxnId="{E5E23806-B40B-4FA9-8298-AC10EB8DFBB9}">
      <dgm:prSet/>
      <dgm:spPr/>
      <dgm:t>
        <a:bodyPr/>
        <a:lstStyle/>
        <a:p>
          <a:endParaRPr lang="ru-RU"/>
        </a:p>
      </dgm:t>
    </dgm:pt>
    <dgm:pt modelId="{5716CA77-E640-499F-B076-1B4A8F336ADA}">
      <dgm:prSet phldrT="[Текст]" custT="1"/>
      <dgm:spPr/>
      <dgm:t>
        <a:bodyPr/>
        <a:lstStyle/>
        <a:p>
          <a:r>
            <a:rPr lang="ru-RU" sz="1050" b="1" dirty="0" smtClean="0">
              <a:solidFill>
                <a:schemeClr val="tx1"/>
              </a:solidFill>
            </a:rPr>
            <a:t>От 1 года до 5 лет</a:t>
          </a:r>
          <a:endParaRPr lang="ru-RU" sz="1050" b="1" dirty="0">
            <a:solidFill>
              <a:schemeClr val="tx1"/>
            </a:solidFill>
          </a:endParaRPr>
        </a:p>
      </dgm:t>
    </dgm:pt>
    <dgm:pt modelId="{9225122D-D849-4042-87AF-5E82B2760AF6}" type="parTrans" cxnId="{5BD2056A-86B9-484B-939F-C9F20E70DA4F}">
      <dgm:prSet/>
      <dgm:spPr/>
      <dgm:t>
        <a:bodyPr/>
        <a:lstStyle/>
        <a:p>
          <a:endParaRPr lang="ru-RU"/>
        </a:p>
      </dgm:t>
    </dgm:pt>
    <dgm:pt modelId="{A831AD73-34BE-41FC-BCA6-AA6163FF75E0}" type="sibTrans" cxnId="{5BD2056A-86B9-484B-939F-C9F20E70DA4F}">
      <dgm:prSet/>
      <dgm:spPr/>
      <dgm:t>
        <a:bodyPr/>
        <a:lstStyle/>
        <a:p>
          <a:endParaRPr lang="ru-RU"/>
        </a:p>
      </dgm:t>
    </dgm:pt>
    <dgm:pt modelId="{85F32643-AC68-48F6-98D5-BDB6ED6F1489}">
      <dgm:prSet phldrT="[Текст]" custT="1"/>
      <dgm:spPr/>
      <dgm:t>
        <a:bodyPr/>
        <a:lstStyle/>
        <a:p>
          <a:r>
            <a:rPr lang="ru-RU" sz="1600" b="1" dirty="0" smtClean="0"/>
            <a:t>Среднесписочный</a:t>
          </a:r>
          <a:endParaRPr lang="ru-RU" sz="1600" b="1" dirty="0"/>
        </a:p>
      </dgm:t>
    </dgm:pt>
    <dgm:pt modelId="{001F8F30-F54F-45E3-998E-123D4EE98175}" type="parTrans" cxnId="{2B932DFF-C317-4319-AC84-39BD686DBDCC}">
      <dgm:prSet/>
      <dgm:spPr/>
      <dgm:t>
        <a:bodyPr/>
        <a:lstStyle/>
        <a:p>
          <a:endParaRPr lang="ru-RU"/>
        </a:p>
      </dgm:t>
    </dgm:pt>
    <dgm:pt modelId="{3C0D1E6D-4B59-4985-8C4C-71C61B00093F}" type="sibTrans" cxnId="{2B932DFF-C317-4319-AC84-39BD686DBDCC}">
      <dgm:prSet/>
      <dgm:spPr/>
      <dgm:t>
        <a:bodyPr/>
        <a:lstStyle/>
        <a:p>
          <a:endParaRPr lang="ru-RU"/>
        </a:p>
      </dgm:t>
    </dgm:pt>
    <dgm:pt modelId="{9197BEE4-E5DF-451B-8FB0-9AC084FA3A05}">
      <dgm:prSet phldrT="[Текст]" custT="1"/>
      <dgm:spPr/>
      <dgm:t>
        <a:bodyPr/>
        <a:lstStyle/>
        <a:p>
          <a:r>
            <a:rPr lang="ru-RU" sz="1600" b="1" dirty="0" smtClean="0"/>
            <a:t>Долгосрочный</a:t>
          </a:r>
          <a:endParaRPr lang="ru-RU" sz="1600" b="1" dirty="0"/>
        </a:p>
      </dgm:t>
    </dgm:pt>
    <dgm:pt modelId="{6D5D86D1-51CF-494F-9337-33A3D18C2586}" type="parTrans" cxnId="{675E0FFA-4F92-40C9-87F2-5CD1F3BDF833}">
      <dgm:prSet/>
      <dgm:spPr/>
      <dgm:t>
        <a:bodyPr/>
        <a:lstStyle/>
        <a:p>
          <a:endParaRPr lang="ru-RU"/>
        </a:p>
      </dgm:t>
    </dgm:pt>
    <dgm:pt modelId="{7E4FEB33-725E-4DBA-B106-9F90A91CB14C}" type="sibTrans" cxnId="{675E0FFA-4F92-40C9-87F2-5CD1F3BDF833}">
      <dgm:prSet/>
      <dgm:spPr/>
      <dgm:t>
        <a:bodyPr/>
        <a:lstStyle/>
        <a:p>
          <a:endParaRPr lang="ru-RU"/>
        </a:p>
      </dgm:t>
    </dgm:pt>
    <dgm:pt modelId="{D24B997C-34F2-4683-8EEE-238EA64F5D50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tx1"/>
              </a:solidFill>
            </a:rPr>
            <a:t>От 5 до 10 лет включительно</a:t>
          </a:r>
          <a:endParaRPr lang="ru-RU" sz="900" b="1" dirty="0">
            <a:solidFill>
              <a:schemeClr val="tx1"/>
            </a:solidFill>
          </a:endParaRPr>
        </a:p>
      </dgm:t>
    </dgm:pt>
    <dgm:pt modelId="{9DDE2019-6501-4EEE-87A7-84EDF30CDAF9}" type="sibTrans" cxnId="{AB5DAD2F-4C5F-4FD5-916F-4403E244A0D7}">
      <dgm:prSet/>
      <dgm:spPr/>
      <dgm:t>
        <a:bodyPr/>
        <a:lstStyle/>
        <a:p>
          <a:endParaRPr lang="ru-RU"/>
        </a:p>
      </dgm:t>
    </dgm:pt>
    <dgm:pt modelId="{EDD4D0EC-4377-4BBE-8752-7AC7C4E1B455}" type="parTrans" cxnId="{AB5DAD2F-4C5F-4FD5-916F-4403E244A0D7}">
      <dgm:prSet/>
      <dgm:spPr/>
      <dgm:t>
        <a:bodyPr/>
        <a:lstStyle/>
        <a:p>
          <a:endParaRPr lang="ru-RU"/>
        </a:p>
      </dgm:t>
    </dgm:pt>
    <dgm:pt modelId="{CCBCA806-13F9-415B-B813-4162BEDC086E}" type="pres">
      <dgm:prSet presAssocID="{FEDEC5BA-D806-4822-B65F-02ACCDD378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B82445-3833-456A-B031-24F9B8288214}" type="pres">
      <dgm:prSet presAssocID="{869B2451-5135-4849-AB6E-7CBE9696053C}" presName="composite" presStyleCnt="0"/>
      <dgm:spPr/>
      <dgm:t>
        <a:bodyPr/>
        <a:lstStyle/>
        <a:p>
          <a:endParaRPr lang="ru-RU"/>
        </a:p>
      </dgm:t>
    </dgm:pt>
    <dgm:pt modelId="{C3660AD7-8D1B-47EE-B124-5BD15A87EEC3}" type="pres">
      <dgm:prSet presAssocID="{869B2451-5135-4849-AB6E-7CBE9696053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F73A0-F2D8-4591-BF81-39E1BEB654FB}" type="pres">
      <dgm:prSet presAssocID="{869B2451-5135-4849-AB6E-7CBE9696053C}" presName="descendantText" presStyleLbl="alignAcc1" presStyleIdx="0" presStyleCnt="3" custLinFactNeighborX="43074" custLinFactNeighborY="-9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7CE0-6AAF-4DBA-A4F0-97BADD513CCF}" type="pres">
      <dgm:prSet presAssocID="{90C236CD-50DE-412D-ADAA-2D0BC312FDEA}" presName="sp" presStyleCnt="0"/>
      <dgm:spPr/>
      <dgm:t>
        <a:bodyPr/>
        <a:lstStyle/>
        <a:p>
          <a:endParaRPr lang="ru-RU"/>
        </a:p>
      </dgm:t>
    </dgm:pt>
    <dgm:pt modelId="{F84ABED3-1941-4897-9A14-9E09EAA82937}" type="pres">
      <dgm:prSet presAssocID="{5716CA77-E640-499F-B076-1B4A8F336ADA}" presName="composite" presStyleCnt="0"/>
      <dgm:spPr/>
      <dgm:t>
        <a:bodyPr/>
        <a:lstStyle/>
        <a:p>
          <a:endParaRPr lang="ru-RU"/>
        </a:p>
      </dgm:t>
    </dgm:pt>
    <dgm:pt modelId="{068DE58B-5280-4571-A7E5-F8A990D1B355}" type="pres">
      <dgm:prSet presAssocID="{5716CA77-E640-499F-B076-1B4A8F336AD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3D639-BD66-4F5E-8592-ECDE2C400DC3}" type="pres">
      <dgm:prSet presAssocID="{5716CA77-E640-499F-B076-1B4A8F336AD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A6AFF-9ED3-4A26-8EC9-7F6D0C932D55}" type="pres">
      <dgm:prSet presAssocID="{A831AD73-34BE-41FC-BCA6-AA6163FF75E0}" presName="sp" presStyleCnt="0"/>
      <dgm:spPr/>
      <dgm:t>
        <a:bodyPr/>
        <a:lstStyle/>
        <a:p>
          <a:endParaRPr lang="ru-RU"/>
        </a:p>
      </dgm:t>
    </dgm:pt>
    <dgm:pt modelId="{598A354A-222C-4F1D-B8DB-536A67991373}" type="pres">
      <dgm:prSet presAssocID="{D24B997C-34F2-4683-8EEE-238EA64F5D50}" presName="composite" presStyleCnt="0"/>
      <dgm:spPr/>
      <dgm:t>
        <a:bodyPr/>
        <a:lstStyle/>
        <a:p>
          <a:endParaRPr lang="ru-RU"/>
        </a:p>
      </dgm:t>
    </dgm:pt>
    <dgm:pt modelId="{78D2804B-1DEE-4825-B3B8-3415D7623406}" type="pres">
      <dgm:prSet presAssocID="{D24B997C-34F2-4683-8EEE-238EA64F5D5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80273-8528-4EA2-B6E0-8DF8F7D8629D}" type="pres">
      <dgm:prSet presAssocID="{D24B997C-34F2-4683-8EEE-238EA64F5D5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93F77-85A6-4352-ABBB-133A6D5FAAED}" type="presOf" srcId="{5716CA77-E640-499F-B076-1B4A8F336ADA}" destId="{068DE58B-5280-4571-A7E5-F8A990D1B355}" srcOrd="0" destOrd="0" presId="urn:microsoft.com/office/officeart/2005/8/layout/chevron2"/>
    <dgm:cxn modelId="{8E6AC1EF-995C-4CB9-9D09-7D5E92588934}" type="presOf" srcId="{9197BEE4-E5DF-451B-8FB0-9AC084FA3A05}" destId="{7E980273-8528-4EA2-B6E0-8DF8F7D8629D}" srcOrd="0" destOrd="0" presId="urn:microsoft.com/office/officeart/2005/8/layout/chevron2"/>
    <dgm:cxn modelId="{18CF2938-3A39-49DF-9CAC-9D162EB1545D}" srcId="{FEDEC5BA-D806-4822-B65F-02ACCDD37881}" destId="{869B2451-5135-4849-AB6E-7CBE9696053C}" srcOrd="0" destOrd="0" parTransId="{01D0CE81-B096-4F19-A25D-1E99BDE5A437}" sibTransId="{90C236CD-50DE-412D-ADAA-2D0BC312FDEA}"/>
    <dgm:cxn modelId="{0932A023-FD35-463A-8AEF-148596EFB549}" type="presOf" srcId="{56A88ADC-56F4-4F14-ADAC-C4EF9F374F01}" destId="{141F73A0-F2D8-4591-BF81-39E1BEB654FB}" srcOrd="0" destOrd="0" presId="urn:microsoft.com/office/officeart/2005/8/layout/chevron2"/>
    <dgm:cxn modelId="{4B852A57-94BA-4324-9FF4-F1B11AF04B22}" type="presOf" srcId="{85F32643-AC68-48F6-98D5-BDB6ED6F1489}" destId="{43F3D639-BD66-4F5E-8592-ECDE2C400DC3}" srcOrd="0" destOrd="0" presId="urn:microsoft.com/office/officeart/2005/8/layout/chevron2"/>
    <dgm:cxn modelId="{2B932DFF-C317-4319-AC84-39BD686DBDCC}" srcId="{5716CA77-E640-499F-B076-1B4A8F336ADA}" destId="{85F32643-AC68-48F6-98D5-BDB6ED6F1489}" srcOrd="0" destOrd="0" parTransId="{001F8F30-F54F-45E3-998E-123D4EE98175}" sibTransId="{3C0D1E6D-4B59-4985-8C4C-71C61B00093F}"/>
    <dgm:cxn modelId="{675E0FFA-4F92-40C9-87F2-5CD1F3BDF833}" srcId="{D24B997C-34F2-4683-8EEE-238EA64F5D50}" destId="{9197BEE4-E5DF-451B-8FB0-9AC084FA3A05}" srcOrd="0" destOrd="0" parTransId="{6D5D86D1-51CF-494F-9337-33A3D18C2586}" sibTransId="{7E4FEB33-725E-4DBA-B106-9F90A91CB14C}"/>
    <dgm:cxn modelId="{0137F533-6865-4B0B-8AF5-A7393BE643C0}" type="presOf" srcId="{D24B997C-34F2-4683-8EEE-238EA64F5D50}" destId="{78D2804B-1DEE-4825-B3B8-3415D7623406}" srcOrd="0" destOrd="0" presId="urn:microsoft.com/office/officeart/2005/8/layout/chevron2"/>
    <dgm:cxn modelId="{5BD2056A-86B9-484B-939F-C9F20E70DA4F}" srcId="{FEDEC5BA-D806-4822-B65F-02ACCDD37881}" destId="{5716CA77-E640-499F-B076-1B4A8F336ADA}" srcOrd="1" destOrd="0" parTransId="{9225122D-D849-4042-87AF-5E82B2760AF6}" sibTransId="{A831AD73-34BE-41FC-BCA6-AA6163FF75E0}"/>
    <dgm:cxn modelId="{BFC2A95F-3DD5-4C90-86B6-1F41A877182D}" type="presOf" srcId="{FEDEC5BA-D806-4822-B65F-02ACCDD37881}" destId="{CCBCA806-13F9-415B-B813-4162BEDC086E}" srcOrd="0" destOrd="0" presId="urn:microsoft.com/office/officeart/2005/8/layout/chevron2"/>
    <dgm:cxn modelId="{5416A80C-8512-4898-93F1-E3FE11BE51B2}" type="presOf" srcId="{869B2451-5135-4849-AB6E-7CBE9696053C}" destId="{C3660AD7-8D1B-47EE-B124-5BD15A87EEC3}" srcOrd="0" destOrd="0" presId="urn:microsoft.com/office/officeart/2005/8/layout/chevron2"/>
    <dgm:cxn modelId="{AB5DAD2F-4C5F-4FD5-916F-4403E244A0D7}" srcId="{FEDEC5BA-D806-4822-B65F-02ACCDD37881}" destId="{D24B997C-34F2-4683-8EEE-238EA64F5D50}" srcOrd="2" destOrd="0" parTransId="{EDD4D0EC-4377-4BBE-8752-7AC7C4E1B455}" sibTransId="{9DDE2019-6501-4EEE-87A7-84EDF30CDAF9}"/>
    <dgm:cxn modelId="{E5E23806-B40B-4FA9-8298-AC10EB8DFBB9}" srcId="{869B2451-5135-4849-AB6E-7CBE9696053C}" destId="{56A88ADC-56F4-4F14-ADAC-C4EF9F374F01}" srcOrd="0" destOrd="0" parTransId="{5BF1BFAE-0B71-4D93-9C83-597AE4E541D2}" sibTransId="{9407EAF2-68C7-431D-B88B-21794C1AEC9E}"/>
    <dgm:cxn modelId="{EE8797F4-EFB3-4A05-940C-176A0DF619B9}" type="presParOf" srcId="{CCBCA806-13F9-415B-B813-4162BEDC086E}" destId="{9CB82445-3833-456A-B031-24F9B8288214}" srcOrd="0" destOrd="0" presId="urn:microsoft.com/office/officeart/2005/8/layout/chevron2"/>
    <dgm:cxn modelId="{87118899-C7DD-4A0A-8E4E-4861BFE93CD8}" type="presParOf" srcId="{9CB82445-3833-456A-B031-24F9B8288214}" destId="{C3660AD7-8D1B-47EE-B124-5BD15A87EEC3}" srcOrd="0" destOrd="0" presId="urn:microsoft.com/office/officeart/2005/8/layout/chevron2"/>
    <dgm:cxn modelId="{E2D77112-76D0-4E47-BC04-18132602132A}" type="presParOf" srcId="{9CB82445-3833-456A-B031-24F9B8288214}" destId="{141F73A0-F2D8-4591-BF81-39E1BEB654FB}" srcOrd="1" destOrd="0" presId="urn:microsoft.com/office/officeart/2005/8/layout/chevron2"/>
    <dgm:cxn modelId="{56A6C523-BADB-406E-9EE1-285DF0E60225}" type="presParOf" srcId="{CCBCA806-13F9-415B-B813-4162BEDC086E}" destId="{DF757CE0-6AAF-4DBA-A4F0-97BADD513CCF}" srcOrd="1" destOrd="0" presId="urn:microsoft.com/office/officeart/2005/8/layout/chevron2"/>
    <dgm:cxn modelId="{1D1E9C76-8281-41A6-A2EB-C0D1626A782A}" type="presParOf" srcId="{CCBCA806-13F9-415B-B813-4162BEDC086E}" destId="{F84ABED3-1941-4897-9A14-9E09EAA82937}" srcOrd="2" destOrd="0" presId="urn:microsoft.com/office/officeart/2005/8/layout/chevron2"/>
    <dgm:cxn modelId="{EA13B9DC-83FC-455F-88FF-9A21F36787BB}" type="presParOf" srcId="{F84ABED3-1941-4897-9A14-9E09EAA82937}" destId="{068DE58B-5280-4571-A7E5-F8A990D1B355}" srcOrd="0" destOrd="0" presId="urn:microsoft.com/office/officeart/2005/8/layout/chevron2"/>
    <dgm:cxn modelId="{8FB6177E-806C-4D3F-ABE8-90F798647FE6}" type="presParOf" srcId="{F84ABED3-1941-4897-9A14-9E09EAA82937}" destId="{43F3D639-BD66-4F5E-8592-ECDE2C400DC3}" srcOrd="1" destOrd="0" presId="urn:microsoft.com/office/officeart/2005/8/layout/chevron2"/>
    <dgm:cxn modelId="{F56A40A0-D987-4F63-B0B6-07ADFE827967}" type="presParOf" srcId="{CCBCA806-13F9-415B-B813-4162BEDC086E}" destId="{1C3A6AFF-9ED3-4A26-8EC9-7F6D0C932D55}" srcOrd="3" destOrd="0" presId="urn:microsoft.com/office/officeart/2005/8/layout/chevron2"/>
    <dgm:cxn modelId="{9A1702FC-DE65-4D6C-86D0-01E2CC19812F}" type="presParOf" srcId="{CCBCA806-13F9-415B-B813-4162BEDC086E}" destId="{598A354A-222C-4F1D-B8DB-536A67991373}" srcOrd="4" destOrd="0" presId="urn:microsoft.com/office/officeart/2005/8/layout/chevron2"/>
    <dgm:cxn modelId="{3F19A509-1453-4049-B235-1E52503D1EF5}" type="presParOf" srcId="{598A354A-222C-4F1D-B8DB-536A67991373}" destId="{78D2804B-1DEE-4825-B3B8-3415D7623406}" srcOrd="0" destOrd="0" presId="urn:microsoft.com/office/officeart/2005/8/layout/chevron2"/>
    <dgm:cxn modelId="{01BD720F-579E-4294-B363-3106156EFCE3}" type="presParOf" srcId="{598A354A-222C-4F1D-B8DB-536A67991373}" destId="{7E980273-8528-4EA2-B6E0-8DF8F7D862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AEC3-C52B-44C1-BB6D-E053DABA5461}">
      <dsp:nvSpPr>
        <dsp:cNvPr id="0" name=""/>
        <dsp:cNvSpPr/>
      </dsp:nvSpPr>
      <dsp:spPr>
        <a:xfrm>
          <a:off x="3666268" y="1211794"/>
          <a:ext cx="3346156" cy="1729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9052"/>
              </a:lnTo>
              <a:lnTo>
                <a:pt x="3346156" y="1589052"/>
              </a:lnTo>
              <a:lnTo>
                <a:pt x="3346156" y="1729153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AF132-030F-420B-A9F7-990384A8188D}">
      <dsp:nvSpPr>
        <dsp:cNvPr id="0" name=""/>
        <dsp:cNvSpPr/>
      </dsp:nvSpPr>
      <dsp:spPr>
        <a:xfrm>
          <a:off x="3666268" y="1211794"/>
          <a:ext cx="1440827" cy="1826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6401"/>
              </a:lnTo>
              <a:lnTo>
                <a:pt x="1440827" y="1686401"/>
              </a:lnTo>
              <a:lnTo>
                <a:pt x="1440827" y="1826502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6AE81-FF6C-4E36-802C-8F3653EC4347}">
      <dsp:nvSpPr>
        <dsp:cNvPr id="0" name=""/>
        <dsp:cNvSpPr/>
      </dsp:nvSpPr>
      <dsp:spPr>
        <a:xfrm>
          <a:off x="3015440" y="1211794"/>
          <a:ext cx="650828" cy="1788187"/>
        </a:xfrm>
        <a:custGeom>
          <a:avLst/>
          <a:gdLst/>
          <a:ahLst/>
          <a:cxnLst/>
          <a:rect l="0" t="0" r="0" b="0"/>
          <a:pathLst>
            <a:path>
              <a:moveTo>
                <a:pt x="650828" y="0"/>
              </a:moveTo>
              <a:lnTo>
                <a:pt x="650828" y="1648086"/>
              </a:lnTo>
              <a:lnTo>
                <a:pt x="0" y="1648086"/>
              </a:lnTo>
              <a:lnTo>
                <a:pt x="0" y="1788187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A89CD3-1C53-47BC-859E-BF0870C70065}">
      <dsp:nvSpPr>
        <dsp:cNvPr id="0" name=""/>
        <dsp:cNvSpPr/>
      </dsp:nvSpPr>
      <dsp:spPr>
        <a:xfrm>
          <a:off x="1288923" y="1211794"/>
          <a:ext cx="2377345" cy="1714681"/>
        </a:xfrm>
        <a:custGeom>
          <a:avLst/>
          <a:gdLst/>
          <a:ahLst/>
          <a:cxnLst/>
          <a:rect l="0" t="0" r="0" b="0"/>
          <a:pathLst>
            <a:path>
              <a:moveTo>
                <a:pt x="2377345" y="0"/>
              </a:moveTo>
              <a:lnTo>
                <a:pt x="2377345" y="1574579"/>
              </a:lnTo>
              <a:lnTo>
                <a:pt x="0" y="1574579"/>
              </a:lnTo>
              <a:lnTo>
                <a:pt x="0" y="1714681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05441-5BC5-4D4C-874F-74C8132CA811}">
      <dsp:nvSpPr>
        <dsp:cNvPr id="0" name=""/>
        <dsp:cNvSpPr/>
      </dsp:nvSpPr>
      <dsp:spPr>
        <a:xfrm>
          <a:off x="3666268" y="54035"/>
          <a:ext cx="2757277" cy="2412641"/>
        </a:xfrm>
        <a:custGeom>
          <a:avLst/>
          <a:gdLst/>
          <a:ahLst/>
          <a:cxnLst/>
          <a:rect l="0" t="0" r="0" b="0"/>
          <a:pathLst>
            <a:path>
              <a:moveTo>
                <a:pt x="2757277" y="2412641"/>
              </a:moveTo>
              <a:lnTo>
                <a:pt x="0" y="0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BC576-5E7C-47A0-A0F2-1495C7DE9435}">
      <dsp:nvSpPr>
        <dsp:cNvPr id="0" name=""/>
        <dsp:cNvSpPr/>
      </dsp:nvSpPr>
      <dsp:spPr>
        <a:xfrm>
          <a:off x="4995121" y="1506343"/>
          <a:ext cx="2856849" cy="9603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AFB4BB-3A2F-4910-976A-D07A52F95754}">
      <dsp:nvSpPr>
        <dsp:cNvPr id="0" name=""/>
        <dsp:cNvSpPr/>
      </dsp:nvSpPr>
      <dsp:spPr>
        <a:xfrm>
          <a:off x="5163158" y="1665979"/>
          <a:ext cx="2856849" cy="960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Прочие межбюджетные трансферты общего характера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3 789,2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3 789,2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5191285" y="1694106"/>
        <a:ext cx="2800595" cy="904079"/>
      </dsp:txXfrm>
    </dsp:sp>
    <dsp:sp modelId="{904259AE-66B9-4ED5-974D-2FF71906268C}">
      <dsp:nvSpPr>
        <dsp:cNvPr id="0" name=""/>
        <dsp:cNvSpPr/>
      </dsp:nvSpPr>
      <dsp:spPr>
        <a:xfrm>
          <a:off x="1935792" y="54035"/>
          <a:ext cx="3460952" cy="115775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EF7B0-92B4-431D-8A33-72271B8A9A3D}">
      <dsp:nvSpPr>
        <dsp:cNvPr id="0" name=""/>
        <dsp:cNvSpPr/>
      </dsp:nvSpPr>
      <dsp:spPr>
        <a:xfrm>
          <a:off x="2103829" y="213671"/>
          <a:ext cx="3460952" cy="11577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Безвозмездные поступления от других бюджетов бюджетной системы РФ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План : 27 075,9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Факт : 26 494,3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137739" y="247581"/>
        <a:ext cx="3393132" cy="1089939"/>
      </dsp:txXfrm>
    </dsp:sp>
    <dsp:sp modelId="{15D01B1F-B055-41A3-A06E-9DB4E76F393D}">
      <dsp:nvSpPr>
        <dsp:cNvPr id="0" name=""/>
        <dsp:cNvSpPr/>
      </dsp:nvSpPr>
      <dsp:spPr>
        <a:xfrm>
          <a:off x="506999" y="2926476"/>
          <a:ext cx="1563846" cy="1142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8CB8F-58AA-4DC7-8A32-7ED1B3ABBD3A}">
      <dsp:nvSpPr>
        <dsp:cNvPr id="0" name=""/>
        <dsp:cNvSpPr/>
      </dsp:nvSpPr>
      <dsp:spPr>
        <a:xfrm>
          <a:off x="675037" y="3086111"/>
          <a:ext cx="1563846" cy="11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Прочие дотации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План: 820,0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Факт: 820,0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708502" y="3119576"/>
        <a:ext cx="1496916" cy="1075636"/>
      </dsp:txXfrm>
    </dsp:sp>
    <dsp:sp modelId="{C7C5DC97-1203-4E0A-93AC-65C0BA3F831D}">
      <dsp:nvSpPr>
        <dsp:cNvPr id="0" name=""/>
        <dsp:cNvSpPr/>
      </dsp:nvSpPr>
      <dsp:spPr>
        <a:xfrm>
          <a:off x="2268376" y="2999982"/>
          <a:ext cx="1494128" cy="1448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58A7-ED65-4D05-95B4-A7AA03BF18EE}">
      <dsp:nvSpPr>
        <dsp:cNvPr id="0" name=""/>
        <dsp:cNvSpPr/>
      </dsp:nvSpPr>
      <dsp:spPr>
        <a:xfrm>
          <a:off x="2436413" y="3159617"/>
          <a:ext cx="1494128" cy="1448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Субвенция на осуществление государственных полномочий в сфере административных правонарушений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План : 165,0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Факт: 165,0</a:t>
          </a:r>
        </a:p>
      </dsp:txBody>
      <dsp:txXfrm>
        <a:off x="2478850" y="3202054"/>
        <a:ext cx="1409254" cy="1364020"/>
      </dsp:txXfrm>
    </dsp:sp>
    <dsp:sp modelId="{4ABE97DE-877C-4118-B6D5-D40AB4BA7F12}">
      <dsp:nvSpPr>
        <dsp:cNvPr id="0" name=""/>
        <dsp:cNvSpPr/>
      </dsp:nvSpPr>
      <dsp:spPr>
        <a:xfrm>
          <a:off x="4237578" y="3038297"/>
          <a:ext cx="1739036" cy="13668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4E805-23E3-4E41-852D-9ADA6C95AEFE}">
      <dsp:nvSpPr>
        <dsp:cNvPr id="0" name=""/>
        <dsp:cNvSpPr/>
      </dsp:nvSpPr>
      <dsp:spPr>
        <a:xfrm>
          <a:off x="4405615" y="3197932"/>
          <a:ext cx="1739036" cy="1366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Дотации на выравнивание бюджетной обеспеченности поселений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План : 6 951,2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Факт : 6 951,2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</dsp:txBody>
      <dsp:txXfrm>
        <a:off x="4445649" y="3237966"/>
        <a:ext cx="1658968" cy="1286784"/>
      </dsp:txXfrm>
    </dsp:sp>
    <dsp:sp modelId="{04927194-5447-4901-8954-A9B0BF7267D4}">
      <dsp:nvSpPr>
        <dsp:cNvPr id="0" name=""/>
        <dsp:cNvSpPr/>
      </dsp:nvSpPr>
      <dsp:spPr>
        <a:xfrm>
          <a:off x="6253012" y="2940948"/>
          <a:ext cx="1518824" cy="11260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F4B90-3FCA-4914-9ADB-4676ED811AFA}">
      <dsp:nvSpPr>
        <dsp:cNvPr id="0" name=""/>
        <dsp:cNvSpPr/>
      </dsp:nvSpPr>
      <dsp:spPr>
        <a:xfrm>
          <a:off x="6421049" y="3100583"/>
          <a:ext cx="1518824" cy="11260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Субсидии бюджетам бюджетной системы РФ (межбюджетные субсидии)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План: 15 350,5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Факт: 14 768,8</a:t>
          </a:r>
          <a:endParaRPr lang="ru-RU" sz="1100" kern="1200" dirty="0"/>
        </a:p>
      </dsp:txBody>
      <dsp:txXfrm>
        <a:off x="6454029" y="3133563"/>
        <a:ext cx="1452864" cy="1060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59F26-4CC4-44B0-A390-40D27596AB89}">
      <dsp:nvSpPr>
        <dsp:cNvPr id="0" name=""/>
        <dsp:cNvSpPr/>
      </dsp:nvSpPr>
      <dsp:spPr>
        <a:xfrm rot="5400000">
          <a:off x="-149036" y="149095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</a:t>
          </a:r>
          <a:endParaRPr lang="ru-RU" sz="2000" kern="1200" dirty="0"/>
        </a:p>
      </dsp:txBody>
      <dsp:txXfrm rot="-5400000">
        <a:off x="0" y="347810"/>
        <a:ext cx="695502" cy="298072"/>
      </dsp:txXfrm>
    </dsp:sp>
    <dsp:sp modelId="{985CF361-7490-4B76-A478-51B543FC182F}">
      <dsp:nvSpPr>
        <dsp:cNvPr id="0" name=""/>
        <dsp:cNvSpPr/>
      </dsp:nvSpPr>
      <dsp:spPr>
        <a:xfrm rot="5400000">
          <a:off x="2041062" y="-1345560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Муниципальные ценные бумаги муниципального образования</a:t>
          </a:r>
          <a:endParaRPr lang="ru-RU" sz="1600" b="1" kern="1200" dirty="0"/>
        </a:p>
      </dsp:txBody>
      <dsp:txXfrm rot="-5400000">
        <a:off x="695502" y="31526"/>
        <a:ext cx="3305418" cy="582771"/>
      </dsp:txXfrm>
    </dsp:sp>
    <dsp:sp modelId="{82ECF2F4-A25B-48DB-A992-37EAB9D1FC40}">
      <dsp:nvSpPr>
        <dsp:cNvPr id="0" name=""/>
        <dsp:cNvSpPr/>
      </dsp:nvSpPr>
      <dsp:spPr>
        <a:xfrm rot="5400000">
          <a:off x="-149036" y="935250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</a:t>
          </a:r>
          <a:endParaRPr lang="ru-RU" sz="2000" kern="1200" dirty="0"/>
        </a:p>
      </dsp:txBody>
      <dsp:txXfrm rot="-5400000">
        <a:off x="0" y="1133965"/>
        <a:ext cx="695502" cy="298072"/>
      </dsp:txXfrm>
    </dsp:sp>
    <dsp:sp modelId="{9CFD1CBB-CAD6-4A20-91FB-1BF78616C765}">
      <dsp:nvSpPr>
        <dsp:cNvPr id="0" name=""/>
        <dsp:cNvSpPr/>
      </dsp:nvSpPr>
      <dsp:spPr>
        <a:xfrm rot="5400000">
          <a:off x="2041062" y="-540772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Гарантии муниципального образования</a:t>
          </a:r>
          <a:endParaRPr lang="ru-RU" sz="1400" b="1" kern="1200" dirty="0"/>
        </a:p>
      </dsp:txBody>
      <dsp:txXfrm rot="-5400000">
        <a:off x="695502" y="836314"/>
        <a:ext cx="3305418" cy="582771"/>
      </dsp:txXfrm>
    </dsp:sp>
    <dsp:sp modelId="{F4F9E693-42AF-4D19-9229-B2DB1D3B9B7C}">
      <dsp:nvSpPr>
        <dsp:cNvPr id="0" name=""/>
        <dsp:cNvSpPr/>
      </dsp:nvSpPr>
      <dsp:spPr>
        <a:xfrm rot="5400000">
          <a:off x="-149036" y="1721405"/>
          <a:ext cx="993574" cy="6955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endParaRPr lang="ru-RU" sz="2000" kern="1200" dirty="0"/>
        </a:p>
      </dsp:txBody>
      <dsp:txXfrm rot="-5400000">
        <a:off x="0" y="1920120"/>
        <a:ext cx="695502" cy="298072"/>
      </dsp:txXfrm>
    </dsp:sp>
    <dsp:sp modelId="{591228E5-1F21-4ACF-A253-44DD3947C33F}">
      <dsp:nvSpPr>
        <dsp:cNvPr id="0" name=""/>
        <dsp:cNvSpPr/>
      </dsp:nvSpPr>
      <dsp:spPr>
        <a:xfrm rot="5400000">
          <a:off x="2041062" y="226808"/>
          <a:ext cx="645823" cy="3336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Кредиты: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Бюджетные кредиты</a:t>
          </a:r>
          <a:endParaRPr lang="ru-RU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Кредиты от кредитных организаций</a:t>
          </a:r>
          <a:endParaRPr lang="ru-RU" sz="1200" b="1" kern="1200" dirty="0"/>
        </a:p>
      </dsp:txBody>
      <dsp:txXfrm rot="-5400000">
        <a:off x="695502" y="1603894"/>
        <a:ext cx="3305418" cy="5827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60AD7-8D1B-47EE-B124-5BD15A87EEC3}">
      <dsp:nvSpPr>
        <dsp:cNvPr id="0" name=""/>
        <dsp:cNvSpPr/>
      </dsp:nvSpPr>
      <dsp:spPr>
        <a:xfrm rot="5400000">
          <a:off x="-132628" y="134652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</a:rPr>
            <a:t>Менее1 года</a:t>
          </a:r>
        </a:p>
      </dsp:txBody>
      <dsp:txXfrm rot="-5400000">
        <a:off x="1" y="311490"/>
        <a:ext cx="618931" cy="265256"/>
      </dsp:txXfrm>
    </dsp:sp>
    <dsp:sp modelId="{141F73A0-F2D8-4591-BF81-39E1BEB654FB}">
      <dsp:nvSpPr>
        <dsp:cNvPr id="0" name=""/>
        <dsp:cNvSpPr/>
      </dsp:nvSpPr>
      <dsp:spPr>
        <a:xfrm rot="5400000">
          <a:off x="1678137" y="-1059206"/>
          <a:ext cx="575023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Краткосрочный</a:t>
          </a:r>
          <a:endParaRPr lang="ru-RU" sz="1600" b="1" kern="1200" dirty="0"/>
        </a:p>
      </dsp:txBody>
      <dsp:txXfrm rot="-5400000">
        <a:off x="618931" y="28070"/>
        <a:ext cx="2665366" cy="518883"/>
      </dsp:txXfrm>
    </dsp:sp>
    <dsp:sp modelId="{068DE58B-5280-4571-A7E5-F8A990D1B355}">
      <dsp:nvSpPr>
        <dsp:cNvPr id="0" name=""/>
        <dsp:cNvSpPr/>
      </dsp:nvSpPr>
      <dsp:spPr>
        <a:xfrm rot="5400000">
          <a:off x="-132628" y="806658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</a:rPr>
            <a:t>От 1 года до 5 лет</a:t>
          </a:r>
          <a:endParaRPr lang="ru-RU" sz="1050" b="1" kern="1200" dirty="0">
            <a:solidFill>
              <a:schemeClr val="tx1"/>
            </a:solidFill>
          </a:endParaRPr>
        </a:p>
      </dsp:txBody>
      <dsp:txXfrm rot="-5400000">
        <a:off x="1" y="983496"/>
        <a:ext cx="618931" cy="265256"/>
      </dsp:txXfrm>
    </dsp:sp>
    <dsp:sp modelId="{43F3D639-BD66-4F5E-8592-ECDE2C400DC3}">
      <dsp:nvSpPr>
        <dsp:cNvPr id="0" name=""/>
        <dsp:cNvSpPr/>
      </dsp:nvSpPr>
      <dsp:spPr>
        <a:xfrm rot="5400000">
          <a:off x="1678288" y="-385327"/>
          <a:ext cx="574721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Среднесписочный</a:t>
          </a:r>
          <a:endParaRPr lang="ru-RU" sz="1600" b="1" kern="1200" dirty="0"/>
        </a:p>
      </dsp:txBody>
      <dsp:txXfrm rot="-5400000">
        <a:off x="618931" y="702086"/>
        <a:ext cx="2665380" cy="518609"/>
      </dsp:txXfrm>
    </dsp:sp>
    <dsp:sp modelId="{78D2804B-1DEE-4825-B3B8-3415D7623406}">
      <dsp:nvSpPr>
        <dsp:cNvPr id="0" name=""/>
        <dsp:cNvSpPr/>
      </dsp:nvSpPr>
      <dsp:spPr>
        <a:xfrm rot="5400000">
          <a:off x="-132628" y="1478664"/>
          <a:ext cx="884187" cy="6189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</a:rPr>
            <a:t>От 5 до 10 лет включительно</a:t>
          </a:r>
          <a:endParaRPr lang="ru-RU" sz="900" b="1" kern="1200" dirty="0">
            <a:solidFill>
              <a:schemeClr val="tx1"/>
            </a:solidFill>
          </a:endParaRPr>
        </a:p>
      </dsp:txBody>
      <dsp:txXfrm rot="-5400000">
        <a:off x="1" y="1655502"/>
        <a:ext cx="618931" cy="265256"/>
      </dsp:txXfrm>
    </dsp:sp>
    <dsp:sp modelId="{7E980273-8528-4EA2-B6E0-8DF8F7D8629D}">
      <dsp:nvSpPr>
        <dsp:cNvPr id="0" name=""/>
        <dsp:cNvSpPr/>
      </dsp:nvSpPr>
      <dsp:spPr>
        <a:xfrm rot="5400000">
          <a:off x="1678288" y="286678"/>
          <a:ext cx="574721" cy="26934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Долгосрочный</a:t>
          </a:r>
          <a:endParaRPr lang="ru-RU" sz="1600" b="1" kern="1200" dirty="0"/>
        </a:p>
      </dsp:txBody>
      <dsp:txXfrm rot="-5400000">
        <a:off x="618931" y="1374091"/>
        <a:ext cx="2665380" cy="51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A45D352-2C68-4B00-B705-51ADF9DE0B7E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B66A0F2-5989-45F1-B4FB-2DED3C0268EE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9" r:id="rId1"/>
    <p:sldLayoutId id="2147485570" r:id="rId2"/>
    <p:sldLayoutId id="2147485571" r:id="rId3"/>
    <p:sldLayoutId id="2147485572" r:id="rId4"/>
    <p:sldLayoutId id="2147485573" r:id="rId5"/>
    <p:sldLayoutId id="2147485574" r:id="rId6"/>
    <p:sldLayoutId id="2147485575" r:id="rId7"/>
    <p:sldLayoutId id="2147485576" r:id="rId8"/>
    <p:sldLayoutId id="2147485577" r:id="rId9"/>
    <p:sldLayoutId id="2147485578" r:id="rId10"/>
    <p:sldLayoutId id="21474855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37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hyperlink" Target="http://ufgr.ru/" TargetMode="Externa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599" y="3429000"/>
            <a:ext cx="6400800" cy="1752600"/>
          </a:xfrm>
        </p:spPr>
        <p:txBody>
          <a:bodyPr>
            <a:noAutofit/>
          </a:bodyPr>
          <a:lstStyle/>
          <a:p>
            <a:r>
              <a:rPr lang="ru-RU" sz="1800" dirty="0"/>
              <a:t>к</a:t>
            </a:r>
            <a:r>
              <a:rPr lang="ru-RU" sz="1800" dirty="0" smtClean="0"/>
              <a:t> решени</a:t>
            </a:r>
            <a:r>
              <a:rPr lang="ru-RU" sz="1800" dirty="0"/>
              <a:t>ю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Совета </a:t>
            </a:r>
            <a:r>
              <a:rPr lang="ru-RU" sz="1800" dirty="0"/>
              <a:t>народных депутатов </a:t>
            </a:r>
            <a:br>
              <a:rPr lang="ru-RU" sz="1800" dirty="0"/>
            </a:br>
            <a:r>
              <a:rPr lang="ru-RU" sz="1800" dirty="0" smtClean="0"/>
              <a:t>муниципального образования </a:t>
            </a:r>
            <a:r>
              <a:rPr lang="ru-RU" sz="1800" dirty="0"/>
              <a:t>«Гиагинский район» </a:t>
            </a:r>
            <a:br>
              <a:rPr lang="ru-RU" sz="1800" dirty="0"/>
            </a:br>
            <a:r>
              <a:rPr lang="ru-RU" sz="1800" dirty="0"/>
              <a:t>«О годовом отчете </a:t>
            </a:r>
            <a:endParaRPr lang="ru-RU" sz="1800" dirty="0" smtClean="0"/>
          </a:p>
          <a:p>
            <a:r>
              <a:rPr lang="ru-RU" sz="1800" dirty="0" smtClean="0"/>
              <a:t>об </a:t>
            </a:r>
            <a:r>
              <a:rPr lang="ru-RU" sz="1800" dirty="0"/>
              <a:t>исполнении бюджета</a:t>
            </a:r>
            <a:br>
              <a:rPr lang="ru-RU" sz="1800" dirty="0"/>
            </a:br>
            <a:r>
              <a:rPr lang="ru-RU" sz="1800" dirty="0" smtClean="0"/>
              <a:t>муниципального </a:t>
            </a:r>
            <a:r>
              <a:rPr lang="ru-RU" sz="1800" dirty="0"/>
              <a:t>образования  «Гиагинский район»  за </a:t>
            </a:r>
            <a:r>
              <a:rPr lang="ru-RU" sz="1800" dirty="0" smtClean="0"/>
              <a:t>2022 </a:t>
            </a:r>
            <a:r>
              <a:rPr lang="ru-RU" sz="1800" dirty="0"/>
              <a:t>год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935595" y="2924944"/>
            <a:ext cx="7272808" cy="9486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</a:rPr>
              <a:t>Путеводитель </a:t>
            </a:r>
            <a:br>
              <a:rPr lang="ru-RU" sz="4000" b="1" dirty="0" smtClean="0">
                <a:solidFill>
                  <a:schemeClr val="accent3"/>
                </a:solidFill>
              </a:rPr>
            </a:br>
            <a:endParaRPr lang="ru-RU" sz="4000" b="1" dirty="0">
              <a:solidFill>
                <a:schemeClr val="accent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92853"/>
            <a:ext cx="8352929" cy="221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5899" y="476672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cs typeface="Times New Roman" pitchFamily="18" charset="0"/>
              </a:rPr>
              <a:t>Объем и структура </a:t>
            </a:r>
            <a:r>
              <a:rPr lang="ru-RU" sz="2000" b="1" dirty="0" smtClean="0">
                <a:cs typeface="Times New Roman" pitchFamily="18" charset="0"/>
              </a:rPr>
              <a:t>неналоговых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b="1" dirty="0" smtClean="0">
                <a:cs typeface="Times New Roman" pitchFamily="18" charset="0"/>
              </a:rPr>
              <a:t>доходов </a:t>
            </a:r>
            <a:r>
              <a:rPr lang="ru-RU" sz="2000" b="1" dirty="0">
                <a:cs typeface="Times New Roman" pitchFamily="18" charset="0"/>
              </a:rPr>
              <a:t>бюджета </a:t>
            </a:r>
            <a:r>
              <a:rPr lang="ru-RU" sz="2000" b="1" dirty="0" smtClean="0">
                <a:cs typeface="Times New Roman" pitchFamily="18" charset="0"/>
              </a:rPr>
              <a:t/>
            </a:r>
            <a:br>
              <a:rPr lang="ru-RU" sz="2000" b="1" dirty="0" smtClean="0">
                <a:cs typeface="Times New Roman" pitchFamily="18" charset="0"/>
              </a:rPr>
            </a:br>
            <a:r>
              <a:rPr lang="ru-RU" sz="2000" b="1" dirty="0" smtClean="0">
                <a:cs typeface="Times New Roman" pitchFamily="18" charset="0"/>
              </a:rPr>
              <a:t>муниципального образования «Гиагинский </a:t>
            </a:r>
            <a:r>
              <a:rPr lang="ru-RU" sz="2000" b="1" dirty="0">
                <a:cs typeface="Times New Roman" pitchFamily="18" charset="0"/>
              </a:rPr>
              <a:t>район</a:t>
            </a:r>
            <a:r>
              <a:rPr lang="ru-RU" sz="2000" b="1" dirty="0" smtClean="0">
                <a:cs typeface="Times New Roman" pitchFamily="18" charset="0"/>
              </a:rPr>
              <a:t>»</a:t>
            </a:r>
            <a:br>
              <a:rPr lang="ru-RU" sz="2000" b="1" dirty="0" smtClean="0">
                <a:cs typeface="Times New Roman" pitchFamily="18" charset="0"/>
              </a:rPr>
            </a:br>
            <a:r>
              <a:rPr lang="ru-RU" sz="2000" b="1" dirty="0" smtClean="0">
                <a:cs typeface="Times New Roman" pitchFamily="18" charset="0"/>
              </a:rPr>
              <a:t> за 2022 год, тыс. руб.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3872163"/>
              </p:ext>
            </p:extLst>
          </p:nvPr>
        </p:nvGraphicFramePr>
        <p:xfrm>
          <a:off x="179512" y="1628800"/>
          <a:ext cx="8712969" cy="309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4619"/>
                <a:gridCol w="1324551"/>
                <a:gridCol w="1499773"/>
                <a:gridCol w="1714026"/>
              </a:tblGrid>
              <a:tr h="5293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2022 год 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2022</a:t>
                      </a:r>
                      <a:r>
                        <a:rPr lang="ru-RU" sz="1400" baseline="0" dirty="0" smtClean="0"/>
                        <a:t> год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18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80086,9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83453,8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40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Платежи при пользовании природными ресурсами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38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оказания платных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7667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Доходы от продажи материальных и нематериальных активов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5484,0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6597,4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38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Штрафы, санкции, возмещение ущерба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1243,1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1720,7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138,4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1138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Прочие неналоговые доходы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7460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Всего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87322,0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92506,0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97081"/>
            <a:ext cx="2304256" cy="15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2068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Безвозмездные поступления в бюджет </a:t>
            </a:r>
            <a:br>
              <a:rPr lang="ru-RU" sz="2000" b="1" dirty="0" smtClean="0"/>
            </a:br>
            <a:r>
              <a:rPr lang="ru-RU" sz="2000" b="1" dirty="0" smtClean="0"/>
              <a:t>муниципального образования «Гиагинский район» </a:t>
            </a:r>
            <a:br>
              <a:rPr lang="ru-RU" sz="2000" b="1" dirty="0" smtClean="0"/>
            </a:br>
            <a:r>
              <a:rPr lang="ru-RU" sz="2000" b="1" dirty="0" smtClean="0"/>
              <a:t>за 2022 год, тыс. руб.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2142741"/>
              </p:ext>
            </p:extLst>
          </p:nvPr>
        </p:nvGraphicFramePr>
        <p:xfrm>
          <a:off x="195899" y="1628800"/>
          <a:ext cx="8712968" cy="3323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8069"/>
                <a:gridCol w="1728192"/>
                <a:gridCol w="1512168"/>
                <a:gridCol w="1384539"/>
              </a:tblGrid>
              <a:tr h="27013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 2022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год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69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Дотации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203720,5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203720,5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3923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Субсидии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72527,6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71946,0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602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Субвенции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307248,6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305297,6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144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РФ от возврата остатков субсидий,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 иных межбюджетных трансфертов, имеющих целевое назначение,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5816,0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738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 и субвенций и иных межбюджетных трансфертов,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меющих целевое назначение , прошлых лет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-4122,2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2046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16871,2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16871,2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216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Всего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600367,8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599529,0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034" y="4293096"/>
            <a:ext cx="4325468" cy="28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89006F"/>
                </a:solidFill>
              </a:rPr>
              <a:t>Исполнение бюджета </a:t>
            </a:r>
            <a:br>
              <a:rPr lang="ru-RU" sz="2000" b="1" dirty="0" smtClean="0">
                <a:solidFill>
                  <a:srgbClr val="89006F"/>
                </a:solidFill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муниципального </a:t>
            </a:r>
            <a:r>
              <a:rPr lang="ru-RU" sz="2000" b="1" dirty="0">
                <a:solidFill>
                  <a:srgbClr val="89006F"/>
                </a:solidFill>
              </a:rPr>
              <a:t>образования  </a:t>
            </a:r>
            <a:r>
              <a:rPr lang="ru-RU" sz="2000" b="1" dirty="0" smtClean="0">
                <a:solidFill>
                  <a:srgbClr val="89006F"/>
                </a:solidFill>
              </a:rPr>
              <a:t>«Гиагинский район» </a:t>
            </a:r>
            <a:br>
              <a:rPr lang="ru-RU" sz="2000" b="1" dirty="0" smtClean="0">
                <a:solidFill>
                  <a:srgbClr val="89006F"/>
                </a:solidFill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по разделам классификации расходов в 2022 году, тыс. руб.</a:t>
            </a:r>
            <a:endParaRPr lang="ru-RU" sz="2000" b="1" dirty="0">
              <a:solidFill>
                <a:srgbClr val="89006F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18185720"/>
              </p:ext>
            </p:extLst>
          </p:nvPr>
        </p:nvGraphicFramePr>
        <p:xfrm>
          <a:off x="179512" y="1700808"/>
          <a:ext cx="89644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3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0872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89006F"/>
                </a:solidFill>
              </a:rPr>
              <a:t>Программные расходы</a:t>
            </a:r>
            <a:br>
              <a:rPr lang="ru-RU" sz="2000" b="1" dirty="0" smtClean="0">
                <a:solidFill>
                  <a:srgbClr val="89006F"/>
                </a:solidFill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 </a:t>
            </a:r>
            <a:r>
              <a:rPr lang="ru-RU" sz="2000" b="1" dirty="0">
                <a:solidFill>
                  <a:srgbClr val="89006F"/>
                </a:solidFill>
              </a:rPr>
              <a:t>муниципального </a:t>
            </a:r>
            <a:r>
              <a:rPr lang="ru-RU" sz="2000" b="1" dirty="0" smtClean="0">
                <a:solidFill>
                  <a:srgbClr val="89006F"/>
                </a:solidFill>
              </a:rPr>
              <a:t>образования «Гиагинский район», тыс. руб.</a:t>
            </a:r>
            <a:endParaRPr lang="ru-RU" sz="2000" b="1" dirty="0">
              <a:solidFill>
                <a:srgbClr val="89006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1512168"/>
          </a:xfrm>
        </p:spPr>
        <p:txBody>
          <a:bodyPr>
            <a:normAutofit/>
          </a:bodyPr>
          <a:lstStyle/>
          <a:p>
            <a:pPr marL="0" indent="0"/>
            <a:r>
              <a:rPr lang="ru-RU" sz="1600" i="1" dirty="0" smtClean="0"/>
              <a:t>Расходы на исполнение муниципальных программ и ведомственной целевой программы </a:t>
            </a:r>
            <a:r>
              <a:rPr lang="ru-RU" sz="1600" i="1" dirty="0"/>
              <a:t>муниципального образования  </a:t>
            </a:r>
            <a:r>
              <a:rPr lang="ru-RU" sz="1600" i="1" dirty="0" smtClean="0"/>
              <a:t>«Гиагинский район» за 2022 год составили 994 442,9 тыс. руб.</a:t>
            </a:r>
          </a:p>
          <a:p>
            <a:pPr marL="0" indent="0"/>
            <a:r>
              <a:rPr lang="ru-RU" sz="1600" i="1" dirty="0" smtClean="0"/>
              <a:t>Непрограммные расходы </a:t>
            </a:r>
            <a:r>
              <a:rPr lang="ru-RU" sz="1600" i="1" dirty="0"/>
              <a:t>муниципального образования  </a:t>
            </a:r>
            <a:r>
              <a:rPr lang="ru-RU" sz="1600" i="1" dirty="0" smtClean="0"/>
              <a:t>«Гиагинский район» за 2022 составили 95 457,9  тыс. руб. </a:t>
            </a:r>
            <a:endParaRPr lang="ru-RU" sz="1600" i="1" dirty="0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411480089"/>
              </p:ext>
            </p:extLst>
          </p:nvPr>
        </p:nvGraphicFramePr>
        <p:xfrm>
          <a:off x="323528" y="2780928"/>
          <a:ext cx="84249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4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7589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Расходы бюджета  </a:t>
            </a:r>
            <a:br>
              <a:rPr lang="ru-RU" sz="2000" b="1" dirty="0" smtClean="0"/>
            </a:br>
            <a:r>
              <a:rPr lang="ru-RU" sz="2000" b="1" dirty="0" smtClean="0"/>
              <a:t>муниципального </a:t>
            </a:r>
            <a:r>
              <a:rPr lang="ru-RU" sz="2000" b="1" dirty="0"/>
              <a:t>образования </a:t>
            </a:r>
            <a:r>
              <a:rPr lang="ru-RU" sz="2000" b="1" dirty="0" smtClean="0"/>
              <a:t>«Гиагинский район», тыс. руб.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6835645"/>
              </p:ext>
            </p:extLst>
          </p:nvPr>
        </p:nvGraphicFramePr>
        <p:xfrm>
          <a:off x="251520" y="1556792"/>
          <a:ext cx="8712967" cy="4163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403"/>
                <a:gridCol w="1694188"/>
                <a:gridCol w="1694188"/>
                <a:gridCol w="1694188"/>
              </a:tblGrid>
              <a:tr h="518160">
                <a:tc>
                  <a:txBody>
                    <a:bodyPr/>
                    <a:lstStyle/>
                    <a:p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(план)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</a:p>
                    <a:p>
                      <a:pPr algn="ctr"/>
                      <a:r>
                        <a:rPr lang="ru-RU" sz="1400" dirty="0" smtClean="0"/>
                        <a:t>(факт)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 anchor="ctr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65012,0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64109,7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98,6</a:t>
                      </a:r>
                      <a:endParaRPr lang="ru-RU" sz="1400" dirty="0"/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3792,5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99,7</a:t>
                      </a:r>
                      <a:endParaRPr lang="ru-RU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5029,7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3439,7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68,4</a:t>
                      </a:r>
                      <a:endParaRPr lang="ru-RU" sz="1400" dirty="0"/>
                    </a:p>
                  </a:txBody>
                  <a:tcPr/>
                </a:tc>
              </a:tr>
              <a:tr h="3838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15594,6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15013,0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96,3</a:t>
                      </a:r>
                      <a:endParaRPr lang="ru-RU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632825,0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631695,4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116551,4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116182,3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99,7</a:t>
                      </a:r>
                      <a:endParaRPr lang="ru-RU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42289,9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39741,0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94,0</a:t>
                      </a:r>
                      <a:endParaRPr lang="ru-RU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 информации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3436,7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3436,7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11560,4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11560,4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896471,2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889338,5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730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143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Расходы по разделу </a:t>
            </a:r>
            <a:br>
              <a:rPr lang="ru-RU" sz="2000" b="1" dirty="0" smtClean="0"/>
            </a:br>
            <a:r>
              <a:rPr lang="ru-RU" sz="2000" b="1" dirty="0" smtClean="0"/>
              <a:t>«Общегосударственные вопросы», тыс. руб.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928992" cy="1080120"/>
          </a:xfrm>
        </p:spPr>
        <p:txBody>
          <a:bodyPr>
            <a:normAutofit/>
          </a:bodyPr>
          <a:lstStyle/>
          <a:p>
            <a:r>
              <a:rPr lang="ru-RU" sz="1400" i="1" dirty="0" smtClean="0"/>
              <a:t>В рамках раздела «Общегосударственные вопросы» исполнялись обязательства на функционирование Главы </a:t>
            </a:r>
            <a:r>
              <a:rPr lang="ru-RU" sz="1400" i="1" dirty="0"/>
              <a:t>муниципального образования  </a:t>
            </a:r>
            <a:r>
              <a:rPr lang="ru-RU" sz="1400" i="1" dirty="0" smtClean="0"/>
              <a:t>«Гиагинский район» и его аппарата, функционирование Совета народных депутатов, обеспечение референдумов , финансирование резервных фондов и другие общегосударственные вопросы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253224"/>
              </p:ext>
            </p:extLst>
          </p:nvPr>
        </p:nvGraphicFramePr>
        <p:xfrm>
          <a:off x="179513" y="2276871"/>
          <a:ext cx="8784975" cy="4147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4849"/>
                <a:gridCol w="1075505"/>
                <a:gridCol w="1177843"/>
                <a:gridCol w="1246778"/>
              </a:tblGrid>
              <a:tr h="59982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Структура расходов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</a:t>
                      </a:r>
                      <a:r>
                        <a:rPr lang="ru-RU" sz="1200" baseline="0" dirty="0" smtClean="0"/>
                        <a:t>год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 anchor="ctr"/>
                </a:tc>
              </a:tr>
              <a:tr h="45051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2033,0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1998,5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98,3</a:t>
                      </a:r>
                      <a:endParaRPr lang="ru-RU" sz="1400" dirty="0"/>
                    </a:p>
                  </a:txBody>
                  <a:tcPr anchor="ctr"/>
                </a:tc>
              </a:tr>
              <a:tr h="6307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3529,3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3492,5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99,0</a:t>
                      </a:r>
                      <a:endParaRPr lang="ru-RU" sz="1400" dirty="0"/>
                    </a:p>
                  </a:txBody>
                  <a:tcPr anchor="ctr"/>
                </a:tc>
              </a:tr>
              <a:tr h="6307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Функционирование Правительства</a:t>
                      </a:r>
                      <a:r>
                        <a:rPr lang="ru-RU" sz="1200" baseline="0" dirty="0" smtClean="0"/>
                        <a:t> РФ, высших исполнительных органов государственной власти субъектов РФ, местных администраций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34189,7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33624,6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98,3</a:t>
                      </a:r>
                      <a:endParaRPr lang="ru-RU" sz="1400" dirty="0"/>
                    </a:p>
                  </a:txBody>
                  <a:tcPr anchor="ctr"/>
                </a:tc>
              </a:tr>
              <a:tr h="3003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Судебная система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32,5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 anchor="ctr"/>
                </a:tc>
              </a:tr>
              <a:tr h="5912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деятельности финансовых, налоговых и таможенных</a:t>
                      </a:r>
                      <a:r>
                        <a:rPr lang="ru-RU" sz="1200" baseline="0" dirty="0" smtClean="0"/>
                        <a:t> органов и органов финансового (финансово-бюджетного) надзора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9557,7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9522,9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99,6</a:t>
                      </a:r>
                      <a:endParaRPr lang="ru-RU" sz="1400" dirty="0"/>
                    </a:p>
                  </a:txBody>
                  <a:tcPr anchor="ctr"/>
                </a:tc>
              </a:tr>
              <a:tr h="3003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Обеспечение проведения выборов и</a:t>
                      </a:r>
                      <a:r>
                        <a:rPr lang="ru-RU" sz="1200" baseline="0" dirty="0" smtClean="0"/>
                        <a:t> референдумов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4415,9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4415,9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 anchor="ctr"/>
                </a:tc>
              </a:tr>
              <a:tr h="3003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общегосударственные вопросы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11254,0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11022,8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97,9</a:t>
                      </a:r>
                      <a:endParaRPr lang="ru-RU" sz="1400" dirty="0"/>
                    </a:p>
                  </a:txBody>
                  <a:tcPr anchor="ctr"/>
                </a:tc>
              </a:tr>
              <a:tr h="30034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5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3508" y="513396"/>
            <a:ext cx="2880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Расходы по разделу «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Национальная</a:t>
            </a: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 безопасность</a:t>
            </a: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 и правоохранительная деятельность», </a:t>
            </a:r>
            <a:r>
              <a:rPr lang="ru-RU" sz="1400" dirty="0">
                <a:latin typeface="+mj-lt"/>
                <a:ea typeface="+mj-ea"/>
                <a:cs typeface="+mj-cs"/>
              </a:rPr>
              <a:t>тыс. руб.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76859"/>
              </p:ext>
            </p:extLst>
          </p:nvPr>
        </p:nvGraphicFramePr>
        <p:xfrm>
          <a:off x="2439269" y="259547"/>
          <a:ext cx="6525219" cy="1677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8064"/>
                <a:gridCol w="1287461"/>
                <a:gridCol w="935558"/>
                <a:gridCol w="1224136"/>
              </a:tblGrid>
              <a:tr h="54555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2022 год</a:t>
                      </a:r>
                    </a:p>
                    <a:p>
                      <a:pPr algn="ctr"/>
                      <a:r>
                        <a:rPr lang="ru-RU" sz="1100" b="1" baseline="0" dirty="0" smtClean="0"/>
                        <a:t> (план)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2022 год (факт)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% </a:t>
                      </a:r>
                    </a:p>
                    <a:p>
                      <a:pPr algn="ctr"/>
                      <a:r>
                        <a:rPr lang="ru-RU" sz="1100" b="1" dirty="0" smtClean="0"/>
                        <a:t>исполнения</a:t>
                      </a:r>
                      <a:endParaRPr lang="ru-RU" sz="1100" b="1" dirty="0"/>
                    </a:p>
                  </a:txBody>
                  <a:tcPr anchor="ctr"/>
                </a:tc>
              </a:tr>
              <a:tr h="75537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Защита населения  и территории от чрезвычайных ситуаций природного и техногенного</a:t>
                      </a:r>
                      <a:r>
                        <a:rPr lang="ru-RU" sz="1200" baseline="0" dirty="0" smtClean="0"/>
                        <a:t> характера, пожарная безопасность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3792,5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3781,2</a:t>
                      </a:r>
                      <a:endParaRPr lang="ru-RU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99,7</a:t>
                      </a:r>
                      <a:endParaRPr lang="ru-RU" sz="1200" b="0" dirty="0"/>
                    </a:p>
                  </a:txBody>
                  <a:tcPr anchor="ctr"/>
                </a:tc>
              </a:tr>
              <a:tr h="30873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3792,5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3781,2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99,7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2780927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+mj-lt"/>
              </a:rPr>
              <a:t>Расходы по разделу «</a:t>
            </a:r>
            <a:r>
              <a:rPr lang="ru-RU" sz="1400" dirty="0" smtClean="0">
                <a:latin typeface="+mj-lt"/>
              </a:rPr>
              <a:t>Национальная </a:t>
            </a:r>
          </a:p>
          <a:p>
            <a:pPr lvl="0"/>
            <a:r>
              <a:rPr lang="ru-RU" sz="1400" dirty="0" smtClean="0">
                <a:latin typeface="+mj-lt"/>
              </a:rPr>
              <a:t>экономика», </a:t>
            </a:r>
          </a:p>
          <a:p>
            <a:pPr lvl="0"/>
            <a:r>
              <a:rPr lang="ru-RU" sz="1400" dirty="0" smtClean="0">
                <a:latin typeface="+mj-lt"/>
              </a:rPr>
              <a:t>тыс</a:t>
            </a:r>
            <a:r>
              <a:rPr lang="ru-RU" sz="1400" dirty="0">
                <a:latin typeface="+mj-lt"/>
              </a:rPr>
              <a:t>. руб.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521171"/>
              </p:ext>
            </p:extLst>
          </p:nvPr>
        </p:nvGraphicFramePr>
        <p:xfrm>
          <a:off x="2465512" y="2132856"/>
          <a:ext cx="6498976" cy="2385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510"/>
                <a:gridCol w="1247226"/>
                <a:gridCol w="936104"/>
                <a:gridCol w="1224136"/>
              </a:tblGrid>
              <a:tr h="57663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исполнения</a:t>
                      </a:r>
                      <a:endParaRPr lang="ru-RU" sz="1100" dirty="0"/>
                    </a:p>
                  </a:txBody>
                  <a:tcPr anchor="ctr"/>
                </a:tc>
              </a:tr>
              <a:tr h="3463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Сельское хозяйство</a:t>
                      </a:r>
                      <a:r>
                        <a:rPr lang="ru-RU" sz="1200" baseline="0" dirty="0" smtClean="0"/>
                        <a:t> и рыболовства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779,3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764,1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98,1</a:t>
                      </a:r>
                      <a:endParaRPr lang="ru-RU" sz="1200" dirty="0"/>
                    </a:p>
                  </a:txBody>
                  <a:tcPr/>
                </a:tc>
              </a:tr>
              <a:tr h="2661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Транспорт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1750,0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1749,8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</a:p>
                  </a:txBody>
                  <a:tcPr/>
                </a:tc>
              </a:tr>
              <a:tr h="4435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Дорожное хозяйство </a:t>
                      </a:r>
                    </a:p>
                    <a:p>
                      <a:r>
                        <a:rPr lang="ru-RU" sz="1200" dirty="0" smtClean="0"/>
                        <a:t>(дорожные фонды)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2330,4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32,4</a:t>
                      </a:r>
                      <a:endParaRPr lang="ru-RU" sz="1200" dirty="0"/>
                    </a:p>
                  </a:txBody>
                  <a:tcPr/>
                </a:tc>
              </a:tr>
              <a:tr h="4435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 в области национальной экономики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  <a:tr h="2661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5029,7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3439,7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68,4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51066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+mj-lt"/>
              </a:rPr>
              <a:t>Расходы по разделу </a:t>
            </a:r>
            <a:br>
              <a:rPr lang="ru-RU" sz="1400" dirty="0">
                <a:latin typeface="+mj-lt"/>
              </a:rPr>
            </a:br>
            <a:r>
              <a:rPr lang="ru-RU" sz="1400" dirty="0">
                <a:latin typeface="+mj-lt"/>
              </a:rPr>
              <a:t>«</a:t>
            </a:r>
            <a:r>
              <a:rPr lang="ru-RU" sz="1400" dirty="0" smtClean="0">
                <a:latin typeface="+mj-lt"/>
              </a:rPr>
              <a:t>Жилищно-</a:t>
            </a:r>
          </a:p>
          <a:p>
            <a:r>
              <a:rPr lang="ru-RU" sz="1400" dirty="0" smtClean="0">
                <a:latin typeface="+mj-lt"/>
              </a:rPr>
              <a:t>коммунальное </a:t>
            </a:r>
          </a:p>
          <a:p>
            <a:r>
              <a:rPr lang="ru-RU" sz="1400" dirty="0" smtClean="0">
                <a:latin typeface="+mj-lt"/>
              </a:rPr>
              <a:t>хозяйство</a:t>
            </a:r>
            <a:r>
              <a:rPr lang="ru-RU" sz="1400" dirty="0">
                <a:latin typeface="+mj-lt"/>
              </a:rPr>
              <a:t>», </a:t>
            </a:r>
            <a:r>
              <a:rPr lang="ru-RU" sz="1400" dirty="0" smtClean="0">
                <a:latin typeface="+mj-lt"/>
              </a:rPr>
              <a:t>тыс</a:t>
            </a:r>
            <a:r>
              <a:rPr lang="ru-RU" sz="1400" dirty="0">
                <a:latin typeface="+mj-lt"/>
              </a:rPr>
              <a:t>. руб.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23022369"/>
              </p:ext>
            </p:extLst>
          </p:nvPr>
        </p:nvGraphicFramePr>
        <p:xfrm>
          <a:off x="2435094" y="4725144"/>
          <a:ext cx="6552727" cy="156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541"/>
                <a:gridCol w="1252613"/>
                <a:gridCol w="936104"/>
                <a:gridCol w="1247469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 marL="116916" marR="116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 marL="116916" marR="116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 marL="116916" marR="11691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</a:p>
                    <a:p>
                      <a:pPr algn="ctr"/>
                      <a:r>
                        <a:rPr lang="ru-RU" sz="1100" dirty="0" smtClean="0"/>
                        <a:t>исполнения</a:t>
                      </a:r>
                      <a:endParaRPr lang="ru-RU" sz="1100" dirty="0"/>
                    </a:p>
                  </a:txBody>
                  <a:tcPr marL="116916" marR="116916" anchor="ctr"/>
                </a:tc>
              </a:tr>
              <a:tr h="2830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Жилищное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1000,0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30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Коммунальное хозяйство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4509,4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4509,4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30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Благоустройство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10085,2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9503,6</a:t>
                      </a:r>
                      <a:endParaRPr lang="ru-RU" sz="1200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94,2</a:t>
                      </a:r>
                      <a:endParaRPr lang="ru-RU" sz="1200" dirty="0"/>
                    </a:p>
                  </a:txBody>
                  <a:tcPr marL="116916" marR="116916"/>
                </a:tc>
              </a:tr>
              <a:tr h="2830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15594,6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15013,0</a:t>
                      </a:r>
                      <a:endParaRPr lang="ru-RU" sz="1200" b="1" dirty="0"/>
                    </a:p>
                  </a:txBody>
                  <a:tcPr marL="116916" marR="1169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96,3</a:t>
                      </a:r>
                      <a:endParaRPr lang="ru-RU" sz="1200" b="1" dirty="0"/>
                    </a:p>
                  </a:txBody>
                  <a:tcPr marL="116916" marR="11691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4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504" y="548680"/>
            <a:ext cx="2987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+mj-lt"/>
                <a:ea typeface="+mj-ea"/>
                <a:cs typeface="+mj-cs"/>
              </a:rPr>
              <a:t>Расходы по разделу </a:t>
            </a:r>
            <a:endParaRPr lang="ru-RU" sz="1600" dirty="0" smtClean="0">
              <a:latin typeface="+mj-lt"/>
              <a:ea typeface="+mj-ea"/>
              <a:cs typeface="+mj-cs"/>
            </a:endParaRPr>
          </a:p>
          <a:p>
            <a:r>
              <a:rPr lang="ru-RU" sz="1600" dirty="0" smtClean="0">
                <a:latin typeface="+mj-lt"/>
                <a:ea typeface="+mj-ea"/>
                <a:cs typeface="+mj-cs"/>
              </a:rPr>
              <a:t>«Образование», </a:t>
            </a:r>
          </a:p>
          <a:p>
            <a:r>
              <a:rPr lang="ru-RU" sz="1600" dirty="0" smtClean="0">
                <a:latin typeface="+mj-lt"/>
                <a:ea typeface="+mj-ea"/>
                <a:cs typeface="+mj-cs"/>
              </a:rPr>
              <a:t>тыс</a:t>
            </a:r>
            <a:r>
              <a:rPr lang="ru-RU" sz="1600" dirty="0">
                <a:latin typeface="+mj-lt"/>
                <a:ea typeface="+mj-ea"/>
                <a:cs typeface="+mj-cs"/>
              </a:rPr>
              <a:t>. руб.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99661"/>
              </p:ext>
            </p:extLst>
          </p:nvPr>
        </p:nvGraphicFramePr>
        <p:xfrm>
          <a:off x="2226608" y="260649"/>
          <a:ext cx="6737879" cy="2735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205"/>
                <a:gridCol w="1222873"/>
                <a:gridCol w="1274736"/>
                <a:gridCol w="1195065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</a:p>
                    <a:p>
                      <a:pPr algn="ctr"/>
                      <a:r>
                        <a:rPr lang="ru-RU" sz="1100" baseline="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3892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Дошкольное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224648,3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224513,1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2955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Общее образование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334283,0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333825,8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99,9</a:t>
                      </a:r>
                      <a:endParaRPr lang="ru-RU" sz="1400" dirty="0"/>
                    </a:p>
                  </a:txBody>
                  <a:tcPr/>
                </a:tc>
              </a:tr>
              <a:tr h="37992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Дополнительное образование</a:t>
                      </a:r>
                      <a:r>
                        <a:rPr lang="ru-RU" sz="1200" baseline="0" dirty="0" smtClean="0"/>
                        <a:t>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53918,1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53464,8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99,2</a:t>
                      </a:r>
                      <a:endParaRPr lang="ru-RU" sz="1400" dirty="0"/>
                    </a:p>
                  </a:txBody>
                  <a:tcPr/>
                </a:tc>
              </a:tr>
              <a:tr h="4599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Молодежная политика</a:t>
                      </a:r>
                      <a:r>
                        <a:rPr lang="ru-RU" sz="1200" baseline="0" dirty="0" smtClean="0"/>
                        <a:t> и оздоровление детей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1439,4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1436,8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99,8</a:t>
                      </a:r>
                      <a:endParaRPr lang="ru-RU" sz="1400" dirty="0"/>
                    </a:p>
                  </a:txBody>
                  <a:tcPr/>
                </a:tc>
              </a:tr>
              <a:tr h="4433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 вопросы</a:t>
                      </a:r>
                      <a:r>
                        <a:rPr lang="ru-RU" sz="1200" baseline="0" dirty="0" smtClean="0"/>
                        <a:t> в области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18536,2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18454,8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99,6</a:t>
                      </a:r>
                      <a:endParaRPr lang="ru-RU" sz="1400" dirty="0"/>
                    </a:p>
                  </a:txBody>
                  <a:tcPr/>
                </a:tc>
              </a:tr>
              <a:tr h="29559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632825,0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631695,4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99,8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1126" y="3501008"/>
            <a:ext cx="21957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small" dirty="0">
                <a:latin typeface="+mj-lt"/>
                <a:ea typeface="+mj-ea"/>
                <a:cs typeface="+mj-cs"/>
              </a:rPr>
              <a:t>Расходы по </a:t>
            </a:r>
            <a:r>
              <a:rPr lang="ru-RU" sz="1600" cap="small" dirty="0" smtClean="0">
                <a:latin typeface="+mj-lt"/>
                <a:ea typeface="+mj-ea"/>
                <a:cs typeface="+mj-cs"/>
              </a:rPr>
              <a:t>разделу</a:t>
            </a:r>
          </a:p>
          <a:p>
            <a:r>
              <a:rPr lang="ru-RU" sz="1600" cap="small" dirty="0" smtClean="0">
                <a:latin typeface="+mj-lt"/>
                <a:ea typeface="+mj-ea"/>
                <a:cs typeface="+mj-cs"/>
              </a:rPr>
              <a:t>«Культура</a:t>
            </a:r>
            <a:r>
              <a:rPr lang="ru-RU" sz="1600" cap="small" dirty="0">
                <a:latin typeface="+mj-lt"/>
                <a:ea typeface="+mj-ea"/>
                <a:cs typeface="+mj-cs"/>
              </a:rPr>
              <a:t>, </a:t>
            </a:r>
            <a:r>
              <a:rPr lang="ru-RU" sz="1600" cap="small" dirty="0" smtClean="0">
                <a:latin typeface="+mj-lt"/>
                <a:ea typeface="+mj-ea"/>
                <a:cs typeface="+mj-cs"/>
              </a:rPr>
              <a:t>кинематография</a:t>
            </a:r>
            <a:r>
              <a:rPr lang="ru-RU" sz="1600" cap="small" dirty="0">
                <a:latin typeface="+mj-lt"/>
                <a:ea typeface="+mj-ea"/>
                <a:cs typeface="+mj-cs"/>
              </a:rPr>
              <a:t>», </a:t>
            </a:r>
            <a:br>
              <a:rPr lang="ru-RU" sz="1600" cap="small" dirty="0">
                <a:latin typeface="+mj-lt"/>
                <a:ea typeface="+mj-ea"/>
                <a:cs typeface="+mj-cs"/>
              </a:rPr>
            </a:br>
            <a:r>
              <a:rPr lang="ru-RU" sz="1600" cap="small" dirty="0">
                <a:latin typeface="+mj-lt"/>
                <a:ea typeface="+mj-ea"/>
                <a:cs typeface="+mj-cs"/>
              </a:rPr>
              <a:t>тыс. руб.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10768"/>
              </p:ext>
            </p:extLst>
          </p:nvPr>
        </p:nvGraphicFramePr>
        <p:xfrm>
          <a:off x="2226608" y="3356992"/>
          <a:ext cx="6737881" cy="1537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513"/>
                <a:gridCol w="1223023"/>
                <a:gridCol w="1234322"/>
                <a:gridCol w="1223023"/>
              </a:tblGrid>
              <a:tr h="55865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27621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Культура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92026,1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91739,4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</a:tr>
              <a:tr h="40108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Другие вопросы в области</a:t>
                      </a:r>
                      <a:r>
                        <a:rPr lang="ru-RU" sz="1100" baseline="0" dirty="0" smtClean="0"/>
                        <a:t> культуры, кинематографии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24525,3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24442,9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</a:tr>
              <a:tr h="27621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116551,4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116182,3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99,7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5157192"/>
            <a:ext cx="2615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cap="small" dirty="0">
                <a:latin typeface="+mj-lt"/>
              </a:rPr>
              <a:t>Расходы по разделу</a:t>
            </a:r>
          </a:p>
          <a:p>
            <a:r>
              <a:rPr lang="ru-RU" sz="1600" cap="small" dirty="0" smtClean="0">
                <a:latin typeface="+mj-lt"/>
              </a:rPr>
              <a:t>«</a:t>
            </a:r>
            <a:r>
              <a:rPr lang="ru-RU" sz="1600" cap="small" dirty="0">
                <a:latin typeface="+mj-lt"/>
              </a:rPr>
              <a:t>Средства массовой </a:t>
            </a:r>
          </a:p>
          <a:p>
            <a:r>
              <a:rPr lang="ru-RU" sz="1600" cap="small" dirty="0">
                <a:latin typeface="+mj-lt"/>
              </a:rPr>
              <a:t>информации», </a:t>
            </a:r>
            <a:endParaRPr lang="ru-RU" sz="1600" cap="small" dirty="0" smtClean="0">
              <a:latin typeface="+mj-lt"/>
            </a:endParaRPr>
          </a:p>
          <a:p>
            <a:r>
              <a:rPr lang="ru-RU" sz="1600" cap="small" dirty="0" smtClean="0">
                <a:latin typeface="+mj-lt"/>
              </a:rPr>
              <a:t>тыс</a:t>
            </a:r>
            <a:r>
              <a:rPr lang="ru-RU" sz="1600" cap="small" dirty="0">
                <a:latin typeface="+mj-lt"/>
              </a:rPr>
              <a:t>. руб</a:t>
            </a:r>
            <a:r>
              <a:rPr lang="ru-RU" sz="1600" b="1" cap="small" dirty="0">
                <a:solidFill>
                  <a:srgbClr val="575F6D"/>
                </a:solidFill>
                <a:latin typeface="+mj-lt"/>
              </a:rPr>
              <a:t>.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0874489"/>
              </p:ext>
            </p:extLst>
          </p:nvPr>
        </p:nvGraphicFramePr>
        <p:xfrm>
          <a:off x="2226608" y="5085184"/>
          <a:ext cx="6737880" cy="1224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478"/>
                <a:gridCol w="1268707"/>
                <a:gridCol w="1189413"/>
                <a:gridCol w="1221282"/>
              </a:tblGrid>
              <a:tr h="6365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</a:t>
                      </a:r>
                    </a:p>
                    <a:p>
                      <a:pPr algn="ctr"/>
                      <a:r>
                        <a:rPr lang="ru-RU" sz="1100" dirty="0" smtClean="0"/>
                        <a:t>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293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Периодическая печать и издательства</a:t>
                      </a:r>
                      <a:endParaRPr lang="ru-RU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3436,7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3436,7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100,0</a:t>
                      </a:r>
                      <a:endParaRPr lang="ru-RU" sz="1200" b="0" dirty="0"/>
                    </a:p>
                  </a:txBody>
                  <a:tcPr/>
                </a:tc>
              </a:tr>
              <a:tr h="29379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3436,7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3436,7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1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537679"/>
            <a:ext cx="2736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  <a:ea typeface="+mj-ea"/>
                <a:cs typeface="+mj-cs"/>
              </a:rPr>
              <a:t>Расходы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по </a:t>
            </a:r>
            <a:r>
              <a:rPr lang="ru-RU" sz="1400" dirty="0">
                <a:latin typeface="+mj-lt"/>
                <a:ea typeface="+mj-ea"/>
                <a:cs typeface="+mj-cs"/>
              </a:rPr>
              <a:t>разделу </a:t>
            </a:r>
            <a:r>
              <a:rPr lang="ru-RU" sz="1400" dirty="0" smtClean="0">
                <a:latin typeface="+mj-lt"/>
                <a:ea typeface="+mj-ea"/>
                <a:cs typeface="+mj-cs"/>
              </a:rPr>
              <a:t>«Социальная политика», </a:t>
            </a:r>
          </a:p>
          <a:p>
            <a:r>
              <a:rPr lang="ru-RU" sz="1400" dirty="0" smtClean="0">
                <a:latin typeface="+mj-lt"/>
                <a:ea typeface="+mj-ea"/>
                <a:cs typeface="+mj-cs"/>
              </a:rPr>
              <a:t>тыс</a:t>
            </a:r>
            <a:r>
              <a:rPr lang="ru-RU" sz="1400" dirty="0">
                <a:latin typeface="+mj-lt"/>
                <a:ea typeface="+mj-ea"/>
                <a:cs typeface="+mj-cs"/>
              </a:rPr>
              <a:t>. руб.</a:t>
            </a:r>
            <a:endParaRPr lang="ru-RU" sz="1400" dirty="0"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48498"/>
              </p:ext>
            </p:extLst>
          </p:nvPr>
        </p:nvGraphicFramePr>
        <p:xfrm>
          <a:off x="2411760" y="332656"/>
          <a:ext cx="6552728" cy="223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08112"/>
                <a:gridCol w="1008112"/>
                <a:gridCol w="122413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</a:t>
                      </a:r>
                    </a:p>
                    <a:p>
                      <a:pPr algn="ctr"/>
                      <a:r>
                        <a:rPr lang="ru-RU" sz="1100" dirty="0" smtClean="0"/>
                        <a:t>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3173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Пенсионное обеспечение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7770,6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7661,9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98,6</a:t>
                      </a:r>
                      <a:endParaRPr lang="ru-RU" sz="1200" dirty="0"/>
                    </a:p>
                  </a:txBody>
                  <a:tcPr anchor="ctr"/>
                </a:tc>
              </a:tr>
              <a:tr h="3916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</a:t>
                      </a:r>
                      <a:r>
                        <a:rPr lang="ru-RU" sz="1200" baseline="0" dirty="0" smtClean="0"/>
                        <a:t> обеспечение населения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2397,1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1858,1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77,5</a:t>
                      </a:r>
                      <a:endParaRPr lang="ru-RU" sz="1200" dirty="0"/>
                    </a:p>
                  </a:txBody>
                  <a:tcPr anchor="ctr"/>
                </a:tc>
              </a:tr>
              <a:tr h="3173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Охрана семьи и детства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31543,0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29643,8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94,0</a:t>
                      </a:r>
                      <a:endParaRPr lang="ru-RU" sz="1200" dirty="0"/>
                    </a:p>
                  </a:txBody>
                  <a:tcPr anchor="ctr"/>
                </a:tc>
              </a:tr>
              <a:tr h="44892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Другие</a:t>
                      </a:r>
                      <a:r>
                        <a:rPr lang="ru-RU" sz="1200" baseline="0" dirty="0" smtClean="0"/>
                        <a:t> вопросы в области социальной политики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577,2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 anchor="ctr"/>
                </a:tc>
              </a:tr>
              <a:tr h="3173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42289,9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39741,0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94,0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2996952"/>
            <a:ext cx="28083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+mj-lt"/>
              </a:rPr>
              <a:t>Расходы по разделу </a:t>
            </a:r>
            <a:r>
              <a:rPr lang="ru-RU" sz="1400" dirty="0" smtClean="0">
                <a:latin typeface="+mj-lt"/>
              </a:rPr>
              <a:t>«Физическая культура</a:t>
            </a:r>
          </a:p>
          <a:p>
            <a:pPr lvl="0"/>
            <a:r>
              <a:rPr lang="ru-RU" sz="1400" dirty="0" smtClean="0">
                <a:latin typeface="+mj-lt"/>
              </a:rPr>
              <a:t> и спорт», </a:t>
            </a:r>
            <a:r>
              <a:rPr lang="ru-RU" sz="1400" dirty="0">
                <a:latin typeface="+mj-lt"/>
              </a:rPr>
              <a:t>тыс. руб.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95434"/>
              </p:ext>
            </p:extLst>
          </p:nvPr>
        </p:nvGraphicFramePr>
        <p:xfrm>
          <a:off x="2411760" y="2780929"/>
          <a:ext cx="6552729" cy="115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08112"/>
                <a:gridCol w="1008112"/>
                <a:gridCol w="1224137"/>
              </a:tblGrid>
              <a:tr h="59852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 расходов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dirty="0"/>
                    </a:p>
                  </a:txBody>
                  <a:tcPr/>
                </a:tc>
              </a:tr>
              <a:tr h="2767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Физическая культура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27679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378,9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378,9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914363"/>
              </p:ext>
            </p:extLst>
          </p:nvPr>
        </p:nvGraphicFramePr>
        <p:xfrm>
          <a:off x="2411760" y="4149081"/>
          <a:ext cx="6552728" cy="224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216"/>
                <a:gridCol w="1049264"/>
                <a:gridCol w="1008112"/>
                <a:gridCol w="1224136"/>
              </a:tblGrid>
              <a:tr h="58774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Структура расходов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2021 год 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исполнения</a:t>
                      </a:r>
                      <a:endParaRPr lang="ru-RU" sz="1100" b="1" dirty="0"/>
                    </a:p>
                  </a:txBody>
                  <a:tcPr/>
                </a:tc>
              </a:tr>
              <a:tr h="6329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 на выравнивание бюджетной обеспеченности</a:t>
                      </a:r>
                      <a:r>
                        <a:rPr lang="ru-RU" sz="1200" baseline="0" dirty="0" smtClean="0"/>
                        <a:t> субъектов Российской Федерации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6951,2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28815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дотации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820,0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4521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3789,2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27126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11560,4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11560,4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100,0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0676" y="479715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latin typeface="+mj-lt"/>
              </a:rPr>
              <a:t>Расходы по разделу </a:t>
            </a:r>
            <a:endParaRPr lang="ru-RU" sz="1400" dirty="0" smtClean="0">
              <a:latin typeface="+mj-lt"/>
            </a:endParaRPr>
          </a:p>
          <a:p>
            <a:pPr lvl="0"/>
            <a:r>
              <a:rPr lang="ru-RU" sz="1400" dirty="0" smtClean="0">
                <a:latin typeface="+mj-lt"/>
              </a:rPr>
              <a:t>«Межбюджетные </a:t>
            </a:r>
          </a:p>
          <a:p>
            <a:pPr lvl="0"/>
            <a:r>
              <a:rPr lang="ru-RU" sz="1400" dirty="0" smtClean="0">
                <a:latin typeface="+mj-lt"/>
              </a:rPr>
              <a:t>трансферты», </a:t>
            </a:r>
            <a:r>
              <a:rPr lang="ru-RU" sz="1400" dirty="0">
                <a:latin typeface="+mj-lt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88852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8382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89006F"/>
                </a:solidFill>
                <a:cs typeface="Calibri" pitchFamily="34" charset="0"/>
              </a:rPr>
              <a:t>Расходы бюджета </a:t>
            </a:r>
            <a:br>
              <a:rPr lang="ru-RU" sz="2000" b="1" dirty="0" smtClean="0">
                <a:solidFill>
                  <a:srgbClr val="89006F"/>
                </a:solidFill>
                <a:cs typeface="Calibri" pitchFamily="34" charset="0"/>
              </a:rPr>
            </a:br>
            <a:r>
              <a:rPr lang="ru-RU" sz="2000" b="1" dirty="0" smtClean="0">
                <a:solidFill>
                  <a:srgbClr val="89006F"/>
                </a:solidFill>
                <a:cs typeface="Calibri" pitchFamily="34" charset="0"/>
              </a:rPr>
              <a:t>муниципального образования «Гиагинский район» </a:t>
            </a:r>
            <a:br>
              <a:rPr lang="ru-RU" sz="2000" b="1" dirty="0" smtClean="0">
                <a:solidFill>
                  <a:srgbClr val="89006F"/>
                </a:solidFill>
                <a:cs typeface="Calibri" pitchFamily="34" charset="0"/>
              </a:rPr>
            </a:br>
            <a:r>
              <a:rPr lang="ru-RU" sz="2000" b="1" dirty="0" smtClean="0">
                <a:solidFill>
                  <a:srgbClr val="89006F"/>
                </a:solidFill>
                <a:cs typeface="Calibri" pitchFamily="34" charset="0"/>
              </a:rPr>
              <a:t>по видам расходов классификации расходов, тыс. руб.</a:t>
            </a:r>
            <a:endParaRPr lang="ru-RU" sz="2000" b="1" dirty="0">
              <a:solidFill>
                <a:srgbClr val="89006F"/>
              </a:solidFill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8920422"/>
              </p:ext>
            </p:extLst>
          </p:nvPr>
        </p:nvGraphicFramePr>
        <p:xfrm>
          <a:off x="179512" y="1556792"/>
          <a:ext cx="8712970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482"/>
                <a:gridCol w="3700300"/>
                <a:gridCol w="1342444"/>
                <a:gridCol w="1193283"/>
                <a:gridCol w="1326461"/>
              </a:tblGrid>
              <a:tr h="6696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 расходов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8609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на выплаты персоналу в целях обеспечения выполнения</a:t>
                      </a:r>
                      <a:r>
                        <a:rPr lang="ru-RU" sz="1200" baseline="0" dirty="0" smtClean="0"/>
                        <a:t> функций государственными органами, казенными учреждениями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90014,9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89689,7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99,6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4802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Закупка товаров, работ и услуг для государственных нужд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19414,1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17103,0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88,1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47831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Социальное обеспечение</a:t>
                      </a:r>
                      <a:r>
                        <a:rPr lang="ru-RU" sz="1200" baseline="0" dirty="0" smtClean="0"/>
                        <a:t> и иные выплаты населению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35989,8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33562,8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93,3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6696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Капитальные вложения в объекты недвижимого имущества государственной собственности 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71176,5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71056,6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3598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Межбюджетные трансферты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27075,9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26494,3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97,9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7031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субсидий бюджетным, автономным</a:t>
                      </a:r>
                      <a:r>
                        <a:rPr lang="ru-RU" sz="1200" baseline="0" dirty="0" smtClean="0"/>
                        <a:t> учреждениям и иным некоммерческим организациям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642422,1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641087,3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30135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800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бюджетные ассигнования</a:t>
                      </a:r>
                      <a:endParaRPr lang="ru-RU" sz="1200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10377,8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10344,7</a:t>
                      </a:r>
                      <a:endParaRPr lang="ru-RU" sz="1200" dirty="0"/>
                    </a:p>
                  </a:txBody>
                  <a:tcPr marL="86627" marR="866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 marL="86627" marR="86627" anchor="ctr"/>
                </a:tc>
              </a:tr>
              <a:tr h="3013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Итого</a:t>
                      </a:r>
                      <a:endParaRPr lang="ru-RU" sz="1200" b="1" dirty="0"/>
                    </a:p>
                  </a:txBody>
                  <a:tcPr marL="86627" marR="86627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896471,2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889338,5</a:t>
                      </a:r>
                      <a:endParaRPr lang="ru-RU" sz="1200" b="1" dirty="0"/>
                    </a:p>
                  </a:txBody>
                  <a:tcPr marL="86627" marR="86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99,2</a:t>
                      </a:r>
                    </a:p>
                  </a:txBody>
                  <a:tcPr marL="86627" marR="866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3007" y="476672"/>
            <a:ext cx="8665371" cy="5040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Гиагинский район</a:t>
            </a:r>
            <a:endParaRPr lang="ru-RU" sz="40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7408333" cy="3450696"/>
          </a:xfrm>
        </p:spPr>
        <p:txBody>
          <a:bodyPr/>
          <a:lstStyle/>
          <a:p>
            <a:r>
              <a:rPr lang="ru-RU" sz="2000" dirty="0" smtClean="0"/>
              <a:t>Территория составляет 756,5 </a:t>
            </a:r>
            <a:r>
              <a:rPr lang="ru-RU" sz="2000" dirty="0" err="1" smtClean="0"/>
              <a:t>кв.км</a:t>
            </a:r>
            <a:endParaRPr lang="ru-RU" sz="2000" dirty="0" smtClean="0"/>
          </a:p>
          <a:p>
            <a:r>
              <a:rPr lang="ru-RU" sz="2000" dirty="0" smtClean="0"/>
              <a:t>В состав Гиагинского района входят 5 поселений</a:t>
            </a:r>
          </a:p>
          <a:p>
            <a:r>
              <a:rPr lang="ru-RU" sz="2000" dirty="0" smtClean="0"/>
              <a:t>Население –32 095 чел.</a:t>
            </a:r>
          </a:p>
          <a:p>
            <a:pPr marL="0" indent="0">
              <a:buNone/>
            </a:pPr>
            <a:endParaRPr lang="ru-RU" dirty="0" smtClean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07951" y="2463693"/>
            <a:ext cx="8198412" cy="3956292"/>
            <a:chOff x="-736" y="-37"/>
            <a:chExt cx="16873" cy="11089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6" y="-37"/>
              <a:ext cx="16873" cy="1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1275" y="7469"/>
              <a:ext cx="11554" cy="3383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3911"/>
                <a:gd name="T5" fmla="*/ 202 h 1218"/>
                <a:gd name="T6" fmla="*/ 269 w 3911"/>
                <a:gd name="T7" fmla="*/ 90 h 1218"/>
                <a:gd name="T8" fmla="*/ 569 w 3911"/>
                <a:gd name="T9" fmla="*/ 0 h 1218"/>
                <a:gd name="T10" fmla="*/ 589 w 3911"/>
                <a:gd name="T11" fmla="*/ 20 h 1218"/>
                <a:gd name="T12" fmla="*/ 680 w 3911"/>
                <a:gd name="T13" fmla="*/ 111 h 1218"/>
                <a:gd name="T14" fmla="*/ 809 w 3911"/>
                <a:gd name="T15" fmla="*/ 66 h 1218"/>
                <a:gd name="T16" fmla="*/ 971 w 3911"/>
                <a:gd name="T17" fmla="*/ 486 h 1218"/>
                <a:gd name="T18" fmla="*/ 1241 w 3911"/>
                <a:gd name="T19" fmla="*/ 1218 h 1218"/>
                <a:gd name="T20" fmla="*/ 2387 w 3911"/>
                <a:gd name="T21" fmla="*/ 876 h 1218"/>
                <a:gd name="T22" fmla="*/ 2633 w 3911"/>
                <a:gd name="T23" fmla="*/ 1050 h 1218"/>
                <a:gd name="T24" fmla="*/ 3713 w 3911"/>
                <a:gd name="T25" fmla="*/ 1020 h 1218"/>
                <a:gd name="T26" fmla="*/ 3911 w 3911"/>
                <a:gd name="T27" fmla="*/ 1152 h 1218"/>
                <a:gd name="T28" fmla="*/ 0 w 3911"/>
                <a:gd name="T29" fmla="*/ 0 h 1218"/>
                <a:gd name="T30" fmla="*/ 3911 w 3911"/>
                <a:gd name="T31" fmla="*/ 1218 h 1218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3911" h="1218">
                  <a:moveTo>
                    <a:pt x="0" y="202"/>
                  </a:moveTo>
                  <a:lnTo>
                    <a:pt x="269" y="90"/>
                  </a:lnTo>
                  <a:lnTo>
                    <a:pt x="569" y="0"/>
                  </a:lnTo>
                  <a:lnTo>
                    <a:pt x="589" y="20"/>
                  </a:lnTo>
                  <a:lnTo>
                    <a:pt x="680" y="111"/>
                  </a:lnTo>
                  <a:lnTo>
                    <a:pt x="809" y="66"/>
                  </a:lnTo>
                  <a:lnTo>
                    <a:pt x="971" y="486"/>
                  </a:lnTo>
                  <a:lnTo>
                    <a:pt x="1241" y="1218"/>
                  </a:lnTo>
                  <a:lnTo>
                    <a:pt x="2387" y="876"/>
                  </a:lnTo>
                  <a:lnTo>
                    <a:pt x="2633" y="1050"/>
                  </a:lnTo>
                  <a:lnTo>
                    <a:pt x="3713" y="1020"/>
                  </a:lnTo>
                  <a:lnTo>
                    <a:pt x="3911" y="1152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-376" y="16"/>
              <a:ext cx="16310" cy="8672"/>
            </a:xfrm>
            <a:custGeom>
              <a:avLst/>
              <a:gdLst>
                <a:gd name="G0" fmla="+- 0 0 0"/>
                <a:gd name="G1" fmla="+- -11796480 0 0"/>
                <a:gd name="G2" fmla="+- 0 0 -11796480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11796480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0 w 5520"/>
                <a:gd name="T5" fmla="*/ 786 h 3120"/>
                <a:gd name="T6" fmla="*/ 438 w 5520"/>
                <a:gd name="T7" fmla="*/ 672 h 3120"/>
                <a:gd name="T8" fmla="*/ 516 w 5520"/>
                <a:gd name="T9" fmla="*/ 720 h 3120"/>
                <a:gd name="T10" fmla="*/ 576 w 5520"/>
                <a:gd name="T11" fmla="*/ 858 h 3120"/>
                <a:gd name="T12" fmla="*/ 984 w 5520"/>
                <a:gd name="T13" fmla="*/ 792 h 3120"/>
                <a:gd name="T14" fmla="*/ 816 w 5520"/>
                <a:gd name="T15" fmla="*/ 102 h 3120"/>
                <a:gd name="T16" fmla="*/ 1146 w 5520"/>
                <a:gd name="T17" fmla="*/ 0 h 3120"/>
                <a:gd name="T18" fmla="*/ 1272 w 5520"/>
                <a:gd name="T19" fmla="*/ 174 h 3120"/>
                <a:gd name="T20" fmla="*/ 1476 w 5520"/>
                <a:gd name="T21" fmla="*/ 642 h 3120"/>
                <a:gd name="T22" fmla="*/ 2430 w 5520"/>
                <a:gd name="T23" fmla="*/ 222 h 3120"/>
                <a:gd name="T24" fmla="*/ 2796 w 5520"/>
                <a:gd name="T25" fmla="*/ 510 h 3120"/>
                <a:gd name="T26" fmla="*/ 2850 w 5520"/>
                <a:gd name="T27" fmla="*/ 762 h 3120"/>
                <a:gd name="T28" fmla="*/ 3138 w 5520"/>
                <a:gd name="T29" fmla="*/ 1002 h 3120"/>
                <a:gd name="T30" fmla="*/ 3348 w 5520"/>
                <a:gd name="T31" fmla="*/ 954 h 3120"/>
                <a:gd name="T32" fmla="*/ 3744 w 5520"/>
                <a:gd name="T33" fmla="*/ 978 h 3120"/>
                <a:gd name="T34" fmla="*/ 3762 w 5520"/>
                <a:gd name="T35" fmla="*/ 1044 h 3120"/>
                <a:gd name="T36" fmla="*/ 4566 w 5520"/>
                <a:gd name="T37" fmla="*/ 1038 h 3120"/>
                <a:gd name="T38" fmla="*/ 4878 w 5520"/>
                <a:gd name="T39" fmla="*/ 1242 h 3120"/>
                <a:gd name="T40" fmla="*/ 5094 w 5520"/>
                <a:gd name="T41" fmla="*/ 1446 h 3120"/>
                <a:gd name="T42" fmla="*/ 5232 w 5520"/>
                <a:gd name="T43" fmla="*/ 1554 h 3120"/>
                <a:gd name="T44" fmla="*/ 5328 w 5520"/>
                <a:gd name="T45" fmla="*/ 1680 h 3120"/>
                <a:gd name="T46" fmla="*/ 5214 w 5520"/>
                <a:gd name="T47" fmla="*/ 1776 h 3120"/>
                <a:gd name="T48" fmla="*/ 5388 w 5520"/>
                <a:gd name="T49" fmla="*/ 2532 h 3120"/>
                <a:gd name="T50" fmla="*/ 5370 w 5520"/>
                <a:gd name="T51" fmla="*/ 2742 h 3120"/>
                <a:gd name="T52" fmla="*/ 5520 w 5520"/>
                <a:gd name="T53" fmla="*/ 3120 h 3120"/>
                <a:gd name="T54" fmla="*/ 0 w 5520"/>
                <a:gd name="T55" fmla="*/ 0 h 3120"/>
                <a:gd name="T56" fmla="*/ 5520 w 5520"/>
                <a:gd name="T57" fmla="*/ 3120 h 312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T54" t="T55" r="T56" b="T57"/>
              <a:pathLst>
                <a:path w="5520" h="3120">
                  <a:moveTo>
                    <a:pt x="0" y="786"/>
                  </a:moveTo>
                  <a:lnTo>
                    <a:pt x="438" y="672"/>
                  </a:lnTo>
                  <a:lnTo>
                    <a:pt x="516" y="720"/>
                  </a:lnTo>
                  <a:lnTo>
                    <a:pt x="576" y="858"/>
                  </a:lnTo>
                  <a:lnTo>
                    <a:pt x="984" y="792"/>
                  </a:lnTo>
                  <a:lnTo>
                    <a:pt x="816" y="102"/>
                  </a:lnTo>
                  <a:lnTo>
                    <a:pt x="1146" y="0"/>
                  </a:lnTo>
                  <a:lnTo>
                    <a:pt x="1272" y="174"/>
                  </a:lnTo>
                  <a:lnTo>
                    <a:pt x="1476" y="642"/>
                  </a:lnTo>
                  <a:lnTo>
                    <a:pt x="2430" y="222"/>
                  </a:lnTo>
                  <a:lnTo>
                    <a:pt x="2796" y="510"/>
                  </a:lnTo>
                  <a:lnTo>
                    <a:pt x="2850" y="762"/>
                  </a:lnTo>
                  <a:lnTo>
                    <a:pt x="3138" y="1002"/>
                  </a:lnTo>
                  <a:lnTo>
                    <a:pt x="3348" y="954"/>
                  </a:lnTo>
                  <a:lnTo>
                    <a:pt x="3744" y="978"/>
                  </a:lnTo>
                  <a:lnTo>
                    <a:pt x="3762" y="1044"/>
                  </a:lnTo>
                  <a:lnTo>
                    <a:pt x="4566" y="1038"/>
                  </a:lnTo>
                  <a:lnTo>
                    <a:pt x="4878" y="1242"/>
                  </a:lnTo>
                  <a:lnTo>
                    <a:pt x="5094" y="1446"/>
                  </a:lnTo>
                  <a:lnTo>
                    <a:pt x="5232" y="1554"/>
                  </a:lnTo>
                  <a:lnTo>
                    <a:pt x="5328" y="1680"/>
                  </a:lnTo>
                  <a:lnTo>
                    <a:pt x="5214" y="1776"/>
                  </a:lnTo>
                  <a:lnTo>
                    <a:pt x="5388" y="2532"/>
                  </a:lnTo>
                  <a:lnTo>
                    <a:pt x="5370" y="2742"/>
                  </a:lnTo>
                  <a:lnTo>
                    <a:pt x="5520" y="3120"/>
                  </a:lnTo>
                </a:path>
              </a:pathLst>
            </a:custGeom>
            <a:noFill/>
            <a:ln w="7632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14" y="1772816"/>
            <a:ext cx="1800200" cy="13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3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10263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Расходы бюджета МО «Гиагинский район»</a:t>
            </a:r>
            <a:r>
              <a:rPr lang="ru-RU" sz="2000" b="1" dirty="0"/>
              <a:t>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на реализацию муниципальных программ</a:t>
            </a:r>
            <a:br>
              <a:rPr lang="ru-RU" sz="2000" b="1" dirty="0" smtClean="0"/>
            </a:br>
            <a:r>
              <a:rPr lang="ru-RU" sz="2000" b="1" dirty="0" smtClean="0"/>
              <a:t> МО «Гиагинский район», тыс. руб.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84700875"/>
              </p:ext>
            </p:extLst>
          </p:nvPr>
        </p:nvGraphicFramePr>
        <p:xfrm>
          <a:off x="107503" y="1196752"/>
          <a:ext cx="8928994" cy="5546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0150"/>
                <a:gridCol w="805074"/>
                <a:gridCol w="805074"/>
                <a:gridCol w="658696"/>
              </a:tblGrid>
              <a:tr h="36700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Наименование программы</a:t>
                      </a:r>
                      <a:endParaRPr lang="ru-RU" sz="9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год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(план)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</a:t>
                      </a:r>
                      <a:r>
                        <a:rPr lang="ru-RU" sz="900" baseline="0" dirty="0" smtClean="0"/>
                        <a:t> год (факт)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 исп.</a:t>
                      </a:r>
                      <a:endParaRPr lang="ru-RU" sz="900" b="1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«Гиагинский район» «Развитие образования»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541713,9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540574,7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99,8</a:t>
                      </a:r>
                      <a:endParaRPr lang="ru-RU" sz="900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«Гиагинский район» «Развитие культуры и искусства»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140014,4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139545,8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99,7</a:t>
                      </a:r>
                      <a:endParaRPr lang="ru-RU" sz="900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«Гиагинский район» «Управление</a:t>
                      </a:r>
                      <a:r>
                        <a:rPr lang="ru-RU" sz="900" baseline="0" dirty="0" smtClean="0"/>
                        <a:t> муниципальными финансами»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17325,0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17309,8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99,9</a:t>
                      </a:r>
                      <a:endParaRPr lang="ru-RU" sz="900" dirty="0"/>
                    </a:p>
                  </a:txBody>
                  <a:tcPr/>
                </a:tc>
              </a:tr>
              <a:tr h="365256">
                <a:tc>
                  <a:txBody>
                    <a:bodyPr/>
                    <a:lstStyle/>
                    <a:p>
                      <a:r>
                        <a:rPr lang="ru-RU" sz="900" i="0" dirty="0" smtClean="0">
                          <a:latin typeface="+mn-lt"/>
                        </a:rPr>
                        <a:t>МП МО «Гиагинский район»  «Развитие малого и среднего предпринимательства муниципального образования</a:t>
                      </a:r>
                      <a:r>
                        <a:rPr lang="ru-RU" sz="900" i="0" baseline="0" dirty="0" smtClean="0">
                          <a:latin typeface="+mn-lt"/>
                        </a:rPr>
                        <a:t> </a:t>
                      </a:r>
                      <a:r>
                        <a:rPr lang="ru-RU" sz="900" i="0" dirty="0" smtClean="0">
                          <a:latin typeface="+mn-lt"/>
                        </a:rPr>
                        <a:t>«Гиагинский район»</a:t>
                      </a:r>
                      <a:endParaRPr lang="ru-RU" sz="9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4,9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98,6</a:t>
                      </a:r>
                      <a:endParaRPr lang="ru-RU" sz="900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«Гиагинский район» «Энергосбережение и повышение энергетической эффективности»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5658,3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5655,5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«Гиагинский район» «Развитие молодежной</a:t>
                      </a:r>
                      <a:r>
                        <a:rPr lang="ru-RU" sz="900" baseline="0" dirty="0" smtClean="0"/>
                        <a:t> политики»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96,0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96,0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«Гиагинский район» «Развитие физической культуры и спорта»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253,7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253,7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/>
                    </a:p>
                  </a:txBody>
                  <a:tcPr/>
                </a:tc>
              </a:tr>
              <a:tr h="36525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МП МО «Гиагинский район» «Развитие сельского хозяйства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ru-RU" sz="900" baseline="0" dirty="0" smtClean="0"/>
                        <a:t>на территории муниципального образования «Гиагинский район»»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183,1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183,1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</a:t>
                      </a:r>
                      <a:endParaRPr lang="ru-RU" sz="900" dirty="0"/>
                    </a:p>
                  </a:txBody>
                  <a:tcPr/>
                </a:tc>
              </a:tr>
              <a:tr h="529334">
                <a:tc>
                  <a:txBody>
                    <a:bodyPr/>
                    <a:lstStyle/>
                    <a:p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«Защита населения и территории от чрезвычайных ситуаций природного и техногенного характера, обеспечение пожарной безопасности и безопасности людей на водных объектах на территории МО «Гиагинский район»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3706,5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3695,2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99,7</a:t>
                      </a:r>
                      <a:endParaRPr lang="ru-RU" sz="900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lang="ru-RU" sz="900" i="0" dirty="0" smtClean="0">
                          <a:latin typeface="+mn-lt"/>
                        </a:rPr>
                        <a:t>МП МО «Гиагинский район» «Комплексное развитие сельских территорий»</a:t>
                      </a:r>
                      <a:endParaRPr lang="ru-RU" sz="9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67667,5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67667,5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«Обеспечение безопасности дорожного движения»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99,9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99,9</a:t>
                      </a:r>
                      <a:endParaRPr lang="ru-RU" sz="900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«Доступная среда»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306,0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262,8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85,9</a:t>
                      </a:r>
                      <a:endParaRPr lang="ru-RU" sz="900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«Развитие информатизации»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2229,8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2217,9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99,5</a:t>
                      </a:r>
                      <a:endParaRPr lang="ru-RU" sz="900" dirty="0"/>
                    </a:p>
                  </a:txBody>
                  <a:tcPr/>
                </a:tc>
              </a:tr>
              <a:tr h="228285">
                <a:tc>
                  <a:txBody>
                    <a:bodyPr/>
                    <a:lstStyle/>
                    <a:p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«Обеспечение доступным и комфортным жильем и коммунальными услугами»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15494,5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15373,9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99,2</a:t>
                      </a:r>
                      <a:endParaRPr lang="ru-RU" sz="900" dirty="0"/>
                    </a:p>
                  </a:txBody>
                  <a:tcPr/>
                </a:tc>
              </a:tr>
              <a:tr h="381120">
                <a:tc>
                  <a:txBody>
                    <a:bodyPr/>
                    <a:lstStyle/>
                    <a:p>
                      <a:r>
                        <a:rPr lang="ru-RU" sz="900" i="0" dirty="0" smtClean="0">
                          <a:latin typeface="+mn-lt"/>
                        </a:rPr>
                        <a:t>МП МО «Гиагинский район»  «Укрепление общественного здоровья среди населения муниципального образования «Гиагинский район»</a:t>
                      </a:r>
                      <a:endParaRPr lang="ru-RU" sz="90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92,1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92,1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100,0</a:t>
                      </a:r>
                      <a:endParaRPr lang="ru-RU" sz="900" dirty="0"/>
                    </a:p>
                  </a:txBody>
                  <a:tcPr/>
                </a:tc>
              </a:tr>
              <a:tr h="381120">
                <a:tc>
                  <a:txBody>
                    <a:bodyPr/>
                    <a:lstStyle/>
                    <a:p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«Улучшение демографической ситуации на территории муниципального образования «Гиагинский район»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225,0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224,8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99,9</a:t>
                      </a:r>
                      <a:endParaRPr lang="ru-RU" sz="900" dirty="0"/>
                    </a:p>
                  </a:txBody>
                  <a:tcPr/>
                </a:tc>
              </a:tr>
              <a:tr h="365256">
                <a:tc>
                  <a:txBody>
                    <a:bodyPr/>
                    <a:lstStyle/>
                    <a:p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МП МО «Гиагинский район»  «Социальная помощь ветеранам Великой Отечественной войны 1941-1945 годов, и гражданам, участвующим в специальной военной операции, и  (или) членам их семей»</a:t>
                      </a:r>
                      <a:endParaRPr lang="ru-RU" sz="900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795,4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256,4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32,2</a:t>
                      </a:r>
                      <a:endParaRPr lang="ru-RU" sz="900" dirty="0"/>
                    </a:p>
                  </a:txBody>
                  <a:tcPr/>
                </a:tc>
              </a:tr>
              <a:tr h="232908">
                <a:tc>
                  <a:txBody>
                    <a:bodyPr/>
                    <a:lstStyle/>
                    <a:p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Всего</a:t>
                      </a:r>
                      <a:endParaRPr lang="ru-RU" sz="900" b="1" i="1" dirty="0">
                        <a:latin typeface="Franklin Gothic Medium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795866,4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793514,1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99,7</a:t>
                      </a:r>
                      <a:endParaRPr lang="ru-RU" sz="9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5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44408" cy="9087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Меры социальной поддержки </a:t>
            </a:r>
            <a:br>
              <a:rPr lang="ru-RU" sz="2000" b="1" dirty="0" smtClean="0"/>
            </a:br>
            <a:r>
              <a:rPr lang="ru-RU" sz="2000" b="1" dirty="0" smtClean="0"/>
              <a:t>отдельных категорий граждан в бюджете </a:t>
            </a:r>
            <a:br>
              <a:rPr lang="ru-RU" sz="2000" b="1" dirty="0" smtClean="0"/>
            </a:br>
            <a:r>
              <a:rPr lang="ru-RU" sz="2000" b="1" dirty="0" smtClean="0"/>
              <a:t>муниципального образования «Гиагинский район»</a:t>
            </a: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7871546" cy="483562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Семьи с детьми :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Дети :</a:t>
            </a:r>
          </a:p>
          <a:p>
            <a:pPr marL="82296" indent="0">
              <a:buNone/>
            </a:pPr>
            <a:endParaRPr lang="ru-RU" sz="1400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73506"/>
              </p:ext>
            </p:extLst>
          </p:nvPr>
        </p:nvGraphicFramePr>
        <p:xfrm>
          <a:off x="323528" y="1600765"/>
          <a:ext cx="8568953" cy="2048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083"/>
                <a:gridCol w="637083"/>
                <a:gridCol w="566295"/>
                <a:gridCol w="1820819"/>
                <a:gridCol w="2849770"/>
                <a:gridCol w="761758"/>
                <a:gridCol w="628241"/>
                <a:gridCol w="667904"/>
              </a:tblGrid>
              <a:tr h="39868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5134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Компенсации</a:t>
                      </a:r>
                      <a:r>
                        <a:rPr lang="ru-RU" sz="1200" baseline="0" dirty="0" smtClean="0"/>
                        <a:t> за присмотр и уход в ДОУ(республиканский бюджет)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Постановление</a:t>
                      </a:r>
                      <a:r>
                        <a:rPr lang="ru-RU" sz="1200" baseline="0" dirty="0" smtClean="0"/>
                        <a:t> КМ РА от 18 апреля 2014 г №95 «О компенсации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1466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98,2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460872"/>
              </p:ext>
            </p:extLst>
          </p:nvPr>
        </p:nvGraphicFramePr>
        <p:xfrm>
          <a:off x="323528" y="4437113"/>
          <a:ext cx="8568952" cy="189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582"/>
                <a:gridCol w="620642"/>
                <a:gridCol w="551684"/>
                <a:gridCol w="1892861"/>
                <a:gridCol w="2830594"/>
                <a:gridCol w="724406"/>
                <a:gridCol w="773886"/>
                <a:gridCol w="545297"/>
              </a:tblGrid>
              <a:tr h="40726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</a:t>
                      </a:r>
                      <a:r>
                        <a:rPr lang="ru-RU" sz="1100" baseline="0" dirty="0" smtClean="0"/>
                        <a:t> поддержки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Правовое основание (НПА)</a:t>
                      </a:r>
                      <a:endParaRPr lang="ru-RU" sz="11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расходов, </a:t>
                      </a:r>
                    </a:p>
                    <a:p>
                      <a:pPr algn="ctr"/>
                      <a:r>
                        <a:rPr lang="ru-RU" sz="1100" dirty="0" smtClean="0"/>
                        <a:t>тыс. руб.</a:t>
                      </a:r>
                      <a:endParaRPr lang="ru-RU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402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детей</a:t>
                      </a:r>
                      <a:r>
                        <a:rPr lang="ru-RU" sz="1100" baseline="0" dirty="0" smtClean="0"/>
                        <a:t> в оздоровительных лагерях с дневным пребыванием детей на базе образовательных учреждений бюджета МО «Гиагинский район»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от</a:t>
                      </a:r>
                      <a:r>
                        <a:rPr lang="ru-RU" sz="1100" baseline="0" dirty="0" smtClean="0"/>
                        <a:t> 20.10.2016 г №196 «О мерах по организации и обеспечения отдыха и оздоровления детей»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9709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1389,4</a:t>
                      </a:r>
                      <a:endParaRPr lang="ru-RU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1386,8</a:t>
                      </a:r>
                      <a:endParaRPr lang="ru-RU" sz="12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/>
                        <a:t>99,8</a:t>
                      </a:r>
                      <a:endParaRPr lang="ru-RU" sz="1200" b="0" i="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7032"/>
            <a:ext cx="2767342" cy="7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1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1600" y="188640"/>
            <a:ext cx="7602048" cy="584373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Дети-сироты и дети, оставшиеся без попечения родителей :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pPr marL="82296" indent="0">
              <a:buNone/>
            </a:pP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Дети, находящиеся в трудной жизненной ситуации 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36576"/>
              </p:ext>
            </p:extLst>
          </p:nvPr>
        </p:nvGraphicFramePr>
        <p:xfrm>
          <a:off x="179512" y="476672"/>
          <a:ext cx="8784975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739"/>
                <a:gridCol w="650739"/>
                <a:gridCol w="2521614"/>
                <a:gridCol w="2978180"/>
                <a:gridCol w="682227"/>
                <a:gridCol w="732080"/>
                <a:gridCol w="569396"/>
              </a:tblGrid>
              <a:tr h="45231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Правовое основание (НПА)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расходов, тыс. руб.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27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Ежемесячное вознаграждение</a:t>
                      </a:r>
                      <a:r>
                        <a:rPr lang="ru-RU" sz="1100" baseline="0" dirty="0" smtClean="0"/>
                        <a:t>  приемным родителям , принявшим на воспитание детей-сирот и детей, оставшихся без попечения родителей, а также ежемесячное дополнительное вознаграждение и меры соц. поддержки, предоставляемые приемной семье в зависимости от количества принятых на воспитание детей (РБ)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Закон РА от 12 ноября 1997 г №56 «О ежемесячном</a:t>
                      </a:r>
                      <a:r>
                        <a:rPr lang="ru-RU" sz="1100" baseline="0" dirty="0" smtClean="0"/>
                        <a:t> вознаграждении приемным родителям и мерях социальной поддержки, предоставляемых приемной семье в зависимости от количества принятых на воспитание детей»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13037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семей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 семей</a:t>
                      </a:r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4392,6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4220,9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96,1</a:t>
                      </a:r>
                      <a:endParaRPr lang="ru-RU" sz="1200" dirty="0"/>
                    </a:p>
                  </a:txBody>
                  <a:tcPr anchor="ctr"/>
                </a:tc>
              </a:tr>
              <a:tr h="108554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 чел.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90 чел.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Ежемесячная</a:t>
                      </a:r>
                      <a:r>
                        <a:rPr lang="ru-RU" sz="1100" baseline="0" dirty="0" smtClean="0"/>
                        <a:t> выплата денежных средств на содержание детей, находящихся  под опекой(попечительством)(РБ)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Закон РА от 21 июня 2005 г №338 «О размере и порядке выплаты ежемесячных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денежных средств на содержание детей, находящихся</a:t>
                      </a:r>
                      <a:r>
                        <a:rPr lang="ru-RU" sz="1100" baseline="0" dirty="0" smtClean="0"/>
                        <a:t> под опекой  (попечительством), а так же переданных на воспитание в приемную семью»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12192,7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10779,1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88,4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06483"/>
              </p:ext>
            </p:extLst>
          </p:nvPr>
        </p:nvGraphicFramePr>
        <p:xfrm>
          <a:off x="179513" y="4221089"/>
          <a:ext cx="8784974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871"/>
                <a:gridCol w="658872"/>
                <a:gridCol w="2489078"/>
                <a:gridCol w="2994449"/>
                <a:gridCol w="736471"/>
                <a:gridCol w="671171"/>
                <a:gridCol w="576062"/>
              </a:tblGrid>
              <a:tr h="4506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Численность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Вид</a:t>
                      </a:r>
                      <a:r>
                        <a:rPr lang="ru-RU" sz="1200" baseline="0" dirty="0" smtClean="0"/>
                        <a:t> поддержки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Правовое основание (НПА)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расходов, тыс. руб.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4072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год </a:t>
                      </a:r>
                      <a:r>
                        <a:rPr lang="ru-RU" sz="1000" dirty="0" smtClean="0"/>
                        <a:t>(факт)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питанием обучающихся , находящихся в трудной жизненной ситуации (бюджет муниципального</a:t>
                      </a:r>
                      <a:r>
                        <a:rPr lang="ru-RU" sz="1100" baseline="0" dirty="0" smtClean="0"/>
                        <a:t> образования</a:t>
                      </a:r>
                      <a:r>
                        <a:rPr lang="ru-RU" sz="1100" dirty="0" smtClean="0"/>
                        <a:t> «Гиагинский район»)</a:t>
                      </a:r>
                      <a:endParaRPr lang="ru-RU" sz="1100" dirty="0"/>
                    </a:p>
                  </a:txBody>
                  <a:tcPr anchor="b"/>
                </a:tc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Постановление КМ РА от 18</a:t>
                      </a:r>
                      <a:r>
                        <a:rPr lang="ru-RU" sz="1100" baseline="0" dirty="0" smtClean="0"/>
                        <a:t> апреля </a:t>
                      </a:r>
                      <a:r>
                        <a:rPr lang="ru-RU" sz="1100" dirty="0" smtClean="0"/>
                        <a:t>2014</a:t>
                      </a:r>
                      <a:r>
                        <a:rPr lang="ru-RU" sz="1100" baseline="0" dirty="0" smtClean="0"/>
                        <a:t> №97 «О некоторых мерах по реализации статьи 6 Закона РА «Об образовании в Республике Адыгея» </a:t>
                      </a:r>
                      <a:endParaRPr lang="ru-RU" sz="11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(план)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r>
                        <a:rPr lang="ru-RU" sz="1000" baseline="0" dirty="0" smtClean="0"/>
                        <a:t> год</a:t>
                      </a:r>
                      <a:r>
                        <a:rPr lang="ru-RU" sz="1000" dirty="0" smtClean="0"/>
                        <a:t> (факт)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% исп.</a:t>
                      </a:r>
                      <a:endParaRPr lang="ru-RU" sz="1000" dirty="0"/>
                    </a:p>
                  </a:txBody>
                  <a:tcPr/>
                </a:tc>
              </a:tr>
              <a:tr h="37550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878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878</a:t>
                      </a:r>
                      <a:endParaRPr lang="ru-RU" sz="11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9723,3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9723,3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10814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1770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1730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Организация бесплатного горячего питания</a:t>
                      </a:r>
                      <a:r>
                        <a:rPr lang="ru-RU" sz="1100" baseline="0" dirty="0" smtClean="0"/>
                        <a:t> обучающихся, получающих начальное общее образование в муниципальных образовательных учреждениях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Распоряжение КМ РА</a:t>
                      </a:r>
                      <a:r>
                        <a:rPr lang="ru-RU" sz="1100" baseline="0" dirty="0" smtClean="0"/>
                        <a:t> от 21.08.2020 г. №261 «О распределении субсидий , предоставляемых в 2020 году из республиканского бюджета РА местным бюджетам «Модернизация образования и науки»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15547,4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15546,6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98,9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19036"/>
            <a:ext cx="1440160" cy="6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0363" y="33265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Муниципальная программа</a:t>
            </a:r>
            <a:br>
              <a:rPr lang="ru-RU" sz="2000" b="1" dirty="0" smtClean="0"/>
            </a:br>
            <a:r>
              <a:rPr lang="ru-RU" sz="2000" b="1" dirty="0" smtClean="0"/>
              <a:t> муниципального образования «Гиагинский район»</a:t>
            </a:r>
            <a:br>
              <a:rPr lang="ru-RU" sz="2000" b="1" dirty="0" smtClean="0"/>
            </a:br>
            <a:r>
              <a:rPr lang="ru-RU" sz="2000" b="1" dirty="0" smtClean="0"/>
              <a:t> «Развитие образования», тыс. руб.</a:t>
            </a:r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1400" b="1" i="1" dirty="0" smtClean="0"/>
              <a:t>Цель: повышение эффективности и качества услуг (работ) в сфере образования и науки </a:t>
            </a:r>
            <a:r>
              <a:rPr lang="ru-RU" sz="1400" b="1" i="1" dirty="0"/>
              <a:t> муниципального образования  </a:t>
            </a:r>
            <a:r>
              <a:rPr lang="ru-RU" sz="1400" b="1" i="1" dirty="0" smtClean="0"/>
              <a:t>«Гиагинский район</a:t>
            </a:r>
            <a:r>
              <a:rPr lang="ru-RU" sz="1800" i="1" dirty="0" smtClean="0"/>
              <a:t>»</a:t>
            </a:r>
            <a:endParaRPr lang="ru-RU" sz="1800" i="1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704022"/>
              </p:ext>
            </p:extLst>
          </p:nvPr>
        </p:nvGraphicFramePr>
        <p:xfrm>
          <a:off x="1979712" y="3390294"/>
          <a:ext cx="6984777" cy="286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722"/>
                <a:gridCol w="1045312"/>
                <a:gridCol w="1135026"/>
                <a:gridCol w="1047717"/>
              </a:tblGrid>
              <a:tr h="6291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5235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доступности дошкольного образования для детей</a:t>
                      </a:r>
                      <a:r>
                        <a:rPr lang="ru-RU" sz="1200" baseline="0" dirty="0" smtClean="0"/>
                        <a:t> в возрасте от 1,5 до 3 лет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8919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 обучающихся в общеобразовательных организациях, проходящих обучение по новым федеральным государственным образовательным стандартам,%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8223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Удельный</a:t>
                      </a:r>
                      <a:r>
                        <a:rPr lang="ru-RU" sz="1200" baseline="0" dirty="0" smtClean="0"/>
                        <a:t> вес численности</a:t>
                      </a:r>
                      <a:r>
                        <a:rPr lang="ru-RU" sz="1200" dirty="0" smtClean="0"/>
                        <a:t> детей в</a:t>
                      </a:r>
                      <a:r>
                        <a:rPr lang="ru-RU" sz="1200" baseline="0" dirty="0" smtClean="0"/>
                        <a:t> возрасте 5-18 лет программами дополнительного образования, в общей численности детей в возрасте 5-18 лет),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71420"/>
              </p:ext>
            </p:extLst>
          </p:nvPr>
        </p:nvGraphicFramePr>
        <p:xfrm>
          <a:off x="1979712" y="2420888"/>
          <a:ext cx="6984775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4317"/>
                <a:gridCol w="1047716"/>
                <a:gridCol w="1135026"/>
                <a:gridCol w="1047716"/>
              </a:tblGrid>
              <a:tr h="544459">
                <a:tc rowSpan="2"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</a:t>
                      </a:r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 anchor="ctr"/>
                </a:tc>
              </a:tr>
              <a:tr h="31963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541713,9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540574,7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1537960" cy="17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1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7584" y="332656"/>
            <a:ext cx="7488832" cy="7578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Муниципальная программа </a:t>
            </a:r>
            <a:br>
              <a:rPr lang="ru-RU" sz="2000" b="1" dirty="0" smtClean="0"/>
            </a:br>
            <a:r>
              <a:rPr lang="ru-RU" sz="2000" b="1" dirty="0"/>
              <a:t>муниципального образования  </a:t>
            </a:r>
            <a:r>
              <a:rPr lang="ru-RU" sz="2000" b="1" dirty="0" smtClean="0"/>
              <a:t>«Гиагинский район» </a:t>
            </a:r>
            <a:br>
              <a:rPr lang="ru-RU" sz="2000" b="1" dirty="0" smtClean="0"/>
            </a:br>
            <a:r>
              <a:rPr lang="ru-RU" sz="2000" b="1" dirty="0" smtClean="0"/>
              <a:t>«Развитие культуры и искусства», тыс. руб.</a:t>
            </a:r>
            <a:endParaRPr lang="ru-RU" sz="2000" b="1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179513" y="1628799"/>
            <a:ext cx="8496944" cy="8640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2020-2025 гг.</a:t>
            </a:r>
          </a:p>
          <a:p>
            <a:r>
              <a:rPr lang="ru-RU" sz="1800" dirty="0" smtClean="0">
                <a:latin typeface="Monotype Corsiva" pitchFamily="66" charset="0"/>
              </a:rPr>
              <a:t>Цель: Сохранение и развитие культуры и искусства </a:t>
            </a:r>
            <a:r>
              <a:rPr lang="ru-RU" sz="1800" dirty="0">
                <a:latin typeface="Monotype Corsiva" pitchFamily="66" charset="0"/>
              </a:rPr>
              <a:t>муниципального образования «</a:t>
            </a:r>
            <a:r>
              <a:rPr lang="ru-RU" sz="1800" dirty="0" smtClean="0">
                <a:latin typeface="Monotype Corsiva" pitchFamily="66" charset="0"/>
              </a:rPr>
              <a:t>Гиагинский район»  </a:t>
            </a:r>
          </a:p>
          <a:p>
            <a:pPr indent="0">
              <a:buNone/>
            </a:pP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47219"/>
              </p:ext>
            </p:extLst>
          </p:nvPr>
        </p:nvGraphicFramePr>
        <p:xfrm>
          <a:off x="1475656" y="2899224"/>
          <a:ext cx="6264696" cy="84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152128"/>
                <a:gridCol w="1296144"/>
                <a:gridCol w="936104"/>
              </a:tblGrid>
              <a:tr h="46862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Объём</a:t>
                      </a:r>
                      <a:r>
                        <a:rPr lang="ru-RU" sz="1200" baseline="0" dirty="0" smtClean="0"/>
                        <a:t> финансирования муниципальной программы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749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140014,4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139545,8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167869"/>
              </p:ext>
            </p:extLst>
          </p:nvPr>
        </p:nvGraphicFramePr>
        <p:xfrm>
          <a:off x="179512" y="4365104"/>
          <a:ext cx="8712968" cy="1931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6723"/>
                <a:gridCol w="1244710"/>
                <a:gridCol w="1161730"/>
                <a:gridCol w="829805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685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</a:t>
                      </a:r>
                      <a:r>
                        <a:rPr lang="ru-RU" sz="1200" baseline="0" dirty="0" smtClean="0"/>
                        <a:t> мероприятий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245524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246759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100,5</a:t>
                      </a:r>
                      <a:endParaRPr lang="ru-RU" sz="1200" dirty="0"/>
                    </a:p>
                  </a:txBody>
                  <a:tcPr/>
                </a:tc>
              </a:tr>
              <a:tr h="3685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библиотек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106564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112579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105,6</a:t>
                      </a:r>
                      <a:endParaRPr lang="ru-RU" sz="1200" dirty="0"/>
                    </a:p>
                  </a:txBody>
                  <a:tcPr/>
                </a:tc>
              </a:tr>
              <a:tr h="3685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музея (</a:t>
                      </a:r>
                      <a:r>
                        <a:rPr lang="ru-RU" sz="1200" baseline="0" dirty="0" smtClean="0"/>
                        <a:t>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14591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</a:tr>
              <a:tr h="3685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обучающихся детских</a:t>
                      </a:r>
                      <a:r>
                        <a:rPr lang="ru-RU" sz="1200" baseline="0" dirty="0" smtClean="0"/>
                        <a:t> школ искусств (чел.)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636912"/>
            <a:ext cx="1368152" cy="1368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5620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8335" y="54868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Муниципальная программа </a:t>
            </a:r>
            <a:r>
              <a:rPr lang="ru-RU" sz="2000" b="1" dirty="0"/>
              <a:t>муниципального образования  </a:t>
            </a:r>
            <a:r>
              <a:rPr lang="ru-RU" sz="2000" b="1" dirty="0" smtClean="0"/>
              <a:t>«Гиагинский район» </a:t>
            </a:r>
            <a:br>
              <a:rPr lang="ru-RU" sz="2000" b="1" dirty="0" smtClean="0"/>
            </a:br>
            <a:r>
              <a:rPr lang="ru-RU" sz="2000" b="1" dirty="0" smtClean="0"/>
              <a:t>«Управление муниципальными финансами»</a:t>
            </a:r>
            <a:endParaRPr lang="ru-RU" sz="20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291594" cy="1568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 реализации: 2020-2024 гг.</a:t>
            </a:r>
          </a:p>
          <a:p>
            <a:r>
              <a:rPr lang="ru-RU" sz="1600" i="1" dirty="0" smtClean="0">
                <a:latin typeface="Monotype Corsiva" pitchFamily="66" charset="0"/>
              </a:rPr>
              <a:t>Цель: обеспечение долгосрочной сбалансированности и финансовой устойчивости бюджетной системы в муниципальном образовании «Гиагинский район»</a:t>
            </a:r>
            <a:endParaRPr lang="ru-RU" sz="1600" i="1" dirty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12572"/>
              </p:ext>
            </p:extLst>
          </p:nvPr>
        </p:nvGraphicFramePr>
        <p:xfrm>
          <a:off x="323529" y="2324318"/>
          <a:ext cx="8568952" cy="75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661"/>
                <a:gridCol w="1031448"/>
                <a:gridCol w="952105"/>
                <a:gridCol w="634738"/>
              </a:tblGrid>
              <a:tr h="482467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 муниципальной программы (тыс. руб.)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497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18945,2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18944,5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621806"/>
              </p:ext>
            </p:extLst>
          </p:nvPr>
        </p:nvGraphicFramePr>
        <p:xfrm>
          <a:off x="323527" y="3212976"/>
          <a:ext cx="8568952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661"/>
                <a:gridCol w="1031448"/>
                <a:gridCol w="952106"/>
                <a:gridCol w="634737"/>
              </a:tblGrid>
              <a:tr h="5409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5932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Темп роста налоговых и неналоговых доходов консолидированного бюджета муниципального образования  «Гиагинский район (к предыдущему году),%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86,9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110,2</a:t>
                      </a:r>
                      <a:endParaRPr lang="ru-RU" sz="1200" dirty="0"/>
                    </a:p>
                  </a:txBody>
                  <a:tcPr anchor="ctr"/>
                </a:tc>
              </a:tr>
              <a:tr h="4237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Объем налоговых и неналоговых доходов консолидированного бюджета муниципального образования  «Гиагинский район»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11021,6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12153,9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110,3</a:t>
                      </a:r>
                      <a:endParaRPr lang="ru-RU" sz="1200" dirty="0"/>
                    </a:p>
                  </a:txBody>
                  <a:tcPr anchor="ctr"/>
                </a:tc>
              </a:tr>
              <a:tr h="4237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муниципального образования  «Гиагинский район» на 1 жителя, руб.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31564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31220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98,9</a:t>
                      </a:r>
                      <a:endParaRPr lang="ru-RU" sz="1200" dirty="0"/>
                    </a:p>
                  </a:txBody>
                  <a:tcPr anchor="ctr"/>
                </a:tc>
              </a:tr>
              <a:tr h="4237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Муниципальный долг муниципального образования  «Гиагинский район» в расчете</a:t>
                      </a:r>
                      <a:r>
                        <a:rPr lang="ru-RU" sz="1200" baseline="0" dirty="0" smtClean="0"/>
                        <a:t> на 1 жителя,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 anchor="ctr"/>
                </a:tc>
              </a:tr>
              <a:tr h="6625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межбюджетных</a:t>
                      </a:r>
                      <a:r>
                        <a:rPr lang="ru-RU" sz="1200" baseline="0" dirty="0" smtClean="0"/>
                        <a:t> трансфертов (за исключением субвенций) из </a:t>
                      </a:r>
                      <a:r>
                        <a:rPr lang="ru-RU" sz="1200" dirty="0" smtClean="0"/>
                        <a:t>республиканского бюджета в объеме собственных доходов 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консолидированного бюджета муниципального образования  «Гиагинский район» 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45,6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43,3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60647"/>
            <a:ext cx="2842062" cy="154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649072" cy="70104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Муниципальная программа</a:t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/>
              <a:t>муниципального образования  </a:t>
            </a:r>
            <a:r>
              <a:rPr lang="ru-RU" sz="1800" b="1" dirty="0" smtClean="0"/>
              <a:t>«Гиагинский район»</a:t>
            </a:r>
            <a:br>
              <a:rPr lang="ru-RU" sz="1800" b="1" dirty="0" smtClean="0"/>
            </a:br>
            <a:r>
              <a:rPr lang="ru-RU" sz="1800" b="1" dirty="0" smtClean="0"/>
              <a:t> «Энергосбережение и повышение энергетической эффективности»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602" y="1556792"/>
            <a:ext cx="8866877" cy="1152128"/>
          </a:xfrm>
        </p:spPr>
        <p:txBody>
          <a:bodyPr>
            <a:normAutofit fontScale="92500" lnSpcReduction="20000"/>
          </a:bodyPr>
          <a:lstStyle/>
          <a:p>
            <a:pPr marL="539750" indent="0" algn="just">
              <a:buNone/>
            </a:pPr>
            <a:endParaRPr lang="ru-RU" sz="1600" dirty="0" smtClean="0">
              <a:latin typeface="Monotype Corsiva" pitchFamily="66" charset="0"/>
            </a:endParaRPr>
          </a:p>
          <a:p>
            <a:pPr marL="53975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pPr marL="1168400" indent="-628650" algn="just"/>
            <a:r>
              <a:rPr lang="ru-RU" sz="1700" dirty="0" smtClean="0">
                <a:latin typeface="Monotype Corsiva" pitchFamily="66" charset="0"/>
              </a:rPr>
              <a:t>Цель: обеспечение устойчивого функционирования и развития экономики Гиагинского района за счет эффективного использования энергетических ресурсов; снижение финансовой нагрузки на бюджет МО «Гиагинский район» за счет сокращения расходов на энергоресурсы.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903599"/>
              </p:ext>
            </p:extLst>
          </p:nvPr>
        </p:nvGraphicFramePr>
        <p:xfrm>
          <a:off x="3059832" y="2780928"/>
          <a:ext cx="5832647" cy="883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864096"/>
                <a:gridCol w="936104"/>
                <a:gridCol w="864095"/>
              </a:tblGrid>
              <a:tr h="504056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 муниципальной программы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(тыс. руб.)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   ( 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37984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5658,3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5655,5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712321"/>
              </p:ext>
            </p:extLst>
          </p:nvPr>
        </p:nvGraphicFramePr>
        <p:xfrm>
          <a:off x="251520" y="3861048"/>
          <a:ext cx="8640960" cy="231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336"/>
                <a:gridCol w="1559048"/>
                <a:gridCol w="2309466"/>
                <a:gridCol w="896704"/>
                <a:gridCol w="951274"/>
                <a:gridCol w="842132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Ед. изм.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448960"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Удельная величина потребления энергетических ресурсов муниципальными бюджетными учреждениями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765">
                <a:tc rowSpan="4">
                  <a:txBody>
                    <a:bodyPr/>
                    <a:lstStyle/>
                    <a:p>
                      <a:r>
                        <a:rPr lang="ru-RU" sz="1200" dirty="0" smtClean="0"/>
                        <a:t>Снижение объемов потребления всех видов топливно-энергетических ресурсов муниципальными учреждениями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Электроэнергия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кВт*ч</a:t>
                      </a:r>
                      <a:r>
                        <a:rPr lang="ru-RU" sz="1200" baseline="0" dirty="0" smtClean="0"/>
                        <a:t> на одного человека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94,7</a:t>
                      </a:r>
                      <a:endParaRPr lang="ru-RU" sz="1200" dirty="0"/>
                    </a:p>
                  </a:txBody>
                  <a:tcPr anchor="ctr"/>
                </a:tc>
              </a:tr>
              <a:tr h="45470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Тепловая энергия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Гкал на 1 </a:t>
                      </a:r>
                      <a:r>
                        <a:rPr lang="ru-RU" sz="1200" dirty="0" err="1" smtClean="0"/>
                        <a:t>кв.м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общей площади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80,0</a:t>
                      </a:r>
                      <a:endParaRPr lang="ru-RU" sz="1200" dirty="0"/>
                    </a:p>
                  </a:txBody>
                  <a:tcPr anchor="ctr"/>
                </a:tc>
              </a:tr>
              <a:tr h="2756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Холодная вода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0,68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69,1</a:t>
                      </a:r>
                      <a:endParaRPr lang="ru-RU" sz="1200" dirty="0"/>
                    </a:p>
                  </a:txBody>
                  <a:tcPr anchor="ctr"/>
                </a:tc>
              </a:tr>
              <a:tr h="2756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Природный газ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Куб м на одного чел.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26" y="2708920"/>
            <a:ext cx="1584176" cy="106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3568" y="0"/>
            <a:ext cx="784887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Муниципальная программа </a:t>
            </a:r>
            <a:br>
              <a:rPr lang="ru-RU" sz="2000" b="1" dirty="0" smtClean="0"/>
            </a:br>
            <a:r>
              <a:rPr lang="ru-RU" sz="2000" b="1" dirty="0" smtClean="0"/>
              <a:t>муниципального </a:t>
            </a:r>
            <a:r>
              <a:rPr lang="ru-RU" sz="2000" b="1" dirty="0"/>
              <a:t>образования  </a:t>
            </a:r>
            <a:r>
              <a:rPr lang="ru-RU" sz="2000" b="1" dirty="0" smtClean="0"/>
              <a:t>«Гиагинский район» </a:t>
            </a:r>
            <a:br>
              <a:rPr lang="ru-RU" sz="2000" b="1" dirty="0" smtClean="0"/>
            </a:br>
            <a:r>
              <a:rPr lang="ru-RU" sz="2000" b="1" dirty="0" smtClean="0"/>
              <a:t>«Развитие молодежной политики»</a:t>
            </a:r>
            <a:endParaRPr lang="ru-RU" sz="2000" b="1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8121844"/>
              </p:ext>
            </p:extLst>
          </p:nvPr>
        </p:nvGraphicFramePr>
        <p:xfrm>
          <a:off x="179512" y="3573016"/>
          <a:ext cx="8784975" cy="272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5"/>
              </a:tblGrid>
              <a:tr h="23270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Целевые показатели</a:t>
                      </a:r>
                      <a:endParaRPr lang="ru-RU" sz="900" dirty="0"/>
                    </a:p>
                  </a:txBody>
                  <a:tcPr marL="65812" marR="65812"/>
                </a:tc>
              </a:tr>
              <a:tr h="3433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Увеличение доли</a:t>
                      </a:r>
                      <a:r>
                        <a:rPr lang="ru-RU" sz="900" baseline="0" dirty="0" smtClean="0"/>
                        <a:t> подростков и молодежи , вовлеченных в районные мероприятия, от общего числа молодежи в возрасте от 14 до 35 лет на 5%</a:t>
                      </a:r>
                      <a:endParaRPr lang="ru-RU" sz="900" dirty="0"/>
                    </a:p>
                  </a:txBody>
                  <a:tcPr marL="65812" marR="65812"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Увеличение доли молодежи, призывного возраста вовлеченных в мероприятия, от общего числа молодежи в возрасте от 18 до 27 лет на 3%</a:t>
                      </a:r>
                      <a:endParaRPr lang="ru-RU" sz="900" dirty="0"/>
                    </a:p>
                  </a:txBody>
                  <a:tcPr marL="65812" marR="65812"/>
                </a:tc>
              </a:tr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Увеличение</a:t>
                      </a:r>
                      <a:r>
                        <a:rPr lang="ru-RU" sz="900" baseline="0" dirty="0" smtClean="0"/>
                        <a:t> доли подростков и молодежи, вовлеченных в военно-патриотические мероприятия, от общего числа молодежи в возрасте от 14 до 35 лет на 3%</a:t>
                      </a:r>
                      <a:endParaRPr lang="ru-RU" sz="900" dirty="0"/>
                    </a:p>
                  </a:txBody>
                  <a:tcPr marL="65812" marR="65812"/>
                </a:tc>
              </a:tr>
              <a:tr h="25597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Доля молодых семей, участвующих в районных мероприятиях от 18 до 35 лет на 2 % от общего количества жителей района</a:t>
                      </a:r>
                      <a:endParaRPr lang="ru-RU" sz="900" dirty="0"/>
                    </a:p>
                  </a:txBody>
                  <a:tcPr marL="65812" marR="65812"/>
                </a:tc>
              </a:tr>
              <a:tr h="39209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Снижение уровня совершаемых правонарушений и преступлений среди населения в МО «Гиагинский район» на 5% в</a:t>
                      </a:r>
                      <a:r>
                        <a:rPr lang="ru-RU" sz="900" baseline="0" dirty="0" smtClean="0"/>
                        <a:t> сравнении с аналогичным показателем прошлого года</a:t>
                      </a:r>
                      <a:endParaRPr lang="ru-RU" sz="900" dirty="0"/>
                    </a:p>
                  </a:txBody>
                  <a:tcPr marL="65812" marR="65812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Вовлечение несовершеннолетних, состоящих на учете в комитете по делам несовершеннолетних и отделе по профилактике детских правонарушений</a:t>
                      </a:r>
                      <a:r>
                        <a:rPr lang="ru-RU" sz="900" baseline="0" dirty="0" smtClean="0"/>
                        <a:t> в различные мероприятия спортивной направленности, пропаганда здорового образа жизни, снятия с учета несовершеннолетних правонарушителей по исправлению на 2 % в сравнении с аналогичным показателем прошлого года</a:t>
                      </a:r>
                      <a:endParaRPr lang="ru-RU" sz="900" dirty="0"/>
                    </a:p>
                  </a:txBody>
                  <a:tcPr marL="65812" marR="65812"/>
                </a:tc>
              </a:tr>
              <a:tr h="422454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Возвращение к учебным занятиям несовершеннолетних</a:t>
                      </a:r>
                      <a:r>
                        <a:rPr lang="ru-RU" sz="900" baseline="0" dirty="0" smtClean="0"/>
                        <a:t>, не посещающих или систематически пропускающих занятия в образовательных учреждениях  в сравнении с аналогичным показателем прошлого года</a:t>
                      </a:r>
                      <a:endParaRPr lang="ru-RU" sz="900" dirty="0"/>
                    </a:p>
                  </a:txBody>
                  <a:tcPr marL="65812" marR="65812"/>
                </a:tc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half" idx="4294967295"/>
          </p:nvPr>
        </p:nvSpPr>
        <p:spPr>
          <a:xfrm>
            <a:off x="179388" y="981075"/>
            <a:ext cx="8964612" cy="2232025"/>
          </a:xfrm>
        </p:spPr>
        <p:txBody>
          <a:bodyPr>
            <a:noAutofit/>
          </a:bodyPr>
          <a:lstStyle/>
          <a:p>
            <a:endParaRPr lang="ru-RU" sz="14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100" b="1" dirty="0" smtClean="0">
                <a:latin typeface="Century Gothic" pitchFamily="34" charset="0"/>
              </a:rPr>
              <a:t>Срок реализации : 2020-2024 </a:t>
            </a:r>
            <a:r>
              <a:rPr lang="ru-RU" sz="1100" b="1" dirty="0" err="1" smtClean="0">
                <a:latin typeface="Century Gothic" pitchFamily="34" charset="0"/>
              </a:rPr>
              <a:t>гг</a:t>
            </a:r>
            <a:endParaRPr lang="ru-RU" sz="1100" b="1" dirty="0">
              <a:latin typeface="Century Gothic" pitchFamily="34" charset="0"/>
            </a:endParaRPr>
          </a:p>
          <a:p>
            <a:r>
              <a:rPr lang="ru-RU" sz="1200" u="sng" dirty="0" smtClean="0">
                <a:latin typeface="Monotype Corsiva" pitchFamily="66" charset="0"/>
              </a:rPr>
              <a:t>Цели: </a:t>
            </a:r>
            <a:r>
              <a:rPr lang="ru-RU" sz="1200" i="1" dirty="0" smtClean="0">
                <a:latin typeface="Monotype Corsiva" pitchFamily="66" charset="0"/>
              </a:rPr>
              <a:t>Создание условий для патриотического и  духовно-нравственного воспитания интеллектуального, </a:t>
            </a:r>
          </a:p>
          <a:p>
            <a:pPr marL="0" indent="0">
              <a:buNone/>
            </a:pPr>
            <a:r>
              <a:rPr lang="ru-RU" sz="1200" i="1" dirty="0" smtClean="0">
                <a:latin typeface="Monotype Corsiva" pitchFamily="66" charset="0"/>
              </a:rPr>
              <a:t>творческого и физического развития молодежи;</a:t>
            </a:r>
          </a:p>
          <a:p>
            <a:r>
              <a:rPr lang="ru-RU" sz="1200" i="1" dirty="0" smtClean="0">
                <a:latin typeface="Monotype Corsiva" pitchFamily="66" charset="0"/>
              </a:rPr>
              <a:t>Формирование у молодежи активной жизненной позиции, готовности к участию </a:t>
            </a:r>
          </a:p>
          <a:p>
            <a:pPr marL="0" indent="0">
              <a:buNone/>
            </a:pPr>
            <a:r>
              <a:rPr lang="ru-RU" sz="1200" i="1" dirty="0" smtClean="0">
                <a:latin typeface="Monotype Corsiva" pitchFamily="66" charset="0"/>
              </a:rPr>
              <a:t>в общественно-политической жизни страны</a:t>
            </a:r>
          </a:p>
          <a:p>
            <a:r>
              <a:rPr lang="ru-RU" sz="1200" i="1" dirty="0" smtClean="0">
                <a:latin typeface="Monotype Corsiva" pitchFamily="66" charset="0"/>
              </a:rPr>
              <a:t>Профилактика правонарушений, связанных с незаконным оборотов наркотиков;</a:t>
            </a:r>
          </a:p>
          <a:p>
            <a:r>
              <a:rPr lang="ru-RU" sz="1200" i="1" dirty="0" smtClean="0">
                <a:latin typeface="Monotype Corsiva" pitchFamily="66" charset="0"/>
              </a:rPr>
              <a:t>Проведение мониторинга детской безнадзорности, беспризорности, выявление детей, </a:t>
            </a:r>
          </a:p>
          <a:p>
            <a:pPr marL="0" indent="0">
              <a:buNone/>
            </a:pPr>
            <a:r>
              <a:rPr lang="ru-RU" sz="1200" i="1" dirty="0" smtClean="0">
                <a:latin typeface="Monotype Corsiva" pitchFamily="66" charset="0"/>
              </a:rPr>
              <a:t>длительное время не посещающих учебные заведения без уважительных причин</a:t>
            </a:r>
            <a:endParaRPr lang="ru-RU" sz="1200" i="1" dirty="0">
              <a:latin typeface="Monotype Corsiva" pitchFamily="66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195907"/>
              </p:ext>
            </p:extLst>
          </p:nvPr>
        </p:nvGraphicFramePr>
        <p:xfrm>
          <a:off x="179512" y="2996952"/>
          <a:ext cx="6912769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807"/>
                <a:gridCol w="1224914"/>
                <a:gridCol w="1469896"/>
                <a:gridCol w="1523152"/>
              </a:tblGrid>
              <a:tr h="228600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Объем финансирования, тыс. руб.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</a:t>
                      </a:r>
                      <a:r>
                        <a:rPr lang="ru-RU" sz="900" baseline="0" dirty="0" smtClean="0"/>
                        <a:t>  год </a:t>
                      </a:r>
                      <a:r>
                        <a:rPr lang="ru-RU" sz="900" dirty="0" smtClean="0"/>
                        <a:t>(план)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</a:t>
                      </a:r>
                      <a:r>
                        <a:rPr lang="ru-RU" sz="900" baseline="0" dirty="0" smtClean="0"/>
                        <a:t>  год </a:t>
                      </a:r>
                      <a:r>
                        <a:rPr lang="ru-RU" sz="900" dirty="0" smtClean="0"/>
                        <a:t>(факт)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% исп.</a:t>
                      </a:r>
                      <a:endParaRPr lang="ru-RU" sz="900" dirty="0"/>
                    </a:p>
                  </a:txBody>
                  <a:tcPr/>
                </a:tc>
              </a:tr>
              <a:tr h="2023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628800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89006F"/>
                </a:solidFill>
              </a:rPr>
              <a:t>Муниципальная программа </a:t>
            </a:r>
            <a:br>
              <a:rPr lang="ru-RU" sz="2000" b="1" dirty="0" smtClean="0">
                <a:solidFill>
                  <a:srgbClr val="89006F"/>
                </a:solidFill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муниципального </a:t>
            </a:r>
            <a:r>
              <a:rPr lang="ru-RU" sz="2000" b="1" dirty="0">
                <a:solidFill>
                  <a:srgbClr val="89006F"/>
                </a:solidFill>
              </a:rPr>
              <a:t>образования  </a:t>
            </a:r>
            <a:r>
              <a:rPr lang="ru-RU" sz="2000" b="1" dirty="0" smtClean="0">
                <a:solidFill>
                  <a:srgbClr val="89006F"/>
                </a:solidFill>
              </a:rPr>
              <a:t>«Гиагинский район»</a:t>
            </a:r>
            <a:br>
              <a:rPr lang="ru-RU" sz="2000" b="1" dirty="0" smtClean="0">
                <a:solidFill>
                  <a:srgbClr val="89006F"/>
                </a:solidFill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 «Развитие физической культуры»</a:t>
            </a:r>
            <a:endParaRPr lang="ru-RU" sz="2000" b="1" dirty="0">
              <a:solidFill>
                <a:srgbClr val="89006F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71296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600" b="1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r>
              <a:rPr lang="ru-RU" sz="1600" dirty="0" smtClean="0">
                <a:latin typeface="Monotype Corsiva" pitchFamily="66" charset="0"/>
              </a:rPr>
              <a:t>Цель: создание оптимальных условий для возможности систематических занятий физической культурой и спортом населения Республик  Адыгея, повышение конкурентоспособности спортсменов Республики Адыгея на всероссийской и международной аренах, а также проведение спортивно-массовых мероприятий</a:t>
            </a:r>
            <a:endParaRPr lang="ru-RU" sz="1600" dirty="0">
              <a:latin typeface="Monotype Corsiva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13880264"/>
              </p:ext>
            </p:extLst>
          </p:nvPr>
        </p:nvGraphicFramePr>
        <p:xfrm>
          <a:off x="2771800" y="3221126"/>
          <a:ext cx="6120681" cy="783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1152128"/>
                <a:gridCol w="1080120"/>
                <a:gridCol w="1008113"/>
              </a:tblGrid>
              <a:tr h="4852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финансирования, тыс. руб.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исп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2986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253,7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76795"/>
              </p:ext>
            </p:extLst>
          </p:nvPr>
        </p:nvGraphicFramePr>
        <p:xfrm>
          <a:off x="251520" y="4293096"/>
          <a:ext cx="8640960" cy="1833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1460"/>
                <a:gridCol w="1152128"/>
                <a:gridCol w="1069834"/>
                <a:gridCol w="987538"/>
              </a:tblGrid>
              <a:tr h="4667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</a:p>
                    <a:p>
                      <a:pPr algn="ctr"/>
                      <a:r>
                        <a:rPr lang="ru-RU" sz="1200" dirty="0" smtClean="0"/>
                        <a:t>исп.</a:t>
                      </a:r>
                      <a:endParaRPr lang="ru-RU" sz="1200" dirty="0"/>
                    </a:p>
                  </a:txBody>
                  <a:tcPr/>
                </a:tc>
              </a:tr>
              <a:tr h="68540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граждан Гиагинского района, систематически занимающегося физической культурой и спортом, в общей численности населения Гиагинского</a:t>
                      </a:r>
                      <a:r>
                        <a:rPr lang="ru-RU" sz="1200" baseline="0" dirty="0" smtClean="0"/>
                        <a:t> района</a:t>
                      </a:r>
                      <a:r>
                        <a:rPr lang="ru-RU" sz="1200" dirty="0" smtClean="0"/>
                        <a:t>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Охват</a:t>
                      </a:r>
                      <a:r>
                        <a:rPr lang="ru-RU" sz="1200" baseline="0" dirty="0" smtClean="0"/>
                        <a:t> детей и подростков, занимающихся физкультурой и спортом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  <a:tr h="3213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обеспеченности плоскостными сооружениями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1368152" cy="134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1" y="0"/>
            <a:ext cx="9144000" cy="102940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89006F"/>
                </a:solidFill>
                <a:cs typeface="FreesiaUPC" pitchFamily="34" charset="-34"/>
              </a:rPr>
              <a:t>Муниципальная программа</a:t>
            </a:r>
            <a:br>
              <a:rPr lang="ru-RU" sz="1600" b="1" dirty="0" smtClean="0">
                <a:solidFill>
                  <a:srgbClr val="89006F"/>
                </a:solidFill>
                <a:cs typeface="FreesiaUPC" pitchFamily="34" charset="-34"/>
              </a:rPr>
            </a:br>
            <a:r>
              <a:rPr lang="ru-RU" sz="1600" b="1" dirty="0" smtClean="0">
                <a:solidFill>
                  <a:srgbClr val="89006F"/>
                </a:solidFill>
                <a:cs typeface="FreesiaUPC" pitchFamily="34" charset="-34"/>
              </a:rPr>
              <a:t> </a:t>
            </a:r>
            <a:r>
              <a:rPr lang="ru-RU" sz="1600" b="1" dirty="0">
                <a:solidFill>
                  <a:srgbClr val="89006F"/>
                </a:solidFill>
                <a:cs typeface="FreesiaUPC" pitchFamily="34" charset="-34"/>
              </a:rPr>
              <a:t>муниципального образования «</a:t>
            </a:r>
            <a:r>
              <a:rPr lang="ru-RU" sz="1600" b="1" dirty="0" smtClean="0">
                <a:solidFill>
                  <a:srgbClr val="89006F"/>
                </a:solidFill>
                <a:cs typeface="FreesiaUPC" pitchFamily="34" charset="-34"/>
              </a:rPr>
              <a:t>Гиагинский район» «Развитие сельского хозяйства на территории муниципального образования «Гиагинский район»</a:t>
            </a:r>
            <a:endParaRPr lang="ru-RU" sz="1600" b="1" dirty="0">
              <a:solidFill>
                <a:srgbClr val="89006F"/>
              </a:solidFill>
              <a:cs typeface="FreesiaUPC" pitchFamily="34" charset="-34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964488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реализации : 2020-2024 гг.</a:t>
            </a:r>
          </a:p>
          <a:p>
            <a:pPr marL="0" indent="0">
              <a:buNone/>
            </a:pPr>
            <a:r>
              <a:rPr lang="ru-RU" sz="1400" b="0" dirty="0" smtClean="0">
                <a:latin typeface="Monotype Corsiva" pitchFamily="66" charset="0"/>
              </a:rPr>
              <a:t>Цель:</a:t>
            </a:r>
          </a:p>
          <a:p>
            <a:r>
              <a:rPr lang="ru-RU" sz="1400" b="0" dirty="0" smtClean="0">
                <a:latin typeface="Monotype Corsiva" pitchFamily="66" charset="0"/>
              </a:rPr>
              <a:t>повышение конкурентоспособности сельскохозяйственной продукции на основе инновационного развития АПК;</a:t>
            </a:r>
          </a:p>
          <a:p>
            <a:r>
              <a:rPr lang="ru-RU" sz="1400" b="0" dirty="0" smtClean="0">
                <a:latin typeface="Monotype Corsiva" pitchFamily="66" charset="0"/>
              </a:rPr>
              <a:t>Развитие садоводства интенсивного типа;</a:t>
            </a:r>
          </a:p>
          <a:p>
            <a:r>
              <a:rPr lang="ru-RU" sz="1400" b="0" dirty="0" smtClean="0">
                <a:latin typeface="Monotype Corsiva" pitchFamily="66" charset="0"/>
              </a:rPr>
              <a:t>Сохранение и воспроизводство используемых в сельскохозяйственном производстве земельных  и  других природных ресурсов;</a:t>
            </a:r>
          </a:p>
          <a:p>
            <a:r>
              <a:rPr lang="ru-RU" sz="1400" b="0" dirty="0" smtClean="0">
                <a:latin typeface="Monotype Corsiva" pitchFamily="66" charset="0"/>
              </a:rPr>
              <a:t>Повышение трудовой активности работников </a:t>
            </a:r>
          </a:p>
          <a:p>
            <a:pPr marL="0" indent="0">
              <a:buNone/>
            </a:pPr>
            <a:r>
              <a:rPr lang="ru-RU" sz="1400" b="0" dirty="0" smtClean="0">
                <a:latin typeface="Monotype Corsiva" pitchFamily="66" charset="0"/>
              </a:rPr>
              <a:t>сельскохозяйственных предприятий;</a:t>
            </a:r>
          </a:p>
          <a:p>
            <a:r>
              <a:rPr lang="ru-RU" sz="1400" b="0" dirty="0" smtClean="0">
                <a:latin typeface="Monotype Corsiva" pitchFamily="66" charset="0"/>
              </a:rPr>
              <a:t>Устойчивое развитие сельских территорий</a:t>
            </a:r>
            <a:r>
              <a:rPr lang="ru-RU" sz="1400" dirty="0" smtClean="0"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544887"/>
              </p:ext>
            </p:extLst>
          </p:nvPr>
        </p:nvGraphicFramePr>
        <p:xfrm>
          <a:off x="179512" y="3645024"/>
          <a:ext cx="6120680" cy="71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7628"/>
                <a:gridCol w="1126828"/>
                <a:gridCol w="1224136"/>
                <a:gridCol w="792088"/>
              </a:tblGrid>
              <a:tr h="403888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Объем финансирования, тыс. руб. 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 (план)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год</a:t>
                      </a:r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(факт)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b="1" dirty="0"/>
                    </a:p>
                  </a:txBody>
                  <a:tcPr/>
                </a:tc>
              </a:tr>
              <a:tr h="2888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183,1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106014"/>
              </p:ext>
            </p:extLst>
          </p:nvPr>
        </p:nvGraphicFramePr>
        <p:xfrm>
          <a:off x="179512" y="4581128"/>
          <a:ext cx="8784975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5590"/>
                <a:gridCol w="903128"/>
                <a:gridCol w="985231"/>
                <a:gridCol w="821026"/>
              </a:tblGrid>
              <a:tr h="43943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 показатели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35095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Рост</a:t>
                      </a:r>
                      <a:r>
                        <a:rPr lang="ru-RU" sz="1100" baseline="0" dirty="0" smtClean="0"/>
                        <a:t> валовой продукции сельского хозяйства в хозяйствах всех категорий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7565,0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9626,7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127,3</a:t>
                      </a:r>
                      <a:endParaRPr lang="ru-RU" sz="1200" dirty="0"/>
                    </a:p>
                  </a:txBody>
                  <a:tcPr anchor="ctr"/>
                </a:tc>
              </a:tr>
              <a:tr h="2856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Рост валовой продукции растениеводства</a:t>
                      </a:r>
                      <a:r>
                        <a:rPr lang="ru-RU" sz="1100" baseline="0" dirty="0" smtClean="0"/>
                        <a:t> в хозяйствах всех категорий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5825,8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7826,6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134,3</a:t>
                      </a:r>
                      <a:endParaRPr lang="ru-RU" sz="1200" dirty="0"/>
                    </a:p>
                  </a:txBody>
                  <a:tcPr anchor="ctr"/>
                </a:tc>
              </a:tr>
              <a:tr h="2856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Рост валовой продукции животноводства в хозяйствах всех категорий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1739,2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1800,1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103,5</a:t>
                      </a:r>
                      <a:endParaRPr lang="ru-RU" sz="1200" dirty="0"/>
                    </a:p>
                  </a:txBody>
                  <a:tcPr anchor="ctr"/>
                </a:tc>
              </a:tr>
              <a:tr h="294517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Улучшение</a:t>
                      </a:r>
                      <a:r>
                        <a:rPr lang="ru-RU" sz="1100" baseline="0" dirty="0" smtClean="0"/>
                        <a:t> жилищных условий граждан, проживающих на сельской территории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566" y="2852936"/>
            <a:ext cx="1656069" cy="15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Основные показатели </a:t>
            </a:r>
            <a:br>
              <a:rPr lang="ru-RU" sz="2400" b="1" dirty="0" smtClean="0"/>
            </a:br>
            <a:r>
              <a:rPr lang="ru-RU" sz="2400" b="1" dirty="0" smtClean="0"/>
              <a:t>социально-экономического развития, тыс. руб.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6077607"/>
              </p:ext>
            </p:extLst>
          </p:nvPr>
        </p:nvGraphicFramePr>
        <p:xfrm>
          <a:off x="323528" y="1628800"/>
          <a:ext cx="8496944" cy="32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4308"/>
                <a:gridCol w="1361013"/>
                <a:gridCol w="1361013"/>
                <a:gridCol w="1160610"/>
              </a:tblGrid>
              <a:tr h="5570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baseline="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2</a:t>
                      </a:r>
                      <a:r>
                        <a:rPr lang="ru-RU" sz="1200" baseline="0" dirty="0" smtClean="0"/>
                        <a:t>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baseline="0" dirty="0" smtClean="0"/>
                        <a:t> (факт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</a:t>
                      </a:r>
                      <a:r>
                        <a:rPr lang="en-US" sz="1200" dirty="0" smtClean="0"/>
                        <a:t>3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ru-RU" sz="1200" baseline="0" dirty="0" smtClean="0"/>
                        <a:t>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(прогноз)</a:t>
                      </a:r>
                      <a:endParaRPr lang="ru-RU" sz="1200" dirty="0"/>
                    </a:p>
                  </a:txBody>
                  <a:tcPr/>
                </a:tc>
              </a:tr>
              <a:tr h="4518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Численность населения, тыс. чел.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32,2</a:t>
                      </a:r>
                      <a:endParaRPr lang="ru-RU" sz="1200" dirty="0"/>
                    </a:p>
                  </a:txBody>
                  <a:tcPr/>
                </a:tc>
              </a:tr>
              <a:tr h="5570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Валовый муниципальный продукт (ВМП),</a:t>
                      </a:r>
                      <a:r>
                        <a:rPr lang="ru-RU" sz="1200" baseline="0" dirty="0" smtClean="0"/>
                        <a:t> млн</a:t>
                      </a:r>
                      <a:r>
                        <a:rPr lang="ru-RU" sz="1200" dirty="0" smtClean="0"/>
                        <a:t>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15670,4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24205,1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25173,0</a:t>
                      </a:r>
                      <a:endParaRPr lang="ru-RU" sz="1200" dirty="0"/>
                    </a:p>
                  </a:txBody>
                  <a:tcPr/>
                </a:tc>
              </a:tr>
              <a:tr h="4518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Инвестиции в основной капитал, 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1530,6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2100,0</a:t>
                      </a:r>
                      <a:endParaRPr lang="ru-RU" sz="1200" dirty="0"/>
                    </a:p>
                  </a:txBody>
                  <a:tcPr/>
                </a:tc>
              </a:tr>
              <a:tr h="4518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Фонд начисленной з\п всех работников,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2435,5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2632,5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2692,8</a:t>
                      </a:r>
                      <a:endParaRPr lang="ru-RU" sz="1200" dirty="0"/>
                    </a:p>
                  </a:txBody>
                  <a:tcPr/>
                </a:tc>
              </a:tr>
              <a:tr h="4518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Прибыль</a:t>
                      </a:r>
                      <a:r>
                        <a:rPr lang="ru-RU" sz="1200" baseline="0" dirty="0" smtClean="0"/>
                        <a:t> предприятий (организаций) , млн. руб.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1575,9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769,2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1088,0</a:t>
                      </a:r>
                      <a:endParaRPr lang="ru-RU" sz="1200" dirty="0"/>
                    </a:p>
                  </a:txBody>
                  <a:tcPr/>
                </a:tc>
              </a:tr>
              <a:tr h="31878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Уровень регистрируемой безработицы,%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23" y="4941168"/>
            <a:ext cx="2880320" cy="146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0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828600" y="332656"/>
            <a:ext cx="10126644" cy="758952"/>
          </a:xfrm>
        </p:spPr>
        <p:txBody>
          <a:bodyPr>
            <a:noAutofit/>
          </a:bodyPr>
          <a:lstStyle/>
          <a:p>
            <a:pPr marL="628650" indent="263525" algn="ctr"/>
            <a:r>
              <a:rPr lang="ru-RU" sz="1600" b="1" dirty="0" smtClean="0">
                <a:solidFill>
                  <a:srgbClr val="89006F"/>
                </a:solidFill>
              </a:rPr>
              <a:t>Муниципальная программа муниципального образования «Гиагинский район» </a:t>
            </a:r>
            <a:br>
              <a:rPr lang="ru-RU" sz="1600" b="1" dirty="0" smtClean="0">
                <a:solidFill>
                  <a:srgbClr val="89006F"/>
                </a:solidFill>
              </a:rPr>
            </a:br>
            <a:r>
              <a:rPr lang="ru-RU" sz="1600" b="1" dirty="0" smtClean="0">
                <a:solidFill>
                  <a:srgbClr val="89006F"/>
                </a:solidFill>
              </a:rPr>
              <a:t>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</a:t>
            </a:r>
            <a:r>
              <a:rPr lang="ru-RU" sz="1600" b="1" dirty="0">
                <a:solidFill>
                  <a:srgbClr val="89006F"/>
                </a:solidFill>
              </a:rPr>
              <a:t> </a:t>
            </a:r>
            <a:r>
              <a:rPr lang="ru-RU" sz="1600" b="1" dirty="0" smtClean="0">
                <a:solidFill>
                  <a:srgbClr val="89006F"/>
                </a:solidFill>
              </a:rPr>
              <a:t>объектах » , тыс. руб.</a:t>
            </a:r>
            <a:endParaRPr lang="ru-RU" sz="1600" b="1" dirty="0">
              <a:solidFill>
                <a:srgbClr val="89006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556525" cy="6336704"/>
          </a:xfrm>
        </p:spPr>
        <p:txBody>
          <a:bodyPr>
            <a:normAutofit/>
          </a:bodyPr>
          <a:lstStyle/>
          <a:p>
            <a:pPr marL="182563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реализации: 2020-2025 гг.</a:t>
            </a:r>
          </a:p>
          <a:p>
            <a:pPr marL="182563" indent="0">
              <a:buNone/>
            </a:pPr>
            <a:r>
              <a:rPr lang="ru-RU" sz="1200" dirty="0" smtClean="0"/>
              <a:t>Цель :   минимизация социального и экономического ущерба наносимого населению и экономике МО «Гиагинский район» при возникновении ЧС природного и техногенного характера, происшествий на водных объектах , при совершении террористических актов.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Обеспечение развития районной системы информирования и оповещения населения;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Снижение экономического ущерба от ЧС;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уровня защищенности населения и территории МО «Гиагинский район»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эффективности деятельности органов управления и сил гражданской обороны;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ru-RU" sz="1400" b="0" dirty="0" smtClean="0">
                <a:latin typeface="Monotype Corsiva" pitchFamily="66" charset="0"/>
              </a:rPr>
              <a:t>Повышение уровня антитеррористической защищенности социально-значимых объектов</a:t>
            </a:r>
          </a:p>
          <a:p>
            <a:pPr marL="171450" indent="-171450">
              <a:buFont typeface="Wingdings" pitchFamily="2" charset="2"/>
              <a:buChar char="ü"/>
            </a:pPr>
            <a:endParaRPr lang="ru-RU" sz="16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ru-RU" sz="1600" b="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600" b="0" dirty="0" smtClean="0">
              <a:latin typeface="Monotype Corsiva" pitchFamily="66" charset="0"/>
            </a:endParaRPr>
          </a:p>
          <a:p>
            <a:pPr marL="171450" indent="-171450" algn="ctr">
              <a:buFont typeface="Wingdings" pitchFamily="2" charset="2"/>
              <a:buChar char="ü"/>
            </a:pPr>
            <a:endParaRPr lang="ru-RU" sz="1600" b="0" dirty="0" smtClean="0">
              <a:latin typeface="Monotype Corsiva" pitchFamily="66" charset="0"/>
            </a:endParaRPr>
          </a:p>
          <a:p>
            <a:pPr marL="44450" indent="-44450"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216565"/>
              </p:ext>
            </p:extLst>
          </p:nvPr>
        </p:nvGraphicFramePr>
        <p:xfrm>
          <a:off x="251520" y="3789040"/>
          <a:ext cx="8640960" cy="5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944216"/>
                <a:gridCol w="1512168"/>
                <a:gridCol w="1584176"/>
              </a:tblGrid>
              <a:tr h="272872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0319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3706,5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3695,2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285316"/>
            <a:ext cx="1248139" cy="93610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69962"/>
              </p:ext>
            </p:extLst>
          </p:nvPr>
        </p:nvGraphicFramePr>
        <p:xfrm>
          <a:off x="179512" y="4509120"/>
          <a:ext cx="8712968" cy="1674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944216"/>
                <a:gridCol w="1512168"/>
                <a:gridCol w="1584176"/>
              </a:tblGrid>
              <a:tr h="29267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994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Уровень готовности сил и средств районного звена ТП РА ЕГСП по ЧС  к выполнению задач по ЧС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552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Наличие программно-технических</a:t>
                      </a:r>
                      <a:r>
                        <a:rPr lang="ru-RU" sz="1100" baseline="0" dirty="0" smtClean="0"/>
                        <a:t> средств автоматизации управления (%)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08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Количество публикаций антитеррористической направленности в районных СМИ (ед.)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5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2000" b="1" dirty="0"/>
              <a:t>Муниципальная программа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муниципального </a:t>
            </a:r>
            <a:r>
              <a:rPr lang="ru-RU" sz="2000" b="1" dirty="0"/>
              <a:t>образования </a:t>
            </a:r>
            <a:r>
              <a:rPr lang="ru-RU" sz="2000" b="1" dirty="0" smtClean="0"/>
              <a:t>«Гиагинский район» </a:t>
            </a:r>
            <a:br>
              <a:rPr lang="ru-RU" sz="2000" b="1" dirty="0" smtClean="0"/>
            </a:br>
            <a:r>
              <a:rPr lang="ru-RU" sz="2000" b="1" dirty="0" smtClean="0"/>
              <a:t>«Комплексное </a:t>
            </a:r>
            <a:r>
              <a:rPr lang="ru-RU" sz="2000" b="1" dirty="0"/>
              <a:t>развитие сельских </a:t>
            </a:r>
            <a:r>
              <a:rPr lang="ru-RU" sz="2000" b="1" dirty="0" smtClean="0"/>
              <a:t>территорий»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852936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endParaRPr lang="ru-RU" sz="14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467646"/>
              </p:ext>
            </p:extLst>
          </p:nvPr>
        </p:nvGraphicFramePr>
        <p:xfrm>
          <a:off x="251520" y="2420888"/>
          <a:ext cx="590465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205"/>
                <a:gridCol w="1623780"/>
                <a:gridCol w="1499567"/>
                <a:gridCol w="936104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67667,5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67677,5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179512" y="1484784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/>
          </a:p>
          <a:p>
            <a:r>
              <a:rPr lang="ru-RU" sz="1400" b="1" dirty="0" smtClean="0"/>
              <a:t>Срок </a:t>
            </a:r>
            <a:r>
              <a:rPr lang="ru-RU" sz="1400" b="1" dirty="0" smtClean="0"/>
              <a:t>реализации 2020-2024 гг.</a:t>
            </a:r>
          </a:p>
          <a:p>
            <a:r>
              <a:rPr lang="ru-RU" sz="1400" i="1" dirty="0" smtClean="0"/>
              <a:t>Цель: повышение качества жизни сельского населения Гиагинского </a:t>
            </a:r>
            <a:r>
              <a:rPr lang="ru-RU" sz="1400" i="1" dirty="0" smtClean="0"/>
              <a:t>района</a:t>
            </a:r>
          </a:p>
          <a:p>
            <a:endParaRPr lang="ru-RU" sz="1400" i="1" dirty="0"/>
          </a:p>
          <a:p>
            <a:endParaRPr lang="ru-RU" sz="1400" i="1" dirty="0" smtClean="0"/>
          </a:p>
          <a:p>
            <a:pPr marL="0" indent="0">
              <a:buNone/>
            </a:pPr>
            <a:endParaRPr lang="ru-RU" sz="1400" i="1" dirty="0" smtClean="0"/>
          </a:p>
          <a:p>
            <a:pPr marL="0" indent="0">
              <a:buNone/>
            </a:pPr>
            <a:r>
              <a:rPr lang="ru-RU" sz="1400" b="1" i="1" dirty="0" smtClean="0"/>
              <a:t>Задачи:</a:t>
            </a:r>
            <a:endParaRPr lang="ru-RU" sz="1400" b="1" i="1" dirty="0" smtClean="0"/>
          </a:p>
          <a:p>
            <a:pPr marL="0" indent="0">
              <a:buNone/>
            </a:pPr>
            <a:r>
              <a:rPr lang="ru-RU" sz="1200" i="1" dirty="0"/>
              <a:t>1. улучшение качества благоустройства сельских территорий;</a:t>
            </a:r>
          </a:p>
          <a:p>
            <a:pPr marL="0" indent="0">
              <a:buNone/>
            </a:pPr>
            <a:r>
              <a:rPr lang="ru-RU" sz="1200" i="1" dirty="0"/>
              <a:t>2. развитие инженерной инфраструктуры, обеспечение доступности и оптимизации условий подключения производственных объектов к инженерной инфраструктуре;</a:t>
            </a:r>
          </a:p>
          <a:p>
            <a:pPr marL="0" indent="0">
              <a:buNone/>
            </a:pPr>
            <a:r>
              <a:rPr lang="ru-RU" sz="1200" i="1" dirty="0"/>
              <a:t>3. улучшение жилищных условий граждан (специалистов села), проживающих сельской местности</a:t>
            </a:r>
          </a:p>
          <a:p>
            <a:pPr marL="0" indent="0">
              <a:buNone/>
            </a:pPr>
            <a:endParaRPr lang="ru-RU" sz="1200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235830"/>
              </p:ext>
            </p:extLst>
          </p:nvPr>
        </p:nvGraphicFramePr>
        <p:xfrm>
          <a:off x="179513" y="4221088"/>
          <a:ext cx="8784975" cy="214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6936"/>
                <a:gridCol w="1786775"/>
                <a:gridCol w="1637876"/>
                <a:gridCol w="893388"/>
              </a:tblGrid>
              <a:tr h="2565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 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00501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Увеличение площади ввода (приобретения)жилья для граждан,</a:t>
                      </a:r>
                      <a:r>
                        <a:rPr lang="ru-RU" sz="1100" baseline="0" dirty="0" smtClean="0"/>
                        <a:t> проживающих на сельских территориях, </a:t>
                      </a:r>
                      <a:r>
                        <a:rPr lang="ru-RU" sz="1100" baseline="0" dirty="0" err="1" smtClean="0"/>
                        <a:t>кв.м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131,5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151,1</a:t>
                      </a:r>
                      <a:endParaRPr lang="ru-RU" sz="1100" dirty="0"/>
                    </a:p>
                  </a:txBody>
                  <a:tcPr/>
                </a:tc>
              </a:tr>
              <a:tr h="55580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Коэффициент охвата дошкольным образованием по сельской местности</a:t>
                      </a:r>
                      <a:r>
                        <a:rPr lang="ru-RU" sz="1100" baseline="0" dirty="0" smtClean="0"/>
                        <a:t> , в процентах от численности детей в возрасте от 1 года до 6 лет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109,4</a:t>
                      </a:r>
                      <a:endParaRPr lang="ru-RU" sz="1100" dirty="0"/>
                    </a:p>
                  </a:txBody>
                  <a:tcPr/>
                </a:tc>
              </a:tr>
              <a:tr h="3990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Сохранение численности населения на территории</a:t>
                      </a:r>
                      <a:r>
                        <a:rPr lang="ru-RU" sz="1100" baseline="0" dirty="0" smtClean="0"/>
                        <a:t> Гиагинского района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</a:tr>
              <a:tr h="39903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Увеличение</a:t>
                      </a:r>
                      <a:r>
                        <a:rPr lang="ru-RU" sz="1100" baseline="0" dirty="0" smtClean="0"/>
                        <a:t> уровня обеспеченности инженерной инфраструктурой на сельских территориях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52" y="1538536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9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4" y="0"/>
            <a:ext cx="9124909" cy="1080120"/>
          </a:xfrm>
          <a:effectLst>
            <a:glow rad="127000">
              <a:srgbClr val="FFFF00"/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89006F"/>
                </a:solidFill>
                <a:effectLst/>
              </a:rPr>
              <a:t>Муниципальная программа </a:t>
            </a:r>
            <a:br>
              <a:rPr lang="ru-RU" sz="2000" b="1" dirty="0" smtClean="0">
                <a:solidFill>
                  <a:srgbClr val="89006F"/>
                </a:solidFill>
                <a:effectLst/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муниципального образования </a:t>
            </a:r>
            <a:r>
              <a:rPr lang="ru-RU" sz="2000" b="1" dirty="0" smtClean="0">
                <a:solidFill>
                  <a:srgbClr val="89006F"/>
                </a:solidFill>
                <a:effectLst/>
              </a:rPr>
              <a:t>«Гиагинский район»</a:t>
            </a:r>
            <a:br>
              <a:rPr lang="ru-RU" sz="2000" b="1" dirty="0" smtClean="0">
                <a:solidFill>
                  <a:srgbClr val="89006F"/>
                </a:solidFill>
                <a:effectLst/>
              </a:rPr>
            </a:br>
            <a:r>
              <a:rPr lang="ru-RU" sz="2000" b="1" dirty="0" smtClean="0">
                <a:solidFill>
                  <a:srgbClr val="89006F"/>
                </a:solidFill>
                <a:effectLst/>
              </a:rPr>
              <a:t> «Обеспечение безопасности дорожного движения», тыс. руб.</a:t>
            </a:r>
            <a:endParaRPr lang="ru-RU" sz="2000" b="1" dirty="0">
              <a:solidFill>
                <a:srgbClr val="89006F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424936" cy="470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 реализации: 2020-2024 </a:t>
            </a:r>
            <a:r>
              <a:rPr lang="ru-RU" sz="1200" b="1" dirty="0" err="1" smtClean="0">
                <a:latin typeface="Century Gothic" pitchFamily="34" charset="0"/>
              </a:rPr>
              <a:t>гг</a:t>
            </a:r>
            <a:endParaRPr lang="ru-RU" sz="1400" b="1" dirty="0" smtClean="0">
              <a:latin typeface="Century Gothic" pitchFamily="34" charset="0"/>
            </a:endParaRPr>
          </a:p>
          <a:p>
            <a:r>
              <a:rPr lang="ru-RU" sz="1800" dirty="0" smtClean="0">
                <a:latin typeface="Monotype Corsiva" pitchFamily="66" charset="0"/>
              </a:rPr>
              <a:t>Цель: Обеспечение сохранности жизни, здоровья детей, гарантии их законных прав на безопасные условия движения на дорогах</a:t>
            </a: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endParaRPr lang="ru-RU" sz="1600" dirty="0" smtClean="0">
              <a:latin typeface="Monotype Corsiva" pitchFamily="66" charset="0"/>
            </a:endParaRPr>
          </a:p>
          <a:p>
            <a:endParaRPr lang="ru-RU" sz="1600" dirty="0" smtClean="0">
              <a:latin typeface="Monotype Corsiva" pitchFamily="66" charset="0"/>
            </a:endParaRPr>
          </a:p>
          <a:p>
            <a:r>
              <a:rPr lang="ru-RU" sz="1600" dirty="0" smtClean="0">
                <a:latin typeface="Monotype Corsiva" pitchFamily="66" charset="0"/>
              </a:rPr>
              <a:t>Задача: Агитационно-профилактическая работа и профилактика детского дорожно-транспортного </a:t>
            </a:r>
            <a:r>
              <a:rPr lang="ru-RU" sz="1800" dirty="0" smtClean="0">
                <a:latin typeface="Monotype Corsiva" pitchFamily="66" charset="0"/>
              </a:rPr>
              <a:t>травматизма</a:t>
            </a:r>
            <a:endParaRPr lang="ru-RU" sz="1800" u="sng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u="sng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7825"/>
              </p:ext>
            </p:extLst>
          </p:nvPr>
        </p:nvGraphicFramePr>
        <p:xfrm>
          <a:off x="539552" y="2492896"/>
          <a:ext cx="7776864" cy="679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6094"/>
                <a:gridCol w="1528438"/>
                <a:gridCol w="1502226"/>
                <a:gridCol w="1040106"/>
              </a:tblGrid>
              <a:tr h="405045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4302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73216"/>
            <a:ext cx="3865181" cy="988038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017863"/>
              </p:ext>
            </p:extLst>
          </p:nvPr>
        </p:nvGraphicFramePr>
        <p:xfrm>
          <a:off x="539552" y="4149079"/>
          <a:ext cx="7776864" cy="942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268"/>
                <a:gridCol w="1555373"/>
                <a:gridCol w="1461173"/>
                <a:gridCol w="1057050"/>
              </a:tblGrid>
              <a:tr h="4320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509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Повышение</a:t>
                      </a:r>
                      <a:r>
                        <a:rPr lang="ru-RU" sz="1200" baseline="0" dirty="0" smtClean="0"/>
                        <a:t> качества профилактики детского дорожно-транспортного травматизма (%)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15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89006F"/>
                </a:solidFill>
              </a:rPr>
              <a:t>Муниципальная программа </a:t>
            </a:r>
            <a:br>
              <a:rPr lang="ru-RU" sz="2000" b="1" dirty="0" smtClean="0">
                <a:solidFill>
                  <a:srgbClr val="89006F"/>
                </a:solidFill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муниципального образования «Гиагинский район»</a:t>
            </a:r>
            <a:br>
              <a:rPr lang="ru-RU" sz="2000" b="1" dirty="0" smtClean="0">
                <a:solidFill>
                  <a:srgbClr val="89006F"/>
                </a:solidFill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 «Доступная среда», тыс. руб.</a:t>
            </a:r>
            <a:endParaRPr lang="ru-RU" sz="2000" b="1" dirty="0">
              <a:solidFill>
                <a:srgbClr val="89006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39750" lvl="0" indent="0">
              <a:spcBef>
                <a:spcPts val="0"/>
              </a:spcBef>
              <a:buClrTx/>
              <a:buSzTx/>
              <a:buNone/>
            </a:pPr>
            <a:r>
              <a:rPr lang="ru-RU" sz="1400" b="1" dirty="0">
                <a:solidFill>
                  <a:prstClr val="black"/>
                </a:solidFill>
                <a:latin typeface="Century Gothic" pitchFamily="34" charset="0"/>
              </a:rPr>
              <a:t>Срок реализации : 2020 – 2024 гг.</a:t>
            </a:r>
          </a:p>
          <a:p>
            <a:pPr marL="539750" lvl="0" indent="0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prstClr val="black"/>
                </a:solidFill>
                <a:latin typeface="Monotype Corsiva" pitchFamily="66" charset="0"/>
              </a:rPr>
              <a:t>Цель : Развитие доступной среды для инвалидов и других маломобильных групп населения (далее МГН), поддержка общественных организаций инвалидов и ветеранов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809945"/>
              </p:ext>
            </p:extLst>
          </p:nvPr>
        </p:nvGraphicFramePr>
        <p:xfrm>
          <a:off x="611560" y="2348880"/>
          <a:ext cx="8064896" cy="60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468"/>
                <a:gridCol w="1645254"/>
                <a:gridCol w="1493816"/>
                <a:gridCol w="1365358"/>
              </a:tblGrid>
              <a:tr h="308947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2942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262,8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85,9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52067"/>
            <a:ext cx="2952328" cy="1052997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38917"/>
              </p:ext>
            </p:extLst>
          </p:nvPr>
        </p:nvGraphicFramePr>
        <p:xfrm>
          <a:off x="539553" y="4005064"/>
          <a:ext cx="8208911" cy="217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121"/>
                <a:gridCol w="1517158"/>
                <a:gridCol w="1578472"/>
                <a:gridCol w="1440160"/>
              </a:tblGrid>
              <a:tr h="42343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56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 количества общеобразовательных организаций, в которых</a:t>
                      </a:r>
                      <a:r>
                        <a:rPr lang="ru-RU" sz="1200" baseline="0" dirty="0" smtClean="0"/>
                        <a:t> созданы условия для инклюзивного обучения детей-инвалидов (ед.)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5928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 доли объектов социальной направленности,</a:t>
                      </a:r>
                      <a:r>
                        <a:rPr lang="ru-RU" sz="1200" baseline="0" dirty="0" smtClean="0"/>
                        <a:t> доступных для инвалидов и других МГН (%)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423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Увеличение</a:t>
                      </a:r>
                      <a:r>
                        <a:rPr lang="ru-RU" sz="1200" baseline="0" dirty="0" smtClean="0"/>
                        <a:t> проводимых общественных акций и мероприятий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</a:t>
                      </a:r>
                      <a:r>
                        <a:rPr lang="ru-RU" sz="1200" dirty="0" smtClean="0"/>
                        <a:t>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8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44000" cy="90736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89006F"/>
                </a:solidFill>
              </a:rPr>
              <a:t>Муниципальная программа  </a:t>
            </a:r>
            <a:br>
              <a:rPr lang="ru-RU" sz="2000" b="1" dirty="0" smtClean="0">
                <a:solidFill>
                  <a:srgbClr val="89006F"/>
                </a:solidFill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муниципального образования «Гиагинский район» </a:t>
            </a:r>
            <a:br>
              <a:rPr lang="ru-RU" sz="2000" b="1" dirty="0" smtClean="0">
                <a:solidFill>
                  <a:srgbClr val="89006F"/>
                </a:solidFill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«Развитие информатизации», тыс. руб.</a:t>
            </a:r>
            <a:endParaRPr lang="ru-RU" sz="2000" b="1" dirty="0">
              <a:solidFill>
                <a:srgbClr val="89006F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640960" cy="3445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2020-2024 гг.</a:t>
            </a:r>
          </a:p>
          <a:p>
            <a:r>
              <a:rPr lang="ru-RU" sz="1600" i="1" dirty="0" smtClean="0">
                <a:latin typeface="Monotype Corsiva" pitchFamily="66" charset="0"/>
              </a:rPr>
              <a:t>Цель: Повышение эффективности органов местного самоуправления, взаимодействия гражданского общества и бизнеса с органами местного самоуправления, качества и оперативности предоставления информационных услуг</a:t>
            </a:r>
          </a:p>
          <a:p>
            <a:endParaRPr lang="ru-RU" sz="1600" i="1" dirty="0"/>
          </a:p>
          <a:p>
            <a:endParaRPr lang="ru-RU" sz="1600" i="1" dirty="0" smtClean="0"/>
          </a:p>
          <a:p>
            <a:endParaRPr lang="ru-RU" sz="1600" i="1" dirty="0"/>
          </a:p>
          <a:p>
            <a:pPr marL="0" indent="0">
              <a:buNone/>
            </a:pPr>
            <a:endParaRPr lang="ru-RU" sz="1600" i="1" dirty="0" smtClean="0"/>
          </a:p>
          <a:p>
            <a:pPr marL="0" indent="0">
              <a:buNone/>
            </a:pPr>
            <a:endParaRPr lang="ru-RU" sz="1600" i="1" dirty="0" smtClean="0"/>
          </a:p>
          <a:p>
            <a:r>
              <a:rPr lang="ru-RU" sz="1600" i="1" dirty="0" smtClean="0">
                <a:latin typeface="Monotype Corsiva" pitchFamily="66" charset="0"/>
              </a:rPr>
              <a:t>Задача: Формирование современной информационной и телекоммуникационной инфраструктуры и обеспечение ее надежного функционирования</a:t>
            </a:r>
          </a:p>
          <a:p>
            <a:pPr marL="0" indent="0">
              <a:buNone/>
            </a:pPr>
            <a:endParaRPr lang="ru-RU" sz="1400" b="1" i="1" u="sng" dirty="0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23048"/>
              </p:ext>
            </p:extLst>
          </p:nvPr>
        </p:nvGraphicFramePr>
        <p:xfrm>
          <a:off x="2339752" y="2564904"/>
          <a:ext cx="6552727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224136"/>
                <a:gridCol w="1368152"/>
                <a:gridCol w="1296143"/>
              </a:tblGrid>
              <a:tr h="54606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4620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2229,8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2217,9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99,5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3071"/>
              </p:ext>
            </p:extLst>
          </p:nvPr>
        </p:nvGraphicFramePr>
        <p:xfrm>
          <a:off x="251521" y="4509120"/>
          <a:ext cx="8640958" cy="1872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7"/>
                <a:gridCol w="1312762"/>
                <a:gridCol w="1329378"/>
                <a:gridCol w="1246291"/>
              </a:tblGrid>
              <a:tr h="5318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% исп.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</a:tr>
              <a:tr h="335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рабочих мест с доступом</a:t>
                      </a:r>
                      <a:r>
                        <a:rPr lang="ru-RU" sz="1200" baseline="0" dirty="0" smtClean="0"/>
                        <a:t> СМЭВ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250,0</a:t>
                      </a:r>
                      <a:endParaRPr lang="ru-RU" sz="1200" dirty="0"/>
                    </a:p>
                  </a:txBody>
                  <a:tcPr/>
                </a:tc>
              </a:tr>
              <a:tr h="335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подключенных</a:t>
                      </a:r>
                      <a:r>
                        <a:rPr lang="ru-RU" sz="1200" baseline="0" dirty="0" smtClean="0"/>
                        <a:t> пользователей к ЛВС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335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посетителей сайта (тыс.</a:t>
                      </a:r>
                      <a:r>
                        <a:rPr lang="ru-RU" sz="1200" baseline="0" dirty="0" smtClean="0"/>
                        <a:t> чел.)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114,3</a:t>
                      </a:r>
                      <a:endParaRPr lang="ru-RU" sz="1200" dirty="0"/>
                    </a:p>
                  </a:txBody>
                  <a:tcPr/>
                </a:tc>
              </a:tr>
              <a:tr h="3350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аттестованных АРМ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3568" y="2708920"/>
            <a:ext cx="1224136" cy="12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1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797346" cy="838200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89006F"/>
                </a:solidFill>
              </a:rPr>
              <a:t>Муниципальная программа </a:t>
            </a:r>
            <a:br>
              <a:rPr lang="ru-RU" sz="1800" b="1" dirty="0" smtClean="0">
                <a:solidFill>
                  <a:srgbClr val="89006F"/>
                </a:solidFill>
              </a:rPr>
            </a:br>
            <a:r>
              <a:rPr lang="ru-RU" sz="1800" b="1" dirty="0" smtClean="0">
                <a:solidFill>
                  <a:srgbClr val="89006F"/>
                </a:solidFill>
              </a:rPr>
              <a:t>муниципального образования «Гиагинский район» «Обеспечение доступным и комфортным жильем и коммунальными услугами», </a:t>
            </a:r>
            <a:r>
              <a:rPr lang="ru-RU" sz="1200" b="1" dirty="0" smtClean="0">
                <a:solidFill>
                  <a:srgbClr val="89006F"/>
                </a:solidFill>
              </a:rPr>
              <a:t>тыс. руб.</a:t>
            </a:r>
            <a:endParaRPr lang="ru-RU" sz="1800" b="1" dirty="0">
              <a:solidFill>
                <a:srgbClr val="89006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280787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 : 2020-2024 гг.</a:t>
            </a:r>
          </a:p>
          <a:p>
            <a:r>
              <a:rPr lang="ru-RU" sz="1800" dirty="0" smtClean="0">
                <a:latin typeface="Monotype Corsiva" pitchFamily="66" charset="0"/>
              </a:rPr>
              <a:t>Цель: повышение доступности жилья и качества жилищного обеспечения населения. Повышение качества и надежности предоставления жилищно-коммунальных услуг </a:t>
            </a:r>
          </a:p>
          <a:p>
            <a:pPr marL="0" indent="0">
              <a:buNone/>
            </a:pPr>
            <a:endParaRPr lang="ru-RU" sz="18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18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1400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sz="1400" dirty="0">
              <a:latin typeface="Segoe Script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767245"/>
              </p:ext>
            </p:extLst>
          </p:nvPr>
        </p:nvGraphicFramePr>
        <p:xfrm>
          <a:off x="395536" y="2924944"/>
          <a:ext cx="6408711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96"/>
                <a:gridCol w="1424158"/>
                <a:gridCol w="1306146"/>
                <a:gridCol w="1008111"/>
              </a:tblGrid>
              <a:tr h="475176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</a:t>
                      </a:r>
                    </a:p>
                    <a:p>
                      <a:pPr algn="ctr"/>
                      <a:r>
                        <a:rPr lang="ru-RU" sz="1200" dirty="0" smtClean="0"/>
                        <a:t> исп.</a:t>
                      </a:r>
                      <a:endParaRPr lang="ru-RU" sz="1200" dirty="0"/>
                    </a:p>
                  </a:txBody>
                  <a:tcPr/>
                </a:tc>
              </a:tr>
              <a:tr h="3169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15494,5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15373,9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748811"/>
            <a:ext cx="1800200" cy="114943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887903"/>
              </p:ext>
            </p:extLst>
          </p:nvPr>
        </p:nvGraphicFramePr>
        <p:xfrm>
          <a:off x="395536" y="4149080"/>
          <a:ext cx="8352929" cy="2011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1008112"/>
                <a:gridCol w="1149386"/>
                <a:gridCol w="794831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</a:t>
                      </a:r>
                      <a:r>
                        <a:rPr lang="ru-RU" sz="1200" baseline="0" dirty="0" smtClean="0"/>
                        <a:t>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</a:t>
                      </a:r>
                    </a:p>
                    <a:p>
                      <a:pPr algn="ctr"/>
                      <a:r>
                        <a:rPr lang="ru-RU" sz="1200" dirty="0" smtClean="0"/>
                        <a:t>исп.</a:t>
                      </a:r>
                      <a:endParaRPr lang="ru-RU" sz="1200" dirty="0"/>
                    </a:p>
                  </a:txBody>
                  <a:tcPr anchor="ctr"/>
                </a:tc>
              </a:tr>
              <a:tr h="3996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семей, улучшившие жилищные условия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  <a:tr h="5178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благоустроенных жилых помещений, предоставленных детям-сиротам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66,7</a:t>
                      </a:r>
                      <a:endParaRPr lang="ru-RU" sz="1200" dirty="0"/>
                    </a:p>
                  </a:txBody>
                  <a:tcPr/>
                </a:tc>
              </a:tr>
              <a:tr h="51782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Доля детей-сирот</a:t>
                      </a:r>
                      <a:r>
                        <a:rPr lang="ru-RU" sz="1200" baseline="0" dirty="0" smtClean="0"/>
                        <a:t>, обеспеченных благоустроенными жилыми помещениями (%)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1800" b="1" dirty="0"/>
              <a:t>Муниципальная программа муниципального образования </a:t>
            </a:r>
            <a:r>
              <a:rPr lang="ru-RU" sz="1800" b="1" dirty="0" smtClean="0"/>
              <a:t>«Гиагинский район»  «Укрепление </a:t>
            </a:r>
            <a:r>
              <a:rPr lang="ru-RU" sz="1800" b="1" dirty="0"/>
              <a:t>общественного здоровья среди населения муниципального образования </a:t>
            </a:r>
            <a:r>
              <a:rPr lang="ru-RU" sz="1800" b="1" dirty="0" smtClean="0"/>
              <a:t>«Гиагинский район»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400" b="1" dirty="0"/>
              <a:t>Срок реализации 2020-2025 гг.</a:t>
            </a:r>
          </a:p>
          <a:p>
            <a:r>
              <a:rPr lang="ru-RU" sz="1200" i="1" dirty="0"/>
              <a:t>Цель: Улучшение здоровья населения, качества жизни граждан, формирование культуры общественного здоровья, ответственного  отношения к </a:t>
            </a:r>
            <a:r>
              <a:rPr lang="ru-RU" sz="1200" i="1" dirty="0" smtClean="0"/>
              <a:t>здоровью</a:t>
            </a:r>
          </a:p>
          <a:p>
            <a:pPr marL="0" indent="0">
              <a:buNone/>
            </a:pPr>
            <a:r>
              <a:rPr lang="ru-RU" sz="1400" b="1" i="1" dirty="0" smtClean="0"/>
              <a:t>Задачи</a:t>
            </a:r>
            <a:endParaRPr lang="ru-RU" sz="1400" b="1" i="1" dirty="0"/>
          </a:p>
          <a:p>
            <a:pPr marL="0" indent="0">
              <a:buNone/>
            </a:pPr>
            <a:r>
              <a:rPr lang="ru-RU" sz="1100" i="1" dirty="0"/>
              <a:t>1. Формирование системы мотивации граждан к ЗОЖ, включая здоровое питание и отказ от вредных привычек.</a:t>
            </a:r>
          </a:p>
          <a:p>
            <a:pPr marL="0" indent="0">
              <a:buNone/>
            </a:pPr>
            <a:r>
              <a:rPr lang="ru-RU" sz="1100" i="1" dirty="0"/>
              <a:t>2. Внедрение программы общественного здоровья в  </a:t>
            </a:r>
            <a:r>
              <a:rPr lang="ru-RU" sz="1100" i="1" dirty="0" smtClean="0"/>
              <a:t>муниципальном образовании «Гиагинский </a:t>
            </a:r>
            <a:r>
              <a:rPr lang="ru-RU" sz="1100" i="1" dirty="0"/>
              <a:t>район».</a:t>
            </a:r>
          </a:p>
          <a:p>
            <a:pPr marL="0" indent="0">
              <a:buNone/>
            </a:pPr>
            <a:r>
              <a:rPr lang="ru-RU" sz="1100" i="1" dirty="0"/>
              <a:t>3. Разработка и внедрение корпоративных программ укрепления здоровья.</a:t>
            </a:r>
          </a:p>
          <a:p>
            <a:endParaRPr lang="ru-RU" sz="11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33808"/>
              </p:ext>
            </p:extLst>
          </p:nvPr>
        </p:nvGraphicFramePr>
        <p:xfrm>
          <a:off x="251520" y="4293096"/>
          <a:ext cx="8640961" cy="2016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820"/>
                <a:gridCol w="1929535"/>
                <a:gridCol w="1929535"/>
                <a:gridCol w="1510071"/>
              </a:tblGrid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проведенных пропагандистских </a:t>
                      </a:r>
                      <a:r>
                        <a:rPr lang="ru-RU" sz="1200" dirty="0" smtClean="0"/>
                        <a:t>мероприятий, шт.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участников мероприятий различных социальных и возрастных </a:t>
                      </a:r>
                      <a:r>
                        <a:rPr lang="ru-RU" sz="1200" dirty="0" smtClean="0"/>
                        <a:t>групп, человек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  <a:tr h="57606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Охват сотрудников администрации ежегодной плановой </a:t>
                      </a:r>
                      <a:r>
                        <a:rPr lang="ru-RU" sz="1200" dirty="0" smtClean="0"/>
                        <a:t>диспансеризацией,%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52936"/>
            <a:ext cx="1944216" cy="145584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415382"/>
              </p:ext>
            </p:extLst>
          </p:nvPr>
        </p:nvGraphicFramePr>
        <p:xfrm>
          <a:off x="251520" y="3212976"/>
          <a:ext cx="6096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656184"/>
                <a:gridCol w="1512168"/>
                <a:gridCol w="1127448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Объем </a:t>
                      </a:r>
                    </a:p>
                    <a:p>
                      <a:r>
                        <a:rPr lang="ru-RU" sz="1200" dirty="0" smtClean="0"/>
                        <a:t>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</a:t>
                      </a:r>
                      <a:r>
                        <a:rPr lang="ru-RU" sz="1200" dirty="0" smtClean="0"/>
                        <a:t>год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(план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 anchor="ctr"/>
                </a:tc>
              </a:tr>
              <a:tr h="27723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100,0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831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332656"/>
            <a:ext cx="9396536" cy="75895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89006F"/>
                </a:solidFill>
              </a:rPr>
              <a:t>Муниципальная программа муниципального образования «Гиагинский район» </a:t>
            </a:r>
            <a:br>
              <a:rPr lang="ru-RU" sz="1600" b="1" dirty="0" smtClean="0">
                <a:solidFill>
                  <a:srgbClr val="89006F"/>
                </a:solidFill>
              </a:rPr>
            </a:br>
            <a:r>
              <a:rPr lang="ru-RU" sz="1600" b="1" dirty="0" smtClean="0">
                <a:solidFill>
                  <a:srgbClr val="89006F"/>
                </a:solidFill>
              </a:rPr>
              <a:t>«Улучшение демографической ситуации на территории </a:t>
            </a:r>
            <a:br>
              <a:rPr lang="ru-RU" sz="1600" b="1" dirty="0" smtClean="0">
                <a:solidFill>
                  <a:srgbClr val="89006F"/>
                </a:solidFill>
              </a:rPr>
            </a:br>
            <a:r>
              <a:rPr lang="ru-RU" sz="1600" b="1" dirty="0" smtClean="0">
                <a:solidFill>
                  <a:srgbClr val="89006F"/>
                </a:solidFill>
              </a:rPr>
              <a:t>муниципального образования «Гиагинский район», тыс. руб.</a:t>
            </a:r>
            <a:endParaRPr lang="ru-RU" sz="1600" b="1" dirty="0">
              <a:solidFill>
                <a:srgbClr val="89006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782272"/>
          </a:xfrm>
        </p:spPr>
        <p:txBody>
          <a:bodyPr anchor="t">
            <a:normAutofit/>
          </a:bodyPr>
          <a:lstStyle/>
          <a:p>
            <a:pPr marL="18288" indent="0">
              <a:buNone/>
            </a:pPr>
            <a:r>
              <a:rPr lang="ru-RU" sz="1200" b="1" dirty="0" smtClean="0">
                <a:latin typeface="Century Gothic" pitchFamily="34" charset="0"/>
              </a:rPr>
              <a:t>Срок реализации: 2020 – 2025 гг.</a:t>
            </a:r>
          </a:p>
          <a:p>
            <a:pPr marL="18288" indent="0">
              <a:buNone/>
            </a:pPr>
            <a:r>
              <a:rPr lang="ru-RU" sz="1600" dirty="0" smtClean="0">
                <a:latin typeface="Monotype Corsiva" pitchFamily="66" charset="0"/>
              </a:rPr>
              <a:t>Цель: Улучшение демографической ситуации на территории </a:t>
            </a:r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dirty="0" smtClean="0">
                <a:latin typeface="Monotype Corsiva" pitchFamily="66" charset="0"/>
              </a:rPr>
              <a:t>муниципального образования «Гиагинский район»</a:t>
            </a:r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600" b="1" dirty="0" smtClean="0"/>
          </a:p>
          <a:p>
            <a:pPr marL="18288" indent="0">
              <a:buNone/>
            </a:pPr>
            <a:endParaRPr lang="ru-RU" sz="1600" b="1" dirty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endParaRPr lang="ru-RU" sz="1400" b="1" dirty="0" smtClean="0"/>
          </a:p>
          <a:p>
            <a:pPr marL="18288" indent="0">
              <a:buNone/>
            </a:pPr>
            <a:endParaRPr lang="ru-RU" sz="1400" b="1" dirty="0"/>
          </a:p>
          <a:p>
            <a:pPr marL="18288" indent="0">
              <a:buNone/>
            </a:pPr>
            <a:endParaRPr lang="ru-RU" sz="1400" b="1" dirty="0" smtClean="0"/>
          </a:p>
          <a:p>
            <a:pPr marL="18288" indent="0">
              <a:buNone/>
            </a:pPr>
            <a:endParaRPr lang="ru-RU" sz="1400" b="1" dirty="0"/>
          </a:p>
          <a:p>
            <a:pPr marL="18288" indent="0">
              <a:buNone/>
            </a:pPr>
            <a:endParaRPr lang="ru-RU" sz="1400" b="1" dirty="0" smtClean="0"/>
          </a:p>
          <a:p>
            <a:pPr marL="18288" indent="0">
              <a:buNone/>
            </a:pPr>
            <a:endParaRPr lang="ru-RU" sz="1400" b="1" dirty="0" smtClean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endParaRPr lang="ru-RU" sz="1200" b="1" dirty="0" smtClean="0"/>
          </a:p>
          <a:p>
            <a:pPr marL="18288" indent="0">
              <a:buNone/>
            </a:pPr>
            <a:r>
              <a:rPr lang="ru-RU" sz="1200" b="1" dirty="0" smtClean="0"/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/>
              <a:t>Мероприятия по укреплению института семьи и повышению статуса семьи в обществе;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/>
              <a:t>Пропаганда здорового и активного образа жизни;</a:t>
            </a:r>
          </a:p>
          <a:p>
            <a:pPr>
              <a:buFont typeface="Wingdings" pitchFamily="2" charset="2"/>
              <a:buChar char="v"/>
            </a:pPr>
            <a:r>
              <a:rPr lang="ru-RU" sz="1200" b="1" dirty="0" smtClean="0"/>
              <a:t>Повышение авторитета материнства, отцовства и детства</a:t>
            </a:r>
          </a:p>
          <a:p>
            <a:pPr>
              <a:buFont typeface="Wingdings" pitchFamily="2" charset="2"/>
              <a:buChar char="v"/>
            </a:pPr>
            <a:endParaRPr lang="ru-RU" sz="14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134162"/>
              </p:ext>
            </p:extLst>
          </p:nvPr>
        </p:nvGraphicFramePr>
        <p:xfrm>
          <a:off x="2655933" y="2367274"/>
          <a:ext cx="6164539" cy="55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123"/>
                <a:gridCol w="1440160"/>
                <a:gridCol w="1368152"/>
                <a:gridCol w="936104"/>
              </a:tblGrid>
              <a:tr h="278407">
                <a:tc rowSpan="2">
                  <a:txBody>
                    <a:bodyPr/>
                    <a:lstStyle/>
                    <a:p>
                      <a:r>
                        <a:rPr lang="ru-RU" sz="1100" dirty="0" smtClean="0"/>
                        <a:t>Объем финансирования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 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255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224,8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99,8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80243"/>
              </p:ext>
            </p:extLst>
          </p:nvPr>
        </p:nvGraphicFramePr>
        <p:xfrm>
          <a:off x="539552" y="3429000"/>
          <a:ext cx="8280921" cy="1703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1440160"/>
                <a:gridCol w="1368152"/>
                <a:gridCol w="936105"/>
              </a:tblGrid>
              <a:tr h="4234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Целевые</a:t>
                      </a:r>
                      <a:r>
                        <a:rPr lang="ru-RU" sz="1100" baseline="0" dirty="0" smtClean="0"/>
                        <a:t> показатели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год(план)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 год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% исп.</a:t>
                      </a:r>
                      <a:endParaRPr lang="ru-RU" sz="1100" dirty="0"/>
                    </a:p>
                  </a:txBody>
                  <a:tcPr/>
                </a:tc>
              </a:tr>
              <a:tr h="635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детей, охваченных мероприятиями,</a:t>
                      </a:r>
                      <a:r>
                        <a:rPr lang="ru-RU" sz="1200" baseline="0" dirty="0" smtClean="0"/>
                        <a:t> н</a:t>
                      </a:r>
                      <a:r>
                        <a:rPr lang="ru-RU" sz="1200" dirty="0" smtClean="0"/>
                        <a:t>аправленными на снижение уровня детской и младенческой смертности, иммунизация и диспансеризация (чел.)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6062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6235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84,4</a:t>
                      </a:r>
                      <a:endParaRPr lang="ru-RU" sz="1200" dirty="0"/>
                    </a:p>
                  </a:txBody>
                  <a:tcPr anchor="ctr"/>
                </a:tc>
              </a:tr>
              <a:tr h="453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Количество жителей</a:t>
                      </a:r>
                      <a:r>
                        <a:rPr lang="ru-RU" sz="1200" baseline="0" dirty="0" smtClean="0"/>
                        <a:t> Гиагинского района, участвующих в реализации мероприятий программы (чел.)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650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776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110,9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1621568" cy="111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2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758"/>
            <a:ext cx="9036496" cy="108065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89006F"/>
                </a:solidFill>
              </a:rPr>
              <a:t>Муниципальная программа муниципального образования «Гиагинский район»</a:t>
            </a:r>
            <a:br>
              <a:rPr lang="ru-RU" sz="1600" b="1" dirty="0" smtClean="0">
                <a:solidFill>
                  <a:srgbClr val="89006F"/>
                </a:solidFill>
              </a:rPr>
            </a:br>
            <a:r>
              <a:rPr lang="ru-RU" sz="1600" b="1" dirty="0" smtClean="0">
                <a:solidFill>
                  <a:srgbClr val="89006F"/>
                </a:solidFill>
              </a:rPr>
              <a:t> «Социальная помощь ветеранам Великой Отечественной войны 1941-1945 годов, и </a:t>
            </a:r>
            <a:r>
              <a:rPr lang="ru-RU" sz="1600" b="1" dirty="0">
                <a:solidFill>
                  <a:srgbClr val="89006F"/>
                </a:solidFill>
              </a:rPr>
              <a:t>гражданам, участвующим в специальной военной операции, и  (или) членам их </a:t>
            </a:r>
            <a:r>
              <a:rPr lang="ru-RU" sz="1600" b="1" dirty="0" smtClean="0">
                <a:solidFill>
                  <a:srgbClr val="89006F"/>
                </a:solidFill>
              </a:rPr>
              <a:t>семей», тыс. руб.</a:t>
            </a:r>
            <a:endParaRPr lang="ru-RU" sz="1600" b="1" dirty="0">
              <a:solidFill>
                <a:srgbClr val="89006F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7992888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Century Gothic" pitchFamily="34" charset="0"/>
              </a:rPr>
              <a:t>Срок реализации: 2020-2025 </a:t>
            </a:r>
            <a:r>
              <a:rPr lang="ru-RU" sz="1400" b="1" dirty="0" err="1" smtClean="0">
                <a:latin typeface="Century Gothic" pitchFamily="34" charset="0"/>
              </a:rPr>
              <a:t>гг</a:t>
            </a:r>
            <a:endParaRPr lang="ru-RU" sz="1400" b="1" dirty="0" smtClean="0">
              <a:latin typeface="Century Gothic" pitchFamily="34" charset="0"/>
            </a:endParaRPr>
          </a:p>
          <a:p>
            <a:r>
              <a:rPr lang="ru-RU" sz="1500" b="0" dirty="0" smtClean="0">
                <a:latin typeface="Monotype Corsiva" pitchFamily="66" charset="0"/>
              </a:rPr>
              <a:t>Цель: Повышение социальной защищенности малообеспеченных граждан, уменьшение напряженности в социальной сфере, улучшение качества условий проживания ветеранов ВОВ, зарегистрированных на территории </a:t>
            </a:r>
            <a:r>
              <a:rPr lang="ru-RU" sz="1500" dirty="0">
                <a:latin typeface="Monotype Corsiva" pitchFamily="66" charset="0"/>
              </a:rPr>
              <a:t> </a:t>
            </a:r>
            <a:r>
              <a:rPr lang="ru-RU" sz="1500" dirty="0" smtClean="0">
                <a:latin typeface="Monotype Corsiva" pitchFamily="66" charset="0"/>
              </a:rPr>
              <a:t>муниципального образования</a:t>
            </a:r>
            <a:r>
              <a:rPr lang="ru-RU" sz="1500" b="0" dirty="0" smtClean="0">
                <a:latin typeface="Monotype Corsiva" pitchFamily="66" charset="0"/>
              </a:rPr>
              <a:t> «Гиагинский район»</a:t>
            </a:r>
          </a:p>
          <a:p>
            <a:pPr marL="68580" indent="0">
              <a:buNone/>
            </a:pPr>
            <a:endParaRPr lang="ru-RU" sz="1400" dirty="0" smtClean="0"/>
          </a:p>
          <a:p>
            <a:pPr marL="68580" indent="0">
              <a:buNone/>
            </a:pPr>
            <a:endParaRPr lang="ru-RU" sz="1400" dirty="0" smtClean="0">
              <a:latin typeface="Segoe Script" pitchFamily="34" charset="0"/>
            </a:endParaRPr>
          </a:p>
          <a:p>
            <a:pPr marL="68580" indent="0">
              <a:buNone/>
            </a:pPr>
            <a:endParaRPr lang="ru-RU" sz="1200" dirty="0"/>
          </a:p>
          <a:p>
            <a:pPr marL="68580" indent="0">
              <a:buNone/>
            </a:pPr>
            <a:endParaRPr lang="ru-RU" sz="1200" b="0" dirty="0" smtClean="0"/>
          </a:p>
          <a:p>
            <a:pPr marL="68580" indent="0">
              <a:buNone/>
            </a:pPr>
            <a:r>
              <a:rPr lang="ru-RU" sz="1200" b="0" dirty="0" smtClean="0"/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/>
              <a:t>Удовлетворение потребностей малоимущего населения, в жилых помещениях, предоставляемых по договорам, социального найма на территории </a:t>
            </a:r>
            <a:r>
              <a:rPr lang="ru-RU" sz="1200" dirty="0"/>
              <a:t> </a:t>
            </a:r>
            <a:r>
              <a:rPr lang="ru-RU" sz="1200" dirty="0" smtClean="0"/>
              <a:t>муниципального образования</a:t>
            </a:r>
            <a:r>
              <a:rPr lang="ru-RU" sz="1200" b="0" dirty="0" smtClean="0"/>
              <a:t> «Гиагинский район», увеличение муниципального жилищного фонда.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/>
              <a:t>Приведение в соответствие с требованиями нормативно-технической документации  жилья ветеранов ВОВ.</a:t>
            </a:r>
          </a:p>
          <a:p>
            <a:pPr>
              <a:buFont typeface="Wingdings" pitchFamily="2" charset="2"/>
              <a:buChar char="q"/>
            </a:pPr>
            <a:r>
              <a:rPr lang="ru-RU" sz="1200" b="0" dirty="0" smtClean="0"/>
              <a:t>Создание эффективных организационных и финансовых механизмов проведения работ по ремонту жилых помещений ветеранов ВОВ</a:t>
            </a:r>
            <a:r>
              <a:rPr lang="ru-RU" sz="1200" dirty="0" smtClean="0"/>
              <a:t>.</a:t>
            </a:r>
          </a:p>
          <a:p>
            <a:pPr marL="0" indent="0">
              <a:buNone/>
            </a:pPr>
            <a:endParaRPr lang="ru-RU" sz="1200" dirty="0">
              <a:latin typeface="Segoe Script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452960"/>
              </p:ext>
            </p:extLst>
          </p:nvPr>
        </p:nvGraphicFramePr>
        <p:xfrm>
          <a:off x="539552" y="2708920"/>
          <a:ext cx="8064893" cy="576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39"/>
                <a:gridCol w="1628391"/>
                <a:gridCol w="1631170"/>
                <a:gridCol w="844893"/>
              </a:tblGrid>
              <a:tr h="27373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Объем финансирования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30232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795,4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256,4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32,2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69437"/>
              </p:ext>
            </p:extLst>
          </p:nvPr>
        </p:nvGraphicFramePr>
        <p:xfrm>
          <a:off x="467544" y="5157192"/>
          <a:ext cx="8208912" cy="111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728192"/>
                <a:gridCol w="1584176"/>
                <a:gridCol w="86409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Целевые показатели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(план)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</a:t>
                      </a:r>
                      <a:r>
                        <a:rPr lang="ru-RU" sz="1200" dirty="0" smtClean="0"/>
                        <a:t> (факт)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исп.</a:t>
                      </a:r>
                      <a:endParaRPr lang="ru-RU" sz="1200" dirty="0"/>
                    </a:p>
                  </a:txBody>
                  <a:tcPr/>
                </a:tc>
              </a:tr>
              <a:tr h="63267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Проведение ремонта жилых помещений в целях улучшения социально-бытовых условий жизни ветеранов</a:t>
                      </a:r>
                      <a:r>
                        <a:rPr lang="ru-RU" sz="1200" baseline="0" dirty="0" smtClean="0"/>
                        <a:t> ВОВ, зарегистрированных на территории муниципального образования «Гиагинский район»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17541"/>
            <a:ext cx="2034079" cy="128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220" y="476672"/>
            <a:ext cx="8712968" cy="54864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Сведения </a:t>
            </a:r>
            <a:br>
              <a:rPr lang="ru-RU" sz="2000" b="1" dirty="0" smtClean="0"/>
            </a:br>
            <a:r>
              <a:rPr lang="ru-RU" sz="2000" b="1" dirty="0" smtClean="0"/>
              <a:t>о реализации общественно-значимых проектов </a:t>
            </a:r>
            <a:br>
              <a:rPr lang="ru-RU" sz="2000" b="1" dirty="0" smtClean="0"/>
            </a:br>
            <a:r>
              <a:rPr lang="ru-RU" sz="2000" b="1" dirty="0" smtClean="0"/>
              <a:t>для </a:t>
            </a:r>
            <a:r>
              <a:rPr lang="ru-RU" sz="2000" b="1" dirty="0"/>
              <a:t>муниципального образования  </a:t>
            </a:r>
            <a:r>
              <a:rPr lang="ru-RU" sz="2000" b="1" dirty="0" smtClean="0"/>
              <a:t>«</a:t>
            </a:r>
            <a:r>
              <a:rPr lang="ru-RU" sz="2000" b="1" dirty="0"/>
              <a:t>Г</a:t>
            </a:r>
            <a:r>
              <a:rPr lang="ru-RU" sz="2000" b="1" dirty="0" smtClean="0"/>
              <a:t>иагинский район»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6968018"/>
              </p:ext>
            </p:extLst>
          </p:nvPr>
        </p:nvGraphicFramePr>
        <p:xfrm>
          <a:off x="251520" y="1772816"/>
          <a:ext cx="8640959" cy="3096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297"/>
                <a:gridCol w="1379649"/>
                <a:gridCol w="854593"/>
                <a:gridCol w="871357"/>
                <a:gridCol w="1234423"/>
                <a:gridCol w="1541640"/>
              </a:tblGrid>
              <a:tr h="71833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 проекта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Место</a:t>
                      </a:r>
                      <a:r>
                        <a:rPr lang="ru-RU" sz="1100" baseline="0" dirty="0" smtClean="0"/>
                        <a:t> реализации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pPr algn="ctr"/>
                      <a:r>
                        <a:rPr lang="ru-RU" sz="1100" dirty="0" smtClean="0"/>
                        <a:t>(план)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2022</a:t>
                      </a:r>
                      <a:r>
                        <a:rPr lang="ru-RU" sz="1100" baseline="0" dirty="0" smtClean="0"/>
                        <a:t> год</a:t>
                      </a:r>
                      <a:r>
                        <a:rPr lang="ru-RU" sz="1100" dirty="0" smtClean="0"/>
                        <a:t> (факт)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Срок реализации проекта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Результат</a:t>
                      </a:r>
                      <a:endParaRPr lang="ru-RU" sz="1100" dirty="0"/>
                    </a:p>
                  </a:txBody>
                  <a:tcPr/>
                </a:tc>
              </a:tr>
              <a:tr h="11161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Капитальный ремонт здания сельского</a:t>
                      </a:r>
                      <a:r>
                        <a:rPr lang="ru-RU" sz="1200" baseline="0" dirty="0" smtClean="0"/>
                        <a:t> дома культуры</a:t>
                      </a:r>
                      <a:r>
                        <a:rPr lang="ru-RU" sz="1200" dirty="0" smtClean="0"/>
                        <a:t> в ст. Келермесской, Гиагинского района, Республики Адыгея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ст. Келермесская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19568,9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19568,9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Капитальный ремонт культурно-досуговых учреждений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618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Ремонт спортивных залов в</a:t>
                      </a:r>
                      <a:r>
                        <a:rPr lang="ru-RU" sz="1200" baseline="0" dirty="0" smtClean="0"/>
                        <a:t> МБОУ СОШ №2,7,8,9 Гиагинского района, Республики Адыгея</a:t>
                      </a:r>
                    </a:p>
                    <a:p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Гиагинский</a:t>
                      </a:r>
                      <a:r>
                        <a:rPr lang="ru-RU" sz="1200" baseline="0" dirty="0" smtClean="0"/>
                        <a:t> район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8893,6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8893,6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Создание условий для занятий физической культурой и спортом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941168"/>
            <a:ext cx="1584176" cy="142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7589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Основные параметры исполнения</a:t>
            </a:r>
            <a:br>
              <a:rPr lang="ru-RU" sz="2000" b="1" dirty="0" smtClean="0"/>
            </a:br>
            <a:r>
              <a:rPr lang="ru-RU" sz="2000" b="1" dirty="0" smtClean="0"/>
              <a:t> консолидированного бюджета</a:t>
            </a:r>
            <a:br>
              <a:rPr lang="ru-RU" sz="2000" b="1" dirty="0" smtClean="0"/>
            </a:br>
            <a:r>
              <a:rPr lang="ru-RU" sz="2000" b="1" dirty="0" smtClean="0"/>
              <a:t> муниципального образования «Гиагинский район», тыс. руб.</a:t>
            </a:r>
            <a:endParaRPr lang="ru-RU" sz="20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4815335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80271796"/>
              </p:ext>
            </p:extLst>
          </p:nvPr>
        </p:nvGraphicFramePr>
        <p:xfrm>
          <a:off x="0" y="2348880"/>
          <a:ext cx="3995936" cy="383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844823"/>
            <a:ext cx="2232247" cy="2232247"/>
          </a:xfrm>
          <a:prstGeom prst="rect">
            <a:avLst/>
          </a:prstGeom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136250"/>
              </p:ext>
            </p:extLst>
          </p:nvPr>
        </p:nvGraphicFramePr>
        <p:xfrm>
          <a:off x="5148064" y="2348880"/>
          <a:ext cx="3744416" cy="3839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97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188640"/>
            <a:ext cx="9793089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Финансовая поддержка бюджетов </a:t>
            </a:r>
            <a:br>
              <a:rPr lang="ru-RU" sz="2400" b="1" dirty="0" smtClean="0"/>
            </a:br>
            <a:r>
              <a:rPr lang="ru-RU" sz="2400" b="1" dirty="0" smtClean="0"/>
              <a:t>сельских поселений</a:t>
            </a:r>
            <a:r>
              <a:rPr lang="ru-RU" sz="2400" b="1" dirty="0"/>
              <a:t> </a:t>
            </a:r>
            <a:r>
              <a:rPr lang="ru-RU" sz="2400" b="1" dirty="0" smtClean="0"/>
              <a:t>в 2022 году, тыс. руб</a:t>
            </a:r>
            <a:r>
              <a:rPr lang="ru-RU" sz="2400" b="1" dirty="0" smtClean="0">
                <a:latin typeface="Segoe Script" pitchFamily="34" charset="0"/>
              </a:rPr>
              <a:t>.</a:t>
            </a:r>
            <a:endParaRPr lang="ru-RU" sz="2400" b="1" dirty="0">
              <a:latin typeface="Segoe Script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80259116"/>
              </p:ext>
            </p:extLst>
          </p:nvPr>
        </p:nvGraphicFramePr>
        <p:xfrm>
          <a:off x="323528" y="1484784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36912"/>
            <a:ext cx="1512169" cy="16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554950"/>
            <a:ext cx="3657600" cy="639762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/>
              <a:t>2022  год  план: </a:t>
            </a:r>
            <a:endParaRPr lang="ru-RU" sz="2400" b="1" u="sng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932040" y="1556792"/>
            <a:ext cx="3657600" cy="658368"/>
          </a:xfrm>
        </p:spPr>
        <p:txBody>
          <a:bodyPr/>
          <a:lstStyle/>
          <a:p>
            <a:pPr algn="ctr"/>
            <a:r>
              <a:rPr lang="ru-RU" sz="2400" b="1" u="sng" dirty="0" smtClean="0"/>
              <a:t>2022  год  факт</a:t>
            </a:r>
            <a:r>
              <a:rPr lang="ru-RU" sz="2400" u="sng" dirty="0" smtClean="0"/>
              <a:t>:</a:t>
            </a:r>
            <a:endParaRPr lang="ru-RU" sz="2400" u="sng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82463033"/>
              </p:ext>
            </p:extLst>
          </p:nvPr>
        </p:nvGraphicFramePr>
        <p:xfrm>
          <a:off x="179512" y="2492896"/>
          <a:ext cx="4084389" cy="299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06539530"/>
              </p:ext>
            </p:extLst>
          </p:nvPr>
        </p:nvGraphicFramePr>
        <p:xfrm>
          <a:off x="4681538" y="3382963"/>
          <a:ext cx="4067175" cy="30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89006F"/>
                </a:solidFill>
              </a:rPr>
              <a:t>Дотации на выравнивание </a:t>
            </a:r>
            <a:br>
              <a:rPr lang="ru-RU" sz="2400" b="1" dirty="0" smtClean="0">
                <a:solidFill>
                  <a:srgbClr val="89006F"/>
                </a:solidFill>
              </a:rPr>
            </a:br>
            <a:r>
              <a:rPr lang="ru-RU" sz="2400" b="1" dirty="0" smtClean="0">
                <a:solidFill>
                  <a:srgbClr val="89006F"/>
                </a:solidFill>
              </a:rPr>
              <a:t>бюджетной обеспеченности сельских  поселений</a:t>
            </a:r>
            <a:endParaRPr lang="ru-RU" sz="2400" b="1" dirty="0">
              <a:solidFill>
                <a:srgbClr val="89006F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75914"/>
            <a:ext cx="1152128" cy="1152128"/>
          </a:xfrm>
          <a:prstGeom prst="rect">
            <a:avLst/>
          </a:prstGeom>
        </p:spPr>
      </p:pic>
      <p:graphicFrame>
        <p:nvGraphicFramePr>
          <p:cNvPr id="9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7865623"/>
              </p:ext>
            </p:extLst>
          </p:nvPr>
        </p:nvGraphicFramePr>
        <p:xfrm>
          <a:off x="4700313" y="2492896"/>
          <a:ext cx="4084389" cy="2998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38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Graphic spid="10" grpId="0">
        <p:bldAsOne/>
      </p:bldGraphic>
      <p:bldP spid="2" grpId="0"/>
      <p:bldGraphic spid="9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8949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Структура муниципального долга</a:t>
            </a:r>
            <a:br>
              <a:rPr lang="ru-RU" sz="2000" b="1" dirty="0" smtClean="0"/>
            </a:br>
            <a:r>
              <a:rPr lang="ru-RU" sz="2000" b="1" dirty="0" smtClean="0"/>
              <a:t> муниципального образования «Гиагинский район» </a:t>
            </a:r>
            <a:br>
              <a:rPr lang="ru-RU" sz="2000" b="1" dirty="0" smtClean="0"/>
            </a:br>
            <a:r>
              <a:rPr lang="ru-RU" sz="2000" b="1" dirty="0" smtClean="0"/>
              <a:t>(в соответствии с Бюджетным кодексом РФ)</a:t>
            </a:r>
            <a:endParaRPr lang="ru-RU" sz="2000" b="1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81792" y="1340768"/>
            <a:ext cx="4059936" cy="2349251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 видам долговых обязательств </a:t>
            </a:r>
            <a:endParaRPr lang="ru-RU" sz="1600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4038600" cy="288032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r>
              <a:rPr lang="ru-RU" sz="1600" dirty="0" smtClean="0"/>
              <a:t>По сроку</a:t>
            </a:r>
            <a:endParaRPr lang="ru-RU" sz="1600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146488500"/>
              </p:ext>
            </p:extLst>
          </p:nvPr>
        </p:nvGraphicFramePr>
        <p:xfrm>
          <a:off x="395537" y="1871109"/>
          <a:ext cx="4032447" cy="256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1184810"/>
              </p:ext>
            </p:extLst>
          </p:nvPr>
        </p:nvGraphicFramePr>
        <p:xfrm>
          <a:off x="5076057" y="3933056"/>
          <a:ext cx="331236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92020"/>
            <a:ext cx="2304256" cy="16821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8800"/>
            <a:ext cx="2204726" cy="15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3" grpId="0">
        <p:bldAsOne/>
      </p:bldGraphic>
      <p:bldGraphic spid="14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9721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Муниципальный долг </a:t>
            </a:r>
            <a:br>
              <a:rPr lang="ru-RU" sz="2000" b="1" dirty="0" smtClean="0"/>
            </a:br>
            <a:r>
              <a:rPr lang="ru-RU" sz="2000" b="1" dirty="0" smtClean="0"/>
              <a:t>муниципального образования «Гиагинский район», тыс. руб.</a:t>
            </a:r>
            <a:endParaRPr lang="ru-RU" sz="2000" b="1" dirty="0"/>
          </a:p>
        </p:txBody>
      </p:sp>
      <p:sp>
        <p:nvSpPr>
          <p:cNvPr id="15" name="Объект 14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592948" cy="2542592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За 2022 год муниципальный долг отсутствует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55028723"/>
              </p:ext>
            </p:extLst>
          </p:nvPr>
        </p:nvGraphicFramePr>
        <p:xfrm>
          <a:off x="323528" y="2492896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700808"/>
            <a:ext cx="1188132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16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Глоссарий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784976" cy="5157192"/>
          </a:xfrm>
        </p:spPr>
        <p:txBody>
          <a:bodyPr>
            <a:normAutofit fontScale="92500" lnSpcReduction="10000"/>
          </a:bodyPr>
          <a:lstStyle/>
          <a:p>
            <a:pPr marL="0" indent="0" algn="just"/>
            <a:r>
              <a:rPr lang="ru-RU" sz="1100" b="1" i="1" u="sng" dirty="0"/>
              <a:t>Бюджет</a:t>
            </a:r>
            <a:r>
              <a:rPr lang="ru-RU" sz="1100" b="1" dirty="0"/>
              <a:t> – форма образования и </a:t>
            </a:r>
            <a:r>
              <a:rPr lang="ru-RU" sz="1100" b="1" dirty="0" smtClean="0"/>
              <a:t>расходования фонда </a:t>
            </a:r>
            <a:r>
              <a:rPr lang="ru-RU" sz="1100" b="1" dirty="0"/>
              <a:t>денежных средств, предназначенных </a:t>
            </a:r>
            <a:r>
              <a:rPr lang="ru-RU" sz="1100" b="1" dirty="0" smtClean="0"/>
              <a:t>для финансового обеспечения задач </a:t>
            </a:r>
            <a:r>
              <a:rPr lang="ru-RU" sz="1100" b="1" dirty="0"/>
              <a:t>и функций государства </a:t>
            </a:r>
            <a:r>
              <a:rPr lang="ru-RU" sz="1100" b="1" dirty="0" smtClean="0"/>
              <a:t>и местного </a:t>
            </a:r>
            <a:r>
              <a:rPr lang="ru-RU" sz="1100" b="1" dirty="0"/>
              <a:t>самоуправления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Бюджетное учреждение </a:t>
            </a:r>
            <a:r>
              <a:rPr lang="ru-RU" sz="1100" b="1" dirty="0"/>
              <a:t>– </a:t>
            </a:r>
            <a:r>
              <a:rPr lang="ru-RU" sz="1100" b="1" dirty="0" smtClean="0"/>
              <a:t>организация, созданная </a:t>
            </a:r>
            <a:r>
              <a:rPr lang="ru-RU" sz="1100" b="1" dirty="0"/>
              <a:t>органами государственной власти РФ, </a:t>
            </a:r>
            <a:r>
              <a:rPr lang="ru-RU" sz="1100" b="1" dirty="0" smtClean="0"/>
              <a:t>органами государственной власти субъектов </a:t>
            </a:r>
            <a:r>
              <a:rPr lang="ru-RU" sz="1100" b="1" dirty="0"/>
              <a:t>РФ, органами </a:t>
            </a:r>
            <a:r>
              <a:rPr lang="ru-RU" sz="1100" b="1" dirty="0" smtClean="0"/>
              <a:t>местного самоуправления </a:t>
            </a:r>
            <a:r>
              <a:rPr lang="ru-RU" sz="1100" b="1" dirty="0"/>
              <a:t>для осуществления </a:t>
            </a:r>
            <a:r>
              <a:rPr lang="ru-RU" sz="1100" b="1" dirty="0" smtClean="0"/>
              <a:t>управленческих, социально-культурных</a:t>
            </a:r>
            <a:r>
              <a:rPr lang="ru-RU" sz="1100" b="1" dirty="0"/>
              <a:t>, научно-технических и </a:t>
            </a:r>
            <a:r>
              <a:rPr lang="ru-RU" sz="1100" b="1" dirty="0" smtClean="0"/>
              <a:t>иных функций </a:t>
            </a:r>
            <a:r>
              <a:rPr lang="ru-RU" sz="1100" b="1" dirty="0"/>
              <a:t>некоммерческого характера, деятельность </a:t>
            </a:r>
            <a:r>
              <a:rPr lang="ru-RU" sz="1100" b="1" dirty="0" smtClean="0"/>
              <a:t>которой финансируется </a:t>
            </a:r>
            <a:r>
              <a:rPr lang="ru-RU" sz="1100" b="1" dirty="0"/>
              <a:t>из соответствующего бюджета или </a:t>
            </a:r>
            <a:r>
              <a:rPr lang="ru-RU" sz="1100" b="1" dirty="0" smtClean="0"/>
              <a:t>бюджета государственного </a:t>
            </a:r>
            <a:r>
              <a:rPr lang="ru-RU" sz="1100" b="1" dirty="0"/>
              <a:t>внебюджетного фонда на основе </a:t>
            </a:r>
            <a:r>
              <a:rPr lang="ru-RU" sz="1100" b="1" dirty="0" smtClean="0"/>
              <a:t>сметы доходов и расходов</a:t>
            </a:r>
            <a:r>
              <a:rPr lang="ru-RU" sz="1100" b="1" dirty="0"/>
              <a:t>;</a:t>
            </a:r>
          </a:p>
          <a:p>
            <a:pPr marL="0" indent="0"/>
            <a:r>
              <a:rPr lang="ru-RU" sz="1100" b="1" i="1" u="sng" dirty="0"/>
              <a:t>Бюджетные ассигнования </a:t>
            </a:r>
            <a:r>
              <a:rPr lang="ru-RU" sz="1100" b="1" dirty="0"/>
              <a:t>– </a:t>
            </a:r>
            <a:r>
              <a:rPr lang="ru-RU" sz="1100" b="1" dirty="0" smtClean="0"/>
              <a:t>бюджетные средства</a:t>
            </a:r>
            <a:r>
              <a:rPr lang="ru-RU" sz="1100" b="1" dirty="0"/>
              <a:t>, предусмотренные бюджетной </a:t>
            </a:r>
            <a:r>
              <a:rPr lang="ru-RU" sz="1100" b="1" dirty="0" smtClean="0"/>
              <a:t>росписью получателю </a:t>
            </a:r>
            <a:r>
              <a:rPr lang="ru-RU" sz="1100" b="1" dirty="0"/>
              <a:t>или </a:t>
            </a:r>
            <a:r>
              <a:rPr lang="ru-RU" sz="1100" b="1" dirty="0" smtClean="0"/>
              <a:t>распорядителю бюджетных </a:t>
            </a:r>
            <a:r>
              <a:rPr lang="ru-RU" sz="1100" b="1" dirty="0"/>
              <a:t>средств;</a:t>
            </a:r>
          </a:p>
          <a:p>
            <a:pPr marL="0" indent="0"/>
            <a:r>
              <a:rPr lang="ru-RU" sz="1100" b="1" i="1" u="sng" dirty="0"/>
              <a:t>Бюджетный процесс </a:t>
            </a:r>
            <a:r>
              <a:rPr lang="ru-RU" sz="1100" b="1" dirty="0" smtClean="0"/>
              <a:t>– регламентируемая нормами </a:t>
            </a:r>
            <a:r>
              <a:rPr lang="ru-RU" sz="1100" b="1" dirty="0"/>
              <a:t>права деятельность органов </a:t>
            </a:r>
            <a:r>
              <a:rPr lang="ru-RU" sz="1100" b="1" dirty="0" smtClean="0"/>
              <a:t>государственной власти</a:t>
            </a:r>
            <a:r>
              <a:rPr lang="ru-RU" sz="1100" b="1" dirty="0"/>
              <a:t>, органов местного самоуправления и </a:t>
            </a:r>
            <a:r>
              <a:rPr lang="ru-RU" sz="1100" b="1" dirty="0" smtClean="0"/>
              <a:t>участников бюджетного </a:t>
            </a:r>
            <a:r>
              <a:rPr lang="ru-RU" sz="1100" b="1" dirty="0"/>
              <a:t>процесса по составлению и </a:t>
            </a:r>
            <a:r>
              <a:rPr lang="ru-RU" sz="1100" b="1" dirty="0" smtClean="0"/>
              <a:t>рассмотрению проектов </a:t>
            </a:r>
            <a:r>
              <a:rPr lang="ru-RU" sz="1100" b="1" dirty="0"/>
              <a:t>бюджетов государственных </a:t>
            </a:r>
            <a:r>
              <a:rPr lang="ru-RU" sz="1100" b="1" dirty="0" smtClean="0"/>
              <a:t>внебюджетных фондов</a:t>
            </a:r>
            <a:r>
              <a:rPr lang="ru-RU" sz="1100" b="1" dirty="0"/>
              <a:t>, утверждению и исполнению бюджетов и </a:t>
            </a:r>
            <a:r>
              <a:rPr lang="ru-RU" sz="1100" b="1" dirty="0" smtClean="0"/>
              <a:t>бюджетов государственных </a:t>
            </a:r>
            <a:r>
              <a:rPr lang="ru-RU" sz="1100" b="1" dirty="0"/>
              <a:t>внебюджетных фондов, а также </a:t>
            </a:r>
            <a:r>
              <a:rPr lang="ru-RU" sz="1100" b="1" dirty="0" smtClean="0"/>
              <a:t>по контролю </a:t>
            </a:r>
            <a:r>
              <a:rPr lang="ru-RU" sz="1100" b="1" dirty="0"/>
              <a:t>за их исполнением;</a:t>
            </a:r>
          </a:p>
          <a:p>
            <a:pPr marL="0" indent="0"/>
            <a:r>
              <a:rPr lang="ru-RU" sz="1100" b="1" i="1" u="sng" dirty="0"/>
              <a:t>Главный распорядитель средств бюджета </a:t>
            </a:r>
            <a:r>
              <a:rPr lang="ru-RU" sz="1100" b="1" dirty="0" smtClean="0"/>
              <a:t>–орган </a:t>
            </a:r>
            <a:r>
              <a:rPr lang="ru-RU" sz="1100" b="1" dirty="0"/>
              <a:t>государственной власти РФ, орган </a:t>
            </a:r>
            <a:r>
              <a:rPr lang="ru-RU" sz="1100" b="1" dirty="0" smtClean="0"/>
              <a:t>государственной власти </a:t>
            </a:r>
            <a:r>
              <a:rPr lang="ru-RU" sz="1100" b="1" dirty="0"/>
              <a:t>субъекта РФ, орган местного самоуправления </a:t>
            </a:r>
            <a:r>
              <a:rPr lang="ru-RU" sz="1100" b="1" dirty="0" smtClean="0"/>
              <a:t>или иной </a:t>
            </a:r>
            <a:r>
              <a:rPr lang="ru-RU" sz="1100" b="1" dirty="0"/>
              <a:t>прямой получатель средств бюджета, </a:t>
            </a:r>
            <a:r>
              <a:rPr lang="ru-RU" sz="1100" b="1" dirty="0" smtClean="0"/>
              <a:t>определенный соответствующим </a:t>
            </a:r>
            <a:r>
              <a:rPr lang="ru-RU" sz="1100" b="1" dirty="0"/>
              <a:t>законом (правовым актом) о бюджете </a:t>
            </a:r>
            <a:r>
              <a:rPr lang="ru-RU" sz="1100" b="1" dirty="0" smtClean="0"/>
              <a:t>на очередной </a:t>
            </a:r>
            <a:r>
              <a:rPr lang="ru-RU" sz="1100" b="1" dirty="0"/>
              <a:t>финансовый год и имеющий право </a:t>
            </a:r>
            <a:r>
              <a:rPr lang="ru-RU" sz="1100" b="1" dirty="0" smtClean="0"/>
              <a:t>распределять ассигнования </a:t>
            </a:r>
            <a:r>
              <a:rPr lang="ru-RU" sz="1100" b="1" dirty="0"/>
              <a:t>по направлениям, установленным </a:t>
            </a:r>
            <a:r>
              <a:rPr lang="ru-RU" sz="1100" b="1" dirty="0" smtClean="0"/>
              <a:t>этим законом </a:t>
            </a:r>
            <a:r>
              <a:rPr lang="ru-RU" sz="1100" b="1" dirty="0"/>
              <a:t>(правовым актом), по распорядителям </a:t>
            </a:r>
            <a:r>
              <a:rPr lang="ru-RU" sz="1100" b="1" dirty="0" smtClean="0"/>
              <a:t>и получателям </a:t>
            </a:r>
            <a:r>
              <a:rPr lang="ru-RU" sz="1100" b="1" dirty="0"/>
              <a:t>средств бюджета, находящимся в его ведении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Государственный или муниципальный долг </a:t>
            </a:r>
            <a:r>
              <a:rPr lang="ru-RU" sz="1100" b="1" dirty="0" smtClean="0"/>
              <a:t>– обязательства</a:t>
            </a:r>
            <a:r>
              <a:rPr lang="ru-RU" sz="1100" b="1" dirty="0"/>
              <a:t>, возникающие из государственных </a:t>
            </a:r>
            <a:r>
              <a:rPr lang="ru-RU" sz="1100" b="1" dirty="0" smtClean="0"/>
              <a:t>или муниципальных </a:t>
            </a:r>
            <a:r>
              <a:rPr lang="ru-RU" sz="1100" b="1" dirty="0"/>
              <a:t>займов (заимствований), принятых на </a:t>
            </a:r>
            <a:r>
              <a:rPr lang="ru-RU" sz="1100" b="1" dirty="0" smtClean="0"/>
              <a:t>себя Российской </a:t>
            </a:r>
            <a:r>
              <a:rPr lang="ru-RU" sz="1100" b="1" dirty="0"/>
              <a:t>Федерацией, субъектом Российской </a:t>
            </a:r>
            <a:r>
              <a:rPr lang="ru-RU" sz="1100" b="1" dirty="0" smtClean="0"/>
              <a:t>Федерации или муниципальным </a:t>
            </a:r>
            <a:r>
              <a:rPr lang="ru-RU" sz="1100" b="1" dirty="0"/>
              <a:t>образованием </a:t>
            </a:r>
            <a:r>
              <a:rPr lang="ru-RU" sz="1100" b="1" dirty="0" smtClean="0"/>
              <a:t>гарантий (поручительств</a:t>
            </a:r>
            <a:r>
              <a:rPr lang="ru-RU" sz="1100" b="1" dirty="0"/>
              <a:t>) по обязательствам третьих лиц, </a:t>
            </a:r>
            <a:r>
              <a:rPr lang="ru-RU" sz="1100" b="1" dirty="0" smtClean="0"/>
              <a:t>другие обязательства</a:t>
            </a:r>
            <a:r>
              <a:rPr lang="ru-RU" sz="1100" b="1" dirty="0"/>
              <a:t>, а также принятые на себя </a:t>
            </a:r>
            <a:r>
              <a:rPr lang="ru-RU" sz="1100" b="1" dirty="0" smtClean="0"/>
              <a:t>Российской Федерацией</a:t>
            </a:r>
            <a:r>
              <a:rPr lang="ru-RU" sz="1100" b="1" dirty="0"/>
              <a:t>, субъектом Российской Федерации </a:t>
            </a:r>
            <a:r>
              <a:rPr lang="ru-RU" sz="1100" b="1" dirty="0" smtClean="0"/>
              <a:t>или муниципальным </a:t>
            </a:r>
            <a:r>
              <a:rPr lang="ru-RU" sz="1100" b="1" dirty="0"/>
              <a:t>образованием обязательства третьих </a:t>
            </a:r>
            <a:r>
              <a:rPr lang="ru-RU" sz="1100" b="1" dirty="0" smtClean="0"/>
              <a:t>лиц;</a:t>
            </a:r>
          </a:p>
          <a:p>
            <a:pPr marL="0" indent="0"/>
            <a:r>
              <a:rPr lang="ru-RU" sz="1100" b="1" i="1" u="sng" dirty="0" smtClean="0"/>
              <a:t>Дефицит </a:t>
            </a:r>
            <a:r>
              <a:rPr lang="ru-RU" sz="1100" b="1" i="1" u="sng" dirty="0"/>
              <a:t>бюджета </a:t>
            </a:r>
            <a:r>
              <a:rPr lang="ru-RU" sz="1100" b="1" dirty="0"/>
              <a:t>– превышение </a:t>
            </a:r>
            <a:r>
              <a:rPr lang="ru-RU" sz="1100" b="1" dirty="0" smtClean="0"/>
              <a:t>расходов бюджета </a:t>
            </a:r>
            <a:r>
              <a:rPr lang="ru-RU" sz="1100" b="1" dirty="0"/>
              <a:t>над его доходами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Бюджетный профицит </a:t>
            </a:r>
            <a:r>
              <a:rPr lang="ru-RU" sz="1100" b="1" i="1" dirty="0"/>
              <a:t>— </a:t>
            </a:r>
            <a:r>
              <a:rPr lang="ru-RU" sz="1100" b="1" dirty="0"/>
              <a:t>превышение доходов бюджета над его расходами (с учетом разницы между </a:t>
            </a:r>
            <a:r>
              <a:rPr lang="ru-RU" sz="1100" b="1" dirty="0" smtClean="0"/>
              <a:t>возвратом кредитов </a:t>
            </a:r>
            <a:r>
              <a:rPr lang="ru-RU" sz="1100" b="1" dirty="0"/>
              <a:t>в бюджет и предоставлением кредитов из </a:t>
            </a:r>
            <a:r>
              <a:rPr lang="ru-RU" sz="1100" b="1" dirty="0" smtClean="0"/>
              <a:t>бюджета) и безвозвратной </a:t>
            </a:r>
            <a:r>
              <a:rPr lang="ru-RU" sz="1100" b="1" dirty="0"/>
              <a:t>основах для покрытия текущих расходов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Доходы бюджета </a:t>
            </a:r>
            <a:r>
              <a:rPr lang="ru-RU" sz="1100" b="1" dirty="0"/>
              <a:t>– денежные </a:t>
            </a:r>
            <a:r>
              <a:rPr lang="ru-RU" sz="1100" b="1" dirty="0" smtClean="0"/>
              <a:t>средства, поступающие </a:t>
            </a:r>
            <a:r>
              <a:rPr lang="ru-RU" sz="1100" b="1" dirty="0"/>
              <a:t>в безвозмездном и безвозвратной порядке </a:t>
            </a:r>
            <a:r>
              <a:rPr lang="ru-RU" sz="1100" b="1" dirty="0" smtClean="0"/>
              <a:t>в соответствии </a:t>
            </a:r>
            <a:r>
              <a:rPr lang="ru-RU" sz="1100" b="1" dirty="0"/>
              <a:t>с законодательством Российской Федерации </a:t>
            </a:r>
            <a:r>
              <a:rPr lang="ru-RU" sz="1100" b="1" dirty="0" smtClean="0"/>
              <a:t>в распоряжение </a:t>
            </a:r>
            <a:r>
              <a:rPr lang="ru-RU" sz="1100" b="1" dirty="0"/>
              <a:t>органов государственной власти </a:t>
            </a:r>
            <a:r>
              <a:rPr lang="ru-RU" sz="1100" b="1" dirty="0" smtClean="0"/>
              <a:t>Российской Федерации</a:t>
            </a:r>
            <a:r>
              <a:rPr lang="ru-RU" sz="1100" b="1" dirty="0"/>
              <a:t>, органов государственной власти </a:t>
            </a:r>
            <a:r>
              <a:rPr lang="ru-RU" sz="1100" b="1" dirty="0" smtClean="0"/>
              <a:t>субъектов Российской </a:t>
            </a:r>
            <a:r>
              <a:rPr lang="ru-RU" sz="1100" b="1" dirty="0"/>
              <a:t>Федерации и органов местного самоуправления</a:t>
            </a:r>
            <a:r>
              <a:rPr lang="ru-RU" sz="1100" b="1" dirty="0" smtClean="0"/>
              <a:t>;</a:t>
            </a:r>
          </a:p>
          <a:p>
            <a:pPr marL="0" indent="0"/>
            <a:r>
              <a:rPr lang="ru-RU" sz="1100" b="1" i="1" u="sng" dirty="0"/>
              <a:t>Расходы бюджета </a:t>
            </a:r>
            <a:r>
              <a:rPr lang="ru-RU" sz="1100" b="1" dirty="0"/>
              <a:t>- средства, направленные на осуществление программ и мероприятий, </a:t>
            </a:r>
            <a:r>
              <a:rPr lang="ru-RU" sz="1100" b="1" dirty="0" smtClean="0"/>
              <a:t>предусмотренных соответствующим </a:t>
            </a:r>
            <a:r>
              <a:rPr lang="ru-RU" sz="1100" b="1" dirty="0"/>
              <a:t>бюджетом.</a:t>
            </a:r>
            <a:endParaRPr lang="ru-RU" sz="1100" b="1" dirty="0" smtClean="0"/>
          </a:p>
          <a:p>
            <a:pPr marL="0" indent="0"/>
            <a:r>
              <a:rPr lang="ru-RU" sz="1100" b="1" i="1" u="sng" dirty="0"/>
              <a:t>Консолидированный бюджет </a:t>
            </a:r>
            <a:r>
              <a:rPr lang="ru-RU" sz="1100" b="1" dirty="0"/>
              <a:t>– свод </a:t>
            </a:r>
            <a:r>
              <a:rPr lang="ru-RU" sz="1100" b="1" dirty="0" smtClean="0"/>
              <a:t>бюджетов всех </a:t>
            </a:r>
            <a:r>
              <a:rPr lang="ru-RU" sz="1100" b="1" dirty="0"/>
              <a:t>уровней бюджетной системы Российской Федерации </a:t>
            </a:r>
            <a:r>
              <a:rPr lang="ru-RU" sz="1100" b="1" dirty="0" smtClean="0"/>
              <a:t>на соответствующей </a:t>
            </a:r>
            <a:r>
              <a:rPr lang="ru-RU" sz="1100" b="1" dirty="0"/>
              <a:t>территории;</a:t>
            </a:r>
          </a:p>
          <a:p>
            <a:pPr marL="0" indent="0"/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endParaRPr lang="ru-RU" sz="1100" dirty="0"/>
          </a:p>
          <a:p>
            <a:pPr marL="0" indent="0"/>
            <a:endParaRPr lang="ru-RU" sz="1100" dirty="0" smtClean="0"/>
          </a:p>
          <a:p>
            <a:pPr marL="0" indent="0"/>
            <a:endParaRPr lang="ru-RU" sz="1100" dirty="0"/>
          </a:p>
          <a:p>
            <a:pPr marL="0" indent="0"/>
            <a:endParaRPr lang="ru-RU" sz="1100" dirty="0"/>
          </a:p>
          <a:p>
            <a:pPr algn="just"/>
            <a:endParaRPr lang="ru-RU" sz="11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5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200" y="332656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Управление финансов </a:t>
            </a:r>
            <a:br>
              <a:rPr lang="ru-RU" sz="2000" b="1" dirty="0" smtClean="0"/>
            </a:br>
            <a:r>
              <a:rPr lang="ru-RU" sz="2000" b="1" dirty="0" smtClean="0"/>
              <a:t>администрации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образования «Гиагинский район»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5"/>
            <a:ext cx="8784976" cy="22879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3" y="4645556"/>
            <a:ext cx="748491" cy="4762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5" y="5618576"/>
            <a:ext cx="579898" cy="594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0999" y="4045714"/>
            <a:ext cx="5331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385600, ст. Гиагинская, ул. Кооперативная,35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4934" y="4556474"/>
            <a:ext cx="4240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8(87779)3-09-36 доб.:</a:t>
            </a:r>
          </a:p>
          <a:p>
            <a:r>
              <a:rPr lang="ru-RU" sz="1200" dirty="0" smtClean="0">
                <a:latin typeface="Comic Sans MS" pitchFamily="66" charset="0"/>
              </a:rPr>
              <a:t>131 – начальник управления финансов</a:t>
            </a:r>
          </a:p>
          <a:p>
            <a:r>
              <a:rPr lang="ru-RU" sz="1200" dirty="0" smtClean="0">
                <a:latin typeface="Comic Sans MS" pitchFamily="66" charset="0"/>
              </a:rPr>
              <a:t>130-заместитель начальника</a:t>
            </a:r>
          </a:p>
          <a:p>
            <a:r>
              <a:rPr lang="ru-RU" sz="1200" dirty="0" smtClean="0">
                <a:latin typeface="Comic Sans MS" pitchFamily="66" charset="0"/>
              </a:rPr>
              <a:t>124,165,164- бюджетный отдел;</a:t>
            </a:r>
          </a:p>
          <a:p>
            <a:r>
              <a:rPr lang="ru-RU" sz="1200" dirty="0" smtClean="0">
                <a:latin typeface="Comic Sans MS" pitchFamily="66" charset="0"/>
              </a:rPr>
              <a:t>125, 158,155 – отдел исполнения бюджета</a:t>
            </a: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2895" y="5622540"/>
            <a:ext cx="183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Сайт: </a:t>
            </a:r>
            <a:r>
              <a:rPr lang="en-US" sz="1200" dirty="0">
                <a:latin typeface="Comic Sans MS" pitchFamily="66" charset="0"/>
                <a:hlinkClick r:id="rId5"/>
              </a:rPr>
              <a:t>http://ufgr.ru</a:t>
            </a:r>
            <a:r>
              <a:rPr lang="en-US" sz="1200" dirty="0" smtClean="0">
                <a:latin typeface="Comic Sans MS" pitchFamily="66" charset="0"/>
                <a:hlinkClick r:id="rId5"/>
              </a:rPr>
              <a:t>/</a:t>
            </a:r>
            <a:endParaRPr lang="ru-RU" sz="1200" dirty="0" smtClean="0">
              <a:latin typeface="Comic Sans MS" pitchFamily="66" charset="0"/>
            </a:endParaRPr>
          </a:p>
          <a:p>
            <a:r>
              <a:rPr lang="en-US" sz="1200" dirty="0" smtClean="0">
                <a:latin typeface="Comic Sans MS" pitchFamily="66" charset="0"/>
              </a:rPr>
              <a:t>E-mail</a:t>
            </a:r>
            <a:r>
              <a:rPr lang="ru-RU" sz="1200" dirty="0" smtClean="0">
                <a:latin typeface="Comic Sans MS" pitchFamily="66" charset="0"/>
              </a:rPr>
              <a:t>:</a:t>
            </a:r>
            <a:r>
              <a:rPr lang="en-US" sz="1200" dirty="0" smtClean="0">
                <a:latin typeface="Comic Sans MS" pitchFamily="66" charset="0"/>
              </a:rPr>
              <a:t> fingiag@mail.ru</a:t>
            </a:r>
            <a:endParaRPr lang="ru-RU" sz="1200" dirty="0">
              <a:latin typeface="Comic Sans MS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88" y="4754440"/>
            <a:ext cx="592105" cy="592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50593" y="4628344"/>
            <a:ext cx="308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omic Sans MS" pitchFamily="66" charset="0"/>
              </a:rPr>
              <a:t>График работы управления финансов :</a:t>
            </a:r>
          </a:p>
          <a:p>
            <a:r>
              <a:rPr lang="ru-RU" sz="1200" dirty="0" smtClean="0">
                <a:latin typeface="Comic Sans MS" pitchFamily="66" charset="0"/>
              </a:rPr>
              <a:t>Понедельник-пятница</a:t>
            </a:r>
          </a:p>
          <a:p>
            <a:r>
              <a:rPr lang="ru-RU" sz="1200" dirty="0" smtClean="0">
                <a:latin typeface="Comic Sans MS" pitchFamily="66" charset="0"/>
              </a:rPr>
              <a:t>С 9.00 до 18.00</a:t>
            </a:r>
          </a:p>
          <a:p>
            <a:r>
              <a:rPr lang="ru-RU" sz="1200" dirty="0" smtClean="0">
                <a:latin typeface="Comic Sans MS" pitchFamily="66" charset="0"/>
              </a:rPr>
              <a:t>Перерыв с 13.00 до 13.48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115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25" y="1713768"/>
            <a:ext cx="2500838" cy="3312368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1016397"/>
            <a:ext cx="2736304" cy="4104456"/>
          </a:xfrm>
        </p:spPr>
        <p:txBody>
          <a:bodyPr>
            <a:noAutofit/>
          </a:bodyPr>
          <a:lstStyle/>
          <a:p>
            <a:r>
              <a:rPr lang="ru-RU" sz="1800" dirty="0" smtClean="0"/>
              <a:t>Бюджет (в переводе с французского - </a:t>
            </a:r>
            <a:r>
              <a:rPr lang="en-US" sz="1800" dirty="0" err="1" smtClean="0"/>
              <a:t>Bougette</a:t>
            </a:r>
            <a:r>
              <a:rPr lang="ru-RU" sz="1800" dirty="0" smtClean="0"/>
              <a:t> «кожаный кошелек»)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sp>
        <p:nvSpPr>
          <p:cNvPr id="10" name="Текст 9"/>
          <p:cNvSpPr>
            <a:spLocks noGrp="1"/>
          </p:cNvSpPr>
          <p:nvPr>
            <p:ph sz="quarter" idx="1"/>
          </p:nvPr>
        </p:nvSpPr>
        <p:spPr>
          <a:xfrm>
            <a:off x="2915816" y="764704"/>
            <a:ext cx="4594934" cy="4114799"/>
          </a:xfrm>
        </p:spPr>
        <p:txBody>
          <a:bodyPr>
            <a:noAutofit/>
          </a:bodyPr>
          <a:lstStyle/>
          <a:p>
            <a:r>
              <a:rPr lang="ru-RU" sz="1600" b="1" i="1" u="sng" cap="small" dirty="0" smtClean="0"/>
              <a:t>Доходы бюджета </a:t>
            </a:r>
            <a:r>
              <a:rPr lang="ru-RU" sz="1600" b="1" i="1" cap="small" dirty="0" smtClean="0"/>
              <a:t>– поступающие в бюджет на безвозмездной и безвозвратной основе,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Расходы бюджета </a:t>
            </a:r>
            <a:r>
              <a:rPr lang="ru-RU" sz="1600" b="1" i="1" cap="small" dirty="0" smtClean="0"/>
              <a:t>– выплачиваемые из бюджета денежные средства</a:t>
            </a:r>
          </a:p>
          <a:p>
            <a:endParaRPr lang="ru-RU" sz="1600" b="1" i="1" cap="small" dirty="0" smtClean="0"/>
          </a:p>
          <a:p>
            <a:r>
              <a:rPr lang="ru-RU" sz="1600" b="1" i="1" u="sng" cap="small" dirty="0" smtClean="0"/>
              <a:t>Цель составления бюджета </a:t>
            </a:r>
            <a:r>
              <a:rPr lang="ru-RU" sz="1600" b="1" i="1" cap="small" dirty="0" smtClean="0"/>
              <a:t>– учет объема располагаемых и расходуемых средств</a:t>
            </a:r>
            <a:endParaRPr lang="ru-RU" sz="1600" b="1" i="1" cap="small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19872" y="4653136"/>
            <a:ext cx="5184575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400" b="1" cap="all" dirty="0" smtClean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1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Доходы-расходы=дефицит/профицит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Дефицит – расходы больше доходов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rgbClr val="F5CD2D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Профицит – доходы больше расходов</a:t>
            </a:r>
            <a:endParaRPr lang="ru-RU" sz="1600" b="1" cap="all" dirty="0">
              <a:ln w="9000" cmpd="sng">
                <a:solidFill>
                  <a:srgbClr val="F5CD2D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1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673" y="260648"/>
            <a:ext cx="8352928" cy="9361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Бюджетный процесс </a:t>
            </a:r>
            <a:br>
              <a:rPr lang="ru-RU" sz="2400" dirty="0" smtClean="0"/>
            </a:br>
            <a:r>
              <a:rPr lang="ru-RU" sz="2400" dirty="0"/>
              <a:t>муниципального образования  </a:t>
            </a:r>
            <a:r>
              <a:rPr lang="ru-RU" sz="2400" dirty="0" smtClean="0"/>
              <a:t>«Гиагинский район»</a:t>
            </a:r>
            <a:endParaRPr lang="ru-RU" sz="2400" dirty="0"/>
          </a:p>
        </p:txBody>
      </p:sp>
      <p:sp>
        <p:nvSpPr>
          <p:cNvPr id="28" name="Овал 27"/>
          <p:cNvSpPr/>
          <p:nvPr/>
        </p:nvSpPr>
        <p:spPr>
          <a:xfrm>
            <a:off x="3746078" y="1220661"/>
            <a:ext cx="1764196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Составление проекта бюджета очередного года  (июль</a:t>
            </a:r>
            <a:r>
              <a:rPr lang="ru-RU" sz="1200" b="1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237298" y="1794364"/>
            <a:ext cx="1742592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проекту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314443" y="1819306"/>
            <a:ext cx="1846744" cy="122413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3863884" y="5454123"/>
            <a:ext cx="1764196" cy="117531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Исполнение бюджета в текущем году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409715" y="5059989"/>
            <a:ext cx="1944216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Формирование отчета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264178" y="5131997"/>
            <a:ext cx="1800199" cy="108012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Утверждение бюджета очередного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9615" y="3477049"/>
            <a:ext cx="1800200" cy="126014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Публичные слушания по отчету об исполнении бюджета предыдущего года</a:t>
            </a:r>
            <a:endParaRPr lang="ru-RU" sz="11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732240" y="3339933"/>
            <a:ext cx="1944216" cy="127209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Рассмотрение проекта очередного года</a:t>
            </a:r>
          </a:p>
          <a:p>
            <a:pPr algn="ctr"/>
            <a:r>
              <a:rPr lang="ru-RU" sz="1100" b="1" dirty="0" smtClean="0">
                <a:solidFill>
                  <a:prstClr val="black"/>
                </a:solidFill>
                <a:latin typeface="Arial Black" pitchFamily="34" charset="0"/>
              </a:rPr>
              <a:t> (с ноября по декабрь</a:t>
            </a:r>
            <a:r>
              <a:rPr lang="ru-RU" sz="1100" dirty="0" smtClean="0">
                <a:solidFill>
                  <a:prstClr val="black"/>
                </a:solidFill>
                <a:latin typeface="Arial Black" pitchFamily="34" charset="0"/>
              </a:rPr>
              <a:t>)</a:t>
            </a:r>
            <a:endParaRPr lang="ru-RU" sz="11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7" name="Нашивка 46"/>
          <p:cNvSpPr/>
          <p:nvPr/>
        </p:nvSpPr>
        <p:spPr>
          <a:xfrm rot="1212387">
            <a:off x="5655432" y="2068366"/>
            <a:ext cx="425423" cy="272995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Нашивка 47"/>
          <p:cNvSpPr/>
          <p:nvPr/>
        </p:nvSpPr>
        <p:spPr>
          <a:xfrm rot="3416957">
            <a:off x="7560332" y="2987072"/>
            <a:ext cx="288032" cy="2698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rot="7582388">
            <a:off x="7474262" y="4794811"/>
            <a:ext cx="441811" cy="273101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 rot="10496573">
            <a:off x="5783385" y="6016710"/>
            <a:ext cx="468052" cy="30973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11553978">
            <a:off x="3196245" y="6070239"/>
            <a:ext cx="496728" cy="283757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15711352">
            <a:off x="1259724" y="4840469"/>
            <a:ext cx="454551" cy="28358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17924651">
            <a:off x="1578654" y="3092941"/>
            <a:ext cx="334064" cy="277438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4" name="Нашивка 53"/>
          <p:cNvSpPr/>
          <p:nvPr/>
        </p:nvSpPr>
        <p:spPr>
          <a:xfrm rot="20513556">
            <a:off x="3254600" y="2150191"/>
            <a:ext cx="432048" cy="324036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26" y="3162596"/>
            <a:ext cx="2890079" cy="162676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78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Основные характеристики бюджета </a:t>
            </a:r>
            <a:r>
              <a:rPr lang="ru-RU" sz="2000" b="1" dirty="0"/>
              <a:t>муниципального образования  </a:t>
            </a:r>
            <a:r>
              <a:rPr lang="ru-RU" sz="2000" b="1" dirty="0" smtClean="0"/>
              <a:t>«Гиагинский район»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09379651"/>
              </p:ext>
            </p:extLst>
          </p:nvPr>
        </p:nvGraphicFramePr>
        <p:xfrm>
          <a:off x="179512" y="1772816"/>
          <a:ext cx="8784976" cy="434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895"/>
                <a:gridCol w="6861081"/>
              </a:tblGrid>
              <a:tr h="165618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Налоговые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 anchor="ctr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Поступления от уплаты организациями и гражданами налогов и сборов, определенных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 налоговым законодательством Российской Федерации и законодательством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Налог на доходы физических лиц;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Налог на совокупный доход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Налог на имущество организаций 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Государственная пошлина;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Налог на товары (работы, услуги), реализуемые на территории РФ;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</a:rPr>
                        <a:t>другие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4492" marR="94492"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Неналоговые поступления</a:t>
                      </a:r>
                      <a:endParaRPr lang="ru-RU" sz="1100" b="1" dirty="0"/>
                    </a:p>
                  </a:txBody>
                  <a:tcPr marL="94492" marR="94492" anchor="ctr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Поступления от уплаты организациями</a:t>
                      </a:r>
                      <a:r>
                        <a:rPr lang="ru-RU" sz="1100" b="1" baseline="0" dirty="0" smtClean="0"/>
                        <a:t> и гражданами других платежей и сборов, установленных законодательством Российской Федерации и Республики Адыгея: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="1" baseline="0" dirty="0" smtClean="0"/>
                        <a:t>Доходы от использования имущества, находящегося  в государственной или муниципальной собственности;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="1" baseline="0" dirty="0" smtClean="0"/>
                        <a:t>Штрафы, санкции и возмещение ущерба;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="1" baseline="0" dirty="0" smtClean="0"/>
                        <a:t>Платежи при пользовании природными ресурсами;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="1" baseline="0" dirty="0" smtClean="0"/>
                        <a:t>Доходы от продажи материальных и нематериальных активов;</a:t>
                      </a:r>
                    </a:p>
                    <a:p>
                      <a:pPr marL="171450" indent="-171450">
                        <a:buFont typeface="Wingdings" pitchFamily="2" charset="2"/>
                        <a:buChar char="§"/>
                      </a:pPr>
                      <a:r>
                        <a:rPr lang="ru-RU" sz="1100" b="1" baseline="0" dirty="0" smtClean="0"/>
                        <a:t>другие</a:t>
                      </a:r>
                      <a:endParaRPr lang="ru-RU" sz="1100" b="1" dirty="0"/>
                    </a:p>
                  </a:txBody>
                  <a:tcPr marL="94492" marR="94492"/>
                </a:tc>
              </a:tr>
              <a:tr h="1034565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Безвозмездные поступления</a:t>
                      </a:r>
                      <a:endParaRPr lang="ru-RU" sz="1100" b="1" dirty="0"/>
                    </a:p>
                  </a:txBody>
                  <a:tcPr marL="94492" marR="94492" anchor="ctr"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Поступающие в бюджет денежные средства на безвозвратной и</a:t>
                      </a:r>
                      <a:r>
                        <a:rPr lang="ru-RU" sz="1100" b="1" baseline="0" dirty="0" smtClean="0"/>
                        <a:t> безвозмездной основе и республиканского бюджета Республики Адыгея(межбюджетные трансферты в виде дотаций, субсидий, субвенций), а также перечисления от физических и юридических лиц</a:t>
                      </a:r>
                      <a:endParaRPr lang="ru-RU" sz="1100" b="1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332656"/>
            <a:ext cx="9371079" cy="7486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cs typeface="Times New Roman" pitchFamily="18" charset="0"/>
              </a:rPr>
              <a:t>Бюджет</a:t>
            </a:r>
            <a:br>
              <a:rPr lang="ru-RU" sz="2000" b="1" dirty="0" smtClean="0">
                <a:cs typeface="Times New Roman" pitchFamily="18" charset="0"/>
              </a:rPr>
            </a:br>
            <a:r>
              <a:rPr lang="ru-RU" sz="2000" b="1" dirty="0" smtClean="0">
                <a:cs typeface="Times New Roman" pitchFamily="18" charset="0"/>
              </a:rPr>
              <a:t> </a:t>
            </a:r>
            <a:r>
              <a:rPr lang="ru-RU" sz="2000" b="1" dirty="0">
                <a:cs typeface="Times New Roman" pitchFamily="18" charset="0"/>
              </a:rPr>
              <a:t>муниципального образования  </a:t>
            </a:r>
            <a:r>
              <a:rPr lang="ru-RU" sz="2000" b="1" dirty="0" smtClean="0">
                <a:cs typeface="Times New Roman" pitchFamily="18" charset="0"/>
              </a:rPr>
              <a:t>«Гиагин</a:t>
            </a:r>
            <a:r>
              <a:rPr lang="ru-RU" sz="2000" b="1" dirty="0" smtClean="0">
                <a:solidFill>
                  <a:srgbClr val="89006F"/>
                </a:solidFill>
                <a:cs typeface="Times New Roman" pitchFamily="18" charset="0"/>
              </a:rPr>
              <a:t>ский </a:t>
            </a:r>
            <a:r>
              <a:rPr lang="ru-RU" sz="2000" b="1" dirty="0" smtClean="0">
                <a:cs typeface="Times New Roman" pitchFamily="18" charset="0"/>
              </a:rPr>
              <a:t>район» </a:t>
            </a:r>
            <a:br>
              <a:rPr lang="ru-RU" sz="2000" b="1" dirty="0" smtClean="0">
                <a:cs typeface="Times New Roman" pitchFamily="18" charset="0"/>
              </a:rPr>
            </a:br>
            <a:r>
              <a:rPr lang="ru-RU" sz="2000" b="1" dirty="0" smtClean="0">
                <a:cs typeface="Times New Roman" pitchFamily="18" charset="0"/>
              </a:rPr>
              <a:t>за 2022 год, тыс. руб.</a:t>
            </a:r>
            <a:endParaRPr lang="ru-RU" sz="2000" b="1" dirty="0"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24234462"/>
              </p:ext>
            </p:extLst>
          </p:nvPr>
        </p:nvGraphicFramePr>
        <p:xfrm>
          <a:off x="179513" y="1628799"/>
          <a:ext cx="8784974" cy="3040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111"/>
                <a:gridCol w="2121357"/>
                <a:gridCol w="2121357"/>
                <a:gridCol w="1728149"/>
              </a:tblGrid>
              <a:tr h="5559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2022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2022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3711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доходов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860397,8</a:t>
                      </a: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877776,1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6103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Налоговые неналоговые доходы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260030,0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278247,0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5559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600367,8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599529,0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4526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Всего расходов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896471,2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889338,5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  <a:tr h="49412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Дефицит(-)/Профицит</a:t>
                      </a:r>
                      <a:r>
                        <a:rPr lang="ru-RU" sz="1400" baseline="0" dirty="0" smtClean="0"/>
                        <a:t> (+)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-36073,4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-11562,4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320" marR="82320" anchor="ctr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25" y="4734730"/>
            <a:ext cx="2147527" cy="16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0880" cy="9521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89006F"/>
                </a:solidFill>
              </a:rPr>
              <a:t>Объем и структура налоговых доходов бюджета</a:t>
            </a:r>
            <a:br>
              <a:rPr lang="ru-RU" sz="2000" b="1" dirty="0" smtClean="0">
                <a:solidFill>
                  <a:srgbClr val="89006F"/>
                </a:solidFill>
              </a:rPr>
            </a:br>
            <a:r>
              <a:rPr lang="ru-RU" sz="2000" b="1" dirty="0" smtClean="0">
                <a:solidFill>
                  <a:srgbClr val="89006F"/>
                </a:solidFill>
              </a:rPr>
              <a:t> муниципального образования «Гиагинский район»</a:t>
            </a:r>
            <a:endParaRPr lang="ru-RU" sz="2000" b="1" dirty="0">
              <a:solidFill>
                <a:srgbClr val="89006F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24737603"/>
              </p:ext>
            </p:extLst>
          </p:nvPr>
        </p:nvGraphicFramePr>
        <p:xfrm>
          <a:off x="251519" y="1700810"/>
          <a:ext cx="8640961" cy="324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8845"/>
                <a:gridCol w="1154731"/>
                <a:gridCol w="1319692"/>
                <a:gridCol w="1217693"/>
              </a:tblGrid>
              <a:tr h="6697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 (план)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  <a:r>
                        <a:rPr lang="ru-RU" sz="1200" baseline="0" dirty="0" smtClean="0"/>
                        <a:t> (факт)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% исполнения</a:t>
                      </a:r>
                      <a:endParaRPr lang="ru-RU" sz="1200" dirty="0"/>
                    </a:p>
                  </a:txBody>
                  <a:tcPr anchor="ctr"/>
                </a:tc>
              </a:tr>
              <a:tr h="413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84446,6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84709,1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105,2</a:t>
                      </a:r>
                      <a:endParaRPr lang="ru-RU" sz="1200" dirty="0"/>
                    </a:p>
                  </a:txBody>
                  <a:tcPr anchor="ctr"/>
                </a:tc>
              </a:tr>
              <a:tr h="5101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 подакцизным товарам (продукции), производимым на территории РФ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475,6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692,0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145,5</a:t>
                      </a:r>
                      <a:endParaRPr lang="ru-RU" sz="1200" dirty="0"/>
                    </a:p>
                  </a:txBody>
                  <a:tcPr anchor="ctr"/>
                </a:tc>
              </a:tr>
              <a:tr h="413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</a:t>
                      </a:r>
                      <a:r>
                        <a:rPr lang="ru-RU" sz="1200" baseline="0" dirty="0" smtClean="0"/>
                        <a:t> на совокупный доход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64423,5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71648,9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111,2</a:t>
                      </a:r>
                    </a:p>
                  </a:txBody>
                  <a:tcPr anchor="ctr"/>
                </a:tc>
              </a:tr>
              <a:tr h="413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имущество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22985,0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24476,0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106,5</a:t>
                      </a:r>
                      <a:endParaRPr lang="ru-RU" sz="1200" dirty="0"/>
                    </a:p>
                  </a:txBody>
                  <a:tcPr anchor="ctr"/>
                </a:tc>
              </a:tr>
              <a:tr h="413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собственность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3377,3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3214,9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95,2</a:t>
                      </a:r>
                      <a:endParaRPr lang="ru-RU" sz="1200" dirty="0"/>
                    </a:p>
                  </a:txBody>
                  <a:tcPr anchor="ctr"/>
                </a:tc>
              </a:tr>
              <a:tr h="413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172708,0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185741,0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107,5</a:t>
                      </a:r>
                      <a:endParaRPr lang="ru-RU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13176"/>
            <a:ext cx="2583320" cy="13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10705</TotalTime>
  <Words>5246</Words>
  <Application>Microsoft Office PowerPoint</Application>
  <PresentationFormat>Экран (4:3)</PresentationFormat>
  <Paragraphs>1369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Официальная</vt:lpstr>
      <vt:lpstr>Путеводитель  </vt:lpstr>
      <vt:lpstr>Гиагинский район</vt:lpstr>
      <vt:lpstr>Основные показатели  социально-экономического развития, тыс. руб.</vt:lpstr>
      <vt:lpstr>Основные параметры исполнения  консолидированного бюджета  муниципального образования «Гиагинский район», тыс. руб.</vt:lpstr>
      <vt:lpstr>Бюджет (в переводе с французского - Bougette «кожаный кошелек»)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vt:lpstr>
      <vt:lpstr>Бюджетный процесс  муниципального образования  «Гиагинский район»</vt:lpstr>
      <vt:lpstr>Основные характеристики бюджета муниципального образования  «Гиагинский район»</vt:lpstr>
      <vt:lpstr>Бюджет  муниципального образования  «Гиагинский район»  за 2022 год, тыс. руб.</vt:lpstr>
      <vt:lpstr>Объем и структура налоговых доходов бюджета  муниципального образования «Гиагинский район»</vt:lpstr>
      <vt:lpstr>Объем и структура неналоговых доходов бюджета  муниципального образования «Гиагинский район»  за 2022 год, тыс. руб.</vt:lpstr>
      <vt:lpstr>Безвозмездные поступления в бюджет  муниципального образования «Гиагинский район»  за 2022 год, тыс. руб.</vt:lpstr>
      <vt:lpstr>Исполнение бюджета  муниципального образования  «Гиагинский район»  по разделам классификации расходов в 2022 году, тыс. руб.</vt:lpstr>
      <vt:lpstr>Программные расходы  муниципального образования «Гиагинский район», тыс. руб.</vt:lpstr>
      <vt:lpstr>Расходы бюджета   муниципального образования «Гиагинский район», тыс. руб.</vt:lpstr>
      <vt:lpstr>Расходы по разделу  «Общегосударственные вопросы», тыс. руб.</vt:lpstr>
      <vt:lpstr>Презентация PowerPoint</vt:lpstr>
      <vt:lpstr>Презентация PowerPoint</vt:lpstr>
      <vt:lpstr>Презентация PowerPoint</vt:lpstr>
      <vt:lpstr>Расходы бюджета  муниципального образования «Гиагинский район»  по видам расходов классификации расходов, тыс. руб.</vt:lpstr>
      <vt:lpstr>Расходы бюджета МО «Гиагинский район»  на реализацию муниципальных программ  МО «Гиагинский район», тыс. руб.</vt:lpstr>
      <vt:lpstr>Меры социальной поддержки  отдельных категорий граждан в бюджете  муниципального образования «Гиагинский район»</vt:lpstr>
      <vt:lpstr>Презентация PowerPoint</vt:lpstr>
      <vt:lpstr>Муниципальная программа  муниципального образования «Гиагинский район»  «Развитие образования», тыс. руб.</vt:lpstr>
      <vt:lpstr>Муниципальная программа  муниципального образования  «Гиагинский район»  «Развитие культуры и искусства», тыс. руб.</vt:lpstr>
      <vt:lpstr>Муниципальная программа муниципального образования  «Гиагинский район»  «Управление муниципальными финансами»</vt:lpstr>
      <vt:lpstr>Муниципальная программа  муниципального образования  «Гиагинский район»  «Энергосбережение и повышение энергетической эффективности»</vt:lpstr>
      <vt:lpstr>Муниципальная программа  муниципального образования  «Гиагинский район»  «Развитие молодежной политики»</vt:lpstr>
      <vt:lpstr>Муниципальная программа  муниципального образования  «Гиагинский район»  «Развитие физической культуры»</vt:lpstr>
      <vt:lpstr>Муниципальная программа  муниципального образования «Гиагинский район» «Развитие сельского хозяйства на территории муниципального образования «Гиагинский район»</vt:lpstr>
      <vt:lpstr>Муниципальная программа муниципального образования «Гиагинский район»  «Защита населения и территории от чрезвычайных ситуаций природного и техногенного характера , обеспечение пожарной безопасности и безопасности людей на водных  объектах » , тыс. руб.</vt:lpstr>
      <vt:lpstr>Муниципальная программа  муниципального образования «Гиагинский район»  «Комплексное развитие сельских территорий»</vt:lpstr>
      <vt:lpstr>Муниципальная программа  муниципального образования «Гиагинский район»  «Обеспечение безопасности дорожного движения», тыс. руб.</vt:lpstr>
      <vt:lpstr>Муниципальная программа  муниципального образования «Гиагинский район»  «Доступная среда», тыс. руб.</vt:lpstr>
      <vt:lpstr>Муниципальная программа   муниципального образования «Гиагинский район»  «Развитие информатизации», тыс. руб.</vt:lpstr>
      <vt:lpstr>Муниципальная программа  муниципального образования «Гиагинский район» «Обеспечение доступным и комфортным жильем и коммунальными услугами», тыс. руб.</vt:lpstr>
      <vt:lpstr>Муниципальная программа муниципального образования «Гиагинский район»  «Укрепление общественного здоровья среди населения муниципального образования «Гиагинский район»</vt:lpstr>
      <vt:lpstr>Муниципальная программа муниципального образования «Гиагинский район»  «Улучшение демографической ситуации на территории  муниципального образования «Гиагинский район», тыс. руб.</vt:lpstr>
      <vt:lpstr>Муниципальная программа муниципального образования «Гиагинский район»  «Социальная помощь ветеранам Великой Отечественной войны 1941-1945 годов, и гражданам, участвующим в специальной военной операции, и  (или) членам их семей», тыс. руб.</vt:lpstr>
      <vt:lpstr>Сведения  о реализации общественно-значимых проектов  для муниципального образования  «Гиагинский район»</vt:lpstr>
      <vt:lpstr>Финансовая поддержка бюджетов  сельских поселений в 2022 году, тыс. руб.</vt:lpstr>
      <vt:lpstr>Дотации на выравнивание  бюджетной обеспеченности сельских  поселений</vt:lpstr>
      <vt:lpstr>Структура муниципального долга  муниципального образования «Гиагинский район»  (в соответствии с Бюджетным кодексом РФ)</vt:lpstr>
      <vt:lpstr>Муниципальный долг  муниципального образования «Гиагинский район», тыс. руб.</vt:lpstr>
      <vt:lpstr>Глоссарий</vt:lpstr>
      <vt:lpstr>Управление финансов  администрации муниципального  образования «Гиагинский район»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исполнения консолидированного бюджета МО «Гиагинский район»</dc:title>
  <dc:creator>user9</dc:creator>
  <cp:lastModifiedBy>support</cp:lastModifiedBy>
  <cp:revision>620</cp:revision>
  <cp:lastPrinted>2019-04-17T09:30:48Z</cp:lastPrinted>
  <dcterms:created xsi:type="dcterms:W3CDTF">2019-03-21T06:44:56Z</dcterms:created>
  <dcterms:modified xsi:type="dcterms:W3CDTF">2023-06-05T09:35:46Z</dcterms:modified>
</cp:coreProperties>
</file>