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68" r:id="rId1"/>
  </p:sldMasterIdLst>
  <p:sldIdLst>
    <p:sldId id="291" r:id="rId2"/>
    <p:sldId id="292" r:id="rId3"/>
    <p:sldId id="300" r:id="rId4"/>
    <p:sldId id="328" r:id="rId5"/>
    <p:sldId id="304" r:id="rId6"/>
    <p:sldId id="305" r:id="rId7"/>
    <p:sldId id="306" r:id="rId8"/>
    <p:sldId id="307" r:id="rId9"/>
    <p:sldId id="308" r:id="rId10"/>
    <p:sldId id="329" r:id="rId11"/>
    <p:sldId id="326" r:id="rId12"/>
    <p:sldId id="310" r:id="rId13"/>
    <p:sldId id="311" r:id="rId14"/>
    <p:sldId id="261" r:id="rId15"/>
    <p:sldId id="301" r:id="rId16"/>
    <p:sldId id="262" r:id="rId17"/>
    <p:sldId id="263" r:id="rId18"/>
    <p:sldId id="264" r:id="rId19"/>
    <p:sldId id="265" r:id="rId20"/>
    <p:sldId id="266" r:id="rId21"/>
    <p:sldId id="268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282" r:id="rId36"/>
    <p:sldId id="283" r:id="rId37"/>
    <p:sldId id="284" r:id="rId38"/>
    <p:sldId id="285" r:id="rId39"/>
    <p:sldId id="302" r:id="rId40"/>
    <p:sldId id="330" r:id="rId41"/>
    <p:sldId id="325" r:id="rId42"/>
    <p:sldId id="287" r:id="rId43"/>
    <p:sldId id="288" r:id="rId44"/>
    <p:sldId id="289" r:id="rId45"/>
    <p:sldId id="303" r:id="rId46"/>
    <p:sldId id="290" r:id="rId47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5B09C0C-ADA4-4108-8278-5210B41FA543}">
          <p14:sldIdLst>
            <p14:sldId id="291"/>
            <p14:sldId id="292"/>
            <p14:sldId id="300"/>
            <p14:sldId id="328"/>
            <p14:sldId id="304"/>
            <p14:sldId id="305"/>
            <p14:sldId id="306"/>
            <p14:sldId id="307"/>
            <p14:sldId id="308"/>
            <p14:sldId id="329"/>
            <p14:sldId id="326"/>
            <p14:sldId id="310"/>
            <p14:sldId id="311"/>
            <p14:sldId id="261"/>
            <p14:sldId id="301"/>
            <p14:sldId id="262"/>
            <p14:sldId id="263"/>
            <p14:sldId id="264"/>
            <p14:sldId id="265"/>
            <p14:sldId id="266"/>
            <p14:sldId id="268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82"/>
            <p14:sldId id="283"/>
            <p14:sldId id="284"/>
            <p14:sldId id="285"/>
            <p14:sldId id="302"/>
            <p14:sldId id="330"/>
            <p14:sldId id="325"/>
            <p14:sldId id="287"/>
            <p14:sldId id="288"/>
            <p14:sldId id="289"/>
            <p14:sldId id="303"/>
          </p14:sldIdLst>
        </p14:section>
        <p14:section name="Раздел без заголовка" id="{68DDEF46-5175-42D2-8017-A3431403B231}">
          <p14:sldIdLst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99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86455" autoAdjust="0"/>
  </p:normalViewPr>
  <p:slideViewPr>
    <p:cSldViewPr>
      <p:cViewPr varScale="1">
        <p:scale>
          <a:sx n="92" d="100"/>
          <a:sy n="92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25305790396047E-2"/>
          <c:y val="0.13929887419916306"/>
          <c:w val="0.9021280341610789"/>
          <c:h val="0.794431405769729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(факт)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7D-4A3E-AE6B-1E37F7E7BC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7D-4A3E-AE6B-1E37F7E7BCE4}"/>
              </c:ext>
            </c:extLst>
          </c:dPt>
          <c:dLbls>
            <c:dLbl>
              <c:idx val="0"/>
              <c:layout>
                <c:manualLayout>
                  <c:x val="-2.9411941875542698E-2"/>
                  <c:y val="-3.32534951387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47D-4A3E-AE6B-1E37F7E7BCE4}"/>
                </c:ext>
              </c:extLst>
            </c:dLbl>
            <c:dLbl>
              <c:idx val="1"/>
              <c:layout>
                <c:manualLayout>
                  <c:x val="-3.5871764232380032E-2"/>
                  <c:y val="-2.580037790078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7D-4A3E-AE6B-1E37F7E7BCE4}"/>
                </c:ext>
              </c:extLst>
            </c:dLbl>
            <c:dLbl>
              <c:idx val="2"/>
              <c:layout>
                <c:manualLayout>
                  <c:x val="3.0465766700786583E-2"/>
                  <c:y val="-6.295973493719385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38</a:t>
                    </a:r>
                    <a:r>
                      <a:rPr lang="en-US" sz="1600" baseline="0" dirty="0" smtClean="0"/>
                      <a:t> 100,3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47D-4A3E-AE6B-1E37F7E7BCE4}"/>
                </c:ext>
              </c:extLst>
            </c:dLbl>
            <c:dLbl>
              <c:idx val="3"/>
              <c:layout>
                <c:manualLayout>
                  <c:x val="-4.2669990072787614E-2"/>
                  <c:y val="8.2307058474984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7D-4A3E-AE6B-1E37F7E7B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1449803.1</c:v>
                </c:pt>
                <c:pt idx="1">
                  <c:v>1411702.8</c:v>
                </c:pt>
                <c:pt idx="2">
                  <c:v>38100.300000000003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47D-4A3E-AE6B-1E37F7E7BC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0848000"/>
        <c:axId val="210853888"/>
        <c:axId val="0"/>
      </c:bar3DChart>
      <c:catAx>
        <c:axId val="21084800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10853888"/>
        <c:crosses val="autoZero"/>
        <c:auto val="1"/>
        <c:lblAlgn val="ctr"/>
        <c:lblOffset val="100"/>
        <c:noMultiLvlLbl val="0"/>
      </c:catAx>
      <c:valAx>
        <c:axId val="21085388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108480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Айрюмовское сп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744.8</c:v>
                </c:pt>
                <c:pt idx="1">
                  <c:v>2364.3000000000002</c:v>
                </c:pt>
                <c:pt idx="2" formatCode="0.0">
                  <c:v>1499.5</c:v>
                </c:pt>
                <c:pt idx="3" formatCode="0.0">
                  <c:v>1899</c:v>
                </c:pt>
                <c:pt idx="4">
                  <c:v>446.1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607488"/>
        <c:axId val="164609024"/>
        <c:axId val="0"/>
      </c:bar3DChart>
      <c:catAx>
        <c:axId val="1646074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4609024"/>
        <c:crosses val="autoZero"/>
        <c:auto val="1"/>
        <c:lblAlgn val="ctr"/>
        <c:lblOffset val="100"/>
        <c:noMultiLvlLbl val="0"/>
      </c:catAx>
      <c:valAx>
        <c:axId val="164609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46074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80844821587757665"/>
          <c:y val="0.52525726520953919"/>
          <c:w val="0.18844238391592966"/>
          <c:h val="5.8913107643665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 01.01.2021 г.</c:v>
                </c:pt>
                <c:pt idx="1">
                  <c:v>на 01.01.2021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968128"/>
        <c:axId val="167748736"/>
        <c:axId val="167724352"/>
      </c:line3DChart>
      <c:catAx>
        <c:axId val="167968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67748736"/>
        <c:crosses val="autoZero"/>
        <c:auto val="1"/>
        <c:lblAlgn val="ctr"/>
        <c:lblOffset val="100"/>
        <c:noMultiLvlLbl val="0"/>
      </c:catAx>
      <c:valAx>
        <c:axId val="16774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968128"/>
        <c:crosses val="autoZero"/>
        <c:crossBetween val="between"/>
      </c:valAx>
      <c:serAx>
        <c:axId val="167724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67748736"/>
        <c:crosses val="autoZero"/>
      </c:serAx>
    </c:plotArea>
    <c:legend>
      <c:legendPos val="r"/>
      <c:layout>
        <c:manualLayout>
          <c:xMode val="edge"/>
          <c:yMode val="edge"/>
          <c:x val="0.81375986472312867"/>
          <c:y val="0.41846366663866619"/>
          <c:w val="0.14737910476990315"/>
          <c:h val="0.111452047333494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862802.4</c:v>
                </c:pt>
                <c:pt idx="1">
                  <c:v>874396.4</c:v>
                </c:pt>
                <c:pt idx="2">
                  <c:v>-11593.9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2021 год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21544181977257E-2"/>
          <c:y val="0.20652123707705955"/>
          <c:w val="0.58608158355205597"/>
          <c:h val="0.717880523622973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0.11823777887139107"/>
                  <c:y val="1.9948565728146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1348939.3</c:v>
                </c:pt>
                <c:pt idx="1">
                  <c:v>1433615.1</c:v>
                </c:pt>
                <c:pt idx="2">
                  <c:v>-18887.5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1800" dirty="0"/>
              <a:t>Консолидированные доходы всего 1 </a:t>
            </a:r>
            <a:r>
              <a:rPr lang="ru-RU" sz="1800" dirty="0" smtClean="0"/>
              <a:t>449 </a:t>
            </a:r>
            <a:r>
              <a:rPr lang="ru-RU" sz="1800" dirty="0"/>
              <a:t>803,1 тыс. руб.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Консолидированные доходы всего 1 499 803,1 тыс. 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407035.5</c:v>
                </c:pt>
                <c:pt idx="1">
                  <c:v>1042767.6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8C-4BD3-9275-3A698B8A6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983760114023419"/>
          <c:y val="0.20068710314238589"/>
          <c:w val="0.27320611100191144"/>
          <c:h val="0.5978814319776435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851199008601571E-3"/>
          <c:y val="0.11085932208249262"/>
          <c:w val="0.56391114627733319"/>
          <c:h val="0.812417347893244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FF33CC"/>
              </a:solidFill>
            </c:spPr>
          </c:dPt>
          <c:dPt>
            <c:idx val="7"/>
            <c:bubble3D val="0"/>
            <c:spPr>
              <a:solidFill>
                <a:srgbClr val="002060"/>
              </a:solidFill>
            </c:spPr>
          </c:dPt>
          <c:dPt>
            <c:idx val="8"/>
            <c:bubble3D val="0"/>
            <c:spPr>
              <a:solidFill>
                <a:srgbClr val="00FF00"/>
              </a:solidFill>
            </c:spPr>
          </c:dPt>
          <c:dPt>
            <c:idx val="9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6.2965000275488287E-3"/>
                  <c:y val="-7.0926707068390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312726770196264E-2"/>
                  <c:y val="-5.7563496529059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627469576551117E-2"/>
                  <c:y val="-5.396510602764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225225200813282E-2"/>
                  <c:y val="-1.385397142253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782342160717464E-2"/>
                  <c:y val="-0.3083122932577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422021311091902E-2"/>
                  <c:y val="7.3735086782472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7731688348991028E-2"/>
                  <c:y val="-7.3094476957757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2090133616590025E-2"/>
                  <c:y val="-3.760267676351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5719305804323459E-2"/>
                  <c:y val="-6.844579992904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5068407033364852E-3"/>
                  <c:y val="-8.338029645451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 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55998.5</c:v>
                </c:pt>
                <c:pt idx="1">
                  <c:v>3004.4</c:v>
                </c:pt>
                <c:pt idx="2">
                  <c:v>51909</c:v>
                </c:pt>
                <c:pt idx="3">
                  <c:v>23746.1</c:v>
                </c:pt>
                <c:pt idx="4">
                  <c:v>965928</c:v>
                </c:pt>
                <c:pt idx="5">
                  <c:v>171994.7</c:v>
                </c:pt>
                <c:pt idx="6">
                  <c:v>33411</c:v>
                </c:pt>
                <c:pt idx="7">
                  <c:v>270.89999999999998</c:v>
                </c:pt>
                <c:pt idx="8">
                  <c:v>2986.7</c:v>
                </c:pt>
                <c:pt idx="9">
                  <c:v>13945.9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="1" i="1"/>
            </a:pPr>
            <a:endParaRPr lang="ru-RU"/>
          </a:p>
        </c:txPr>
      </c:legendEntry>
      <c:layout>
        <c:manualLayout>
          <c:xMode val="edge"/>
          <c:yMode val="edge"/>
          <c:x val="0.59054447879774874"/>
          <c:y val="0"/>
          <c:w val="0.34919087581054681"/>
          <c:h val="1"/>
        </c:manualLayout>
      </c:layout>
      <c:overlay val="0"/>
      <c:txPr>
        <a:bodyPr/>
        <a:lstStyle/>
        <a:p>
          <a:pPr>
            <a:defRPr sz="1200" b="1" i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573613942795154E-2"/>
          <c:y val="0.25755240158500908"/>
          <c:w val="0.5378940628218486"/>
          <c:h val="0.70645108362445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33CC"/>
              </a:solidFill>
            </c:spPr>
          </c:dPt>
          <c:dLbls>
            <c:dLbl>
              <c:idx val="0"/>
              <c:layout>
                <c:manualLayout>
                  <c:x val="1.9571754758730513E-2"/>
                  <c:y val="-4.7097011412418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971863080028143E-2"/>
                  <c:y val="-3.2408762713968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795549915750102"/>
                  <c:y val="-4.737131461787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Муниципальные программы</c:v>
                </c:pt>
                <c:pt idx="1">
                  <c:v>Ведомственная муниципальная программа</c:v>
                </c:pt>
                <c:pt idx="2">
                  <c:v>Непрограммные расходы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1188988.1000000001</c:v>
                </c:pt>
                <c:pt idx="1">
                  <c:v>3418.5</c:v>
                </c:pt>
                <c:pt idx="2">
                  <c:v>130788.7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14016961078403"/>
          <c:y val="0.16851625539549103"/>
          <c:w val="0.30101522753728066"/>
          <c:h val="0.79555666654322343"/>
        </c:manualLayout>
      </c:layout>
      <c:overlay val="0"/>
      <c:txPr>
        <a:bodyPr/>
        <a:lstStyle/>
        <a:p>
          <a:pPr>
            <a:defRPr sz="1600" i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Айрюмовское сп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744.8</c:v>
                </c:pt>
                <c:pt idx="1">
                  <c:v>2364.3000000000002</c:v>
                </c:pt>
                <c:pt idx="2" formatCode="0.0">
                  <c:v>1499.5</c:v>
                </c:pt>
                <c:pt idx="3" formatCode="0.0">
                  <c:v>1899</c:v>
                </c:pt>
                <c:pt idx="4">
                  <c:v>446.1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861056"/>
        <c:axId val="164524032"/>
        <c:axId val="0"/>
      </c:bar3DChart>
      <c:catAx>
        <c:axId val="1668610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4524032"/>
        <c:crosses val="autoZero"/>
        <c:auto val="1"/>
        <c:lblAlgn val="ctr"/>
        <c:lblOffset val="100"/>
        <c:noMultiLvlLbl val="0"/>
      </c:catAx>
      <c:valAx>
        <c:axId val="1645240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68610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792901214845109"/>
          <c:y val="0.51678598169335621"/>
          <c:w val="0.18844238391592966"/>
          <c:h val="5.8913107643665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1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42754491754106"/>
          <c:y val="0.15650481642224917"/>
          <c:w val="0.57695574938378602"/>
          <c:h val="0.70503236733464159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585472"/>
        <c:axId val="164587008"/>
        <c:axId val="0"/>
      </c:bar3DChart>
      <c:catAx>
        <c:axId val="1645854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4587008"/>
        <c:crosses val="autoZero"/>
        <c:auto val="1"/>
        <c:lblAlgn val="ctr"/>
        <c:lblOffset val="100"/>
        <c:noMultiLvlLbl val="0"/>
      </c:catAx>
      <c:valAx>
        <c:axId val="164587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4585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D3821-5C25-4B80-820B-F5FB5FE14E37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6053E29-17CA-4AD0-9612-FE1F51947680}">
      <dgm:prSet phldrT="[Текст]" custT="1"/>
      <dgm:spPr/>
      <dgm:t>
        <a:bodyPr/>
        <a:lstStyle/>
        <a:p>
          <a:r>
            <a:rPr lang="ru-RU" sz="2800" b="1" dirty="0" smtClean="0"/>
            <a:t>«Образование» - 3 165,3тыс. руб.</a:t>
          </a:r>
          <a:endParaRPr lang="ru-RU" sz="2800" b="1" dirty="0"/>
        </a:p>
      </dgm:t>
    </dgm:pt>
    <dgm:pt modelId="{7171C355-5F73-45FA-AE9C-477F58334A09}" type="parTrans" cxnId="{91F27D81-F1E0-4651-892F-64ECE63E378A}">
      <dgm:prSet/>
      <dgm:spPr/>
      <dgm:t>
        <a:bodyPr/>
        <a:lstStyle/>
        <a:p>
          <a:endParaRPr lang="ru-RU"/>
        </a:p>
      </dgm:t>
    </dgm:pt>
    <dgm:pt modelId="{85956348-2748-44A7-9903-EA5F19F69DBD}" type="sibTrans" cxnId="{91F27D81-F1E0-4651-892F-64ECE63E378A}">
      <dgm:prSet/>
      <dgm:spPr/>
      <dgm:t>
        <a:bodyPr/>
        <a:lstStyle/>
        <a:p>
          <a:endParaRPr lang="ru-RU"/>
        </a:p>
      </dgm:t>
    </dgm:pt>
    <dgm:pt modelId="{57CD471A-5734-44EE-AA3D-1A9D00BDCDF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«Культура» - 14 119,2 тыс. руб.</a:t>
          </a:r>
          <a:endParaRPr lang="ru-RU" sz="2800" b="1" dirty="0"/>
        </a:p>
      </dgm:t>
    </dgm:pt>
    <dgm:pt modelId="{606B005C-2324-4D16-B1CB-EC02AB7A7C14}" type="parTrans" cxnId="{E375B786-4405-485E-8C69-B8A360E87581}">
      <dgm:prSet/>
      <dgm:spPr/>
      <dgm:t>
        <a:bodyPr/>
        <a:lstStyle/>
        <a:p>
          <a:endParaRPr lang="ru-RU"/>
        </a:p>
      </dgm:t>
    </dgm:pt>
    <dgm:pt modelId="{F160F1BF-E9BA-4B55-933E-7E89CB04C2C5}" type="sibTrans" cxnId="{E375B786-4405-485E-8C69-B8A360E87581}">
      <dgm:prSet/>
      <dgm:spPr/>
      <dgm:t>
        <a:bodyPr/>
        <a:lstStyle/>
        <a:p>
          <a:endParaRPr lang="ru-RU"/>
        </a:p>
      </dgm:t>
    </dgm:pt>
    <dgm:pt modelId="{19D7604F-E402-4B54-9632-B6392C34640D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«Жилье и городская среда» – 3 486,9 тыс. руб.</a:t>
          </a:r>
          <a:endParaRPr lang="ru-RU" sz="2400" b="1" dirty="0"/>
        </a:p>
      </dgm:t>
    </dgm:pt>
    <dgm:pt modelId="{234D67BD-9A6F-4BB3-88BE-7C06F615E6F9}" type="parTrans" cxnId="{2632425F-F4D7-4DE0-A71A-5A2AB0A8881B}">
      <dgm:prSet/>
      <dgm:spPr/>
      <dgm:t>
        <a:bodyPr/>
        <a:lstStyle/>
        <a:p>
          <a:endParaRPr lang="ru-RU"/>
        </a:p>
      </dgm:t>
    </dgm:pt>
    <dgm:pt modelId="{BF29D6B4-57F5-4461-86EB-FCEA24E26416}" type="sibTrans" cxnId="{2632425F-F4D7-4DE0-A71A-5A2AB0A8881B}">
      <dgm:prSet/>
      <dgm:spPr/>
      <dgm:t>
        <a:bodyPr/>
        <a:lstStyle/>
        <a:p>
          <a:endParaRPr lang="ru-RU"/>
        </a:p>
      </dgm:t>
    </dgm:pt>
    <dgm:pt modelId="{9F86952F-4269-42B2-AD31-D54FF1F2549E}" type="pres">
      <dgm:prSet presAssocID="{D59D3821-5C25-4B80-820B-F5FB5FE14E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F8CF876-8705-4ED4-B0EA-49DDA0651109}" type="pres">
      <dgm:prSet presAssocID="{D59D3821-5C25-4B80-820B-F5FB5FE14E37}" presName="Name1" presStyleCnt="0"/>
      <dgm:spPr/>
    </dgm:pt>
    <dgm:pt modelId="{81B57E42-A51A-432A-9B24-1FE54559AFA8}" type="pres">
      <dgm:prSet presAssocID="{D59D3821-5C25-4B80-820B-F5FB5FE14E37}" presName="cycle" presStyleCnt="0"/>
      <dgm:spPr/>
    </dgm:pt>
    <dgm:pt modelId="{77C276DC-1F1A-48E1-A6B0-394BD64782EE}" type="pres">
      <dgm:prSet presAssocID="{D59D3821-5C25-4B80-820B-F5FB5FE14E37}" presName="srcNode" presStyleLbl="node1" presStyleIdx="0" presStyleCnt="3"/>
      <dgm:spPr/>
    </dgm:pt>
    <dgm:pt modelId="{5BBD9FAB-E54B-4754-BE80-48AA5510BF3A}" type="pres">
      <dgm:prSet presAssocID="{D59D3821-5C25-4B80-820B-F5FB5FE14E37}" presName="conn" presStyleLbl="parChTrans1D2" presStyleIdx="0" presStyleCnt="1"/>
      <dgm:spPr/>
      <dgm:t>
        <a:bodyPr/>
        <a:lstStyle/>
        <a:p>
          <a:endParaRPr lang="ru-RU"/>
        </a:p>
      </dgm:t>
    </dgm:pt>
    <dgm:pt modelId="{5A01928E-54D1-4089-88EA-EAA2703CD84C}" type="pres">
      <dgm:prSet presAssocID="{D59D3821-5C25-4B80-820B-F5FB5FE14E37}" presName="extraNode" presStyleLbl="node1" presStyleIdx="0" presStyleCnt="3"/>
      <dgm:spPr/>
    </dgm:pt>
    <dgm:pt modelId="{7A500015-EDE6-4C31-BBE2-7FB9E553DD46}" type="pres">
      <dgm:prSet presAssocID="{D59D3821-5C25-4B80-820B-F5FB5FE14E37}" presName="dstNode" presStyleLbl="node1" presStyleIdx="0" presStyleCnt="3"/>
      <dgm:spPr/>
    </dgm:pt>
    <dgm:pt modelId="{DF2E362B-183F-4C6F-A6BB-4EEDA05D437C}" type="pres">
      <dgm:prSet presAssocID="{A6053E29-17CA-4AD0-9612-FE1F5194768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FD0DC-C431-48B3-A6DD-944CA236D8AD}" type="pres">
      <dgm:prSet presAssocID="{A6053E29-17CA-4AD0-9612-FE1F51947680}" presName="accent_1" presStyleCnt="0"/>
      <dgm:spPr/>
    </dgm:pt>
    <dgm:pt modelId="{095FC50D-3BDA-440E-8229-3D0323585F05}" type="pres">
      <dgm:prSet presAssocID="{A6053E29-17CA-4AD0-9612-FE1F51947680}" presName="accentRepeatNode" presStyleLbl="solidFgAcc1" presStyleIdx="0" presStyleCnt="3"/>
      <dgm:spPr/>
    </dgm:pt>
    <dgm:pt modelId="{1FA1FE91-034C-4CDE-8EAB-BE3EBB22DEC2}" type="pres">
      <dgm:prSet presAssocID="{57CD471A-5734-44EE-AA3D-1A9D00BDCDF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8522F-3DE7-4C40-93F1-C9312B5775C2}" type="pres">
      <dgm:prSet presAssocID="{57CD471A-5734-44EE-AA3D-1A9D00BDCDF2}" presName="accent_2" presStyleCnt="0"/>
      <dgm:spPr/>
    </dgm:pt>
    <dgm:pt modelId="{4C0EA5FE-6E81-477C-AF7D-9939E969238B}" type="pres">
      <dgm:prSet presAssocID="{57CD471A-5734-44EE-AA3D-1A9D00BDCDF2}" presName="accentRepeatNode" presStyleLbl="solidFgAcc1" presStyleIdx="1" presStyleCnt="3"/>
      <dgm:spPr/>
    </dgm:pt>
    <dgm:pt modelId="{88E4A52C-76A4-4431-AD57-F7E24435BE84}" type="pres">
      <dgm:prSet presAssocID="{19D7604F-E402-4B54-9632-B6392C34640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1A032-FFAC-4743-A947-910AA644E7BB}" type="pres">
      <dgm:prSet presAssocID="{19D7604F-E402-4B54-9632-B6392C34640D}" presName="accent_3" presStyleCnt="0"/>
      <dgm:spPr/>
    </dgm:pt>
    <dgm:pt modelId="{57C7521C-7EC7-4BAC-A227-B46ADEA1C80D}" type="pres">
      <dgm:prSet presAssocID="{19D7604F-E402-4B54-9632-B6392C34640D}" presName="accentRepeatNode" presStyleLbl="solidFgAcc1" presStyleIdx="2" presStyleCnt="3"/>
      <dgm:spPr/>
    </dgm:pt>
  </dgm:ptLst>
  <dgm:cxnLst>
    <dgm:cxn modelId="{2349A1B8-EE62-45CB-AB4D-BD6520883472}" type="presOf" srcId="{19D7604F-E402-4B54-9632-B6392C34640D}" destId="{88E4A52C-76A4-4431-AD57-F7E24435BE84}" srcOrd="0" destOrd="0" presId="urn:microsoft.com/office/officeart/2008/layout/VerticalCurvedList"/>
    <dgm:cxn modelId="{E375B786-4405-485E-8C69-B8A360E87581}" srcId="{D59D3821-5C25-4B80-820B-F5FB5FE14E37}" destId="{57CD471A-5734-44EE-AA3D-1A9D00BDCDF2}" srcOrd="1" destOrd="0" parTransId="{606B005C-2324-4D16-B1CB-EC02AB7A7C14}" sibTransId="{F160F1BF-E9BA-4B55-933E-7E89CB04C2C5}"/>
    <dgm:cxn modelId="{1B7DBC94-EAD2-44AA-88C8-4E6528535751}" type="presOf" srcId="{57CD471A-5734-44EE-AA3D-1A9D00BDCDF2}" destId="{1FA1FE91-034C-4CDE-8EAB-BE3EBB22DEC2}" srcOrd="0" destOrd="0" presId="urn:microsoft.com/office/officeart/2008/layout/VerticalCurvedList"/>
    <dgm:cxn modelId="{22C65A92-FB6F-4BE5-9915-06AF0BB7EFC4}" type="presOf" srcId="{D59D3821-5C25-4B80-820B-F5FB5FE14E37}" destId="{9F86952F-4269-42B2-AD31-D54FF1F2549E}" srcOrd="0" destOrd="0" presId="urn:microsoft.com/office/officeart/2008/layout/VerticalCurvedList"/>
    <dgm:cxn modelId="{A14CDB10-EB4E-4DFD-B5B7-C61B0E17346F}" type="presOf" srcId="{A6053E29-17CA-4AD0-9612-FE1F51947680}" destId="{DF2E362B-183F-4C6F-A6BB-4EEDA05D437C}" srcOrd="0" destOrd="0" presId="urn:microsoft.com/office/officeart/2008/layout/VerticalCurvedList"/>
    <dgm:cxn modelId="{E793C7B5-96C2-4EE6-938A-206977C81D41}" type="presOf" srcId="{85956348-2748-44A7-9903-EA5F19F69DBD}" destId="{5BBD9FAB-E54B-4754-BE80-48AA5510BF3A}" srcOrd="0" destOrd="0" presId="urn:microsoft.com/office/officeart/2008/layout/VerticalCurvedList"/>
    <dgm:cxn modelId="{2632425F-F4D7-4DE0-A71A-5A2AB0A8881B}" srcId="{D59D3821-5C25-4B80-820B-F5FB5FE14E37}" destId="{19D7604F-E402-4B54-9632-B6392C34640D}" srcOrd="2" destOrd="0" parTransId="{234D67BD-9A6F-4BB3-88BE-7C06F615E6F9}" sibTransId="{BF29D6B4-57F5-4461-86EB-FCEA24E26416}"/>
    <dgm:cxn modelId="{91F27D81-F1E0-4651-892F-64ECE63E378A}" srcId="{D59D3821-5C25-4B80-820B-F5FB5FE14E37}" destId="{A6053E29-17CA-4AD0-9612-FE1F51947680}" srcOrd="0" destOrd="0" parTransId="{7171C355-5F73-45FA-AE9C-477F58334A09}" sibTransId="{85956348-2748-44A7-9903-EA5F19F69DBD}"/>
    <dgm:cxn modelId="{83E6F7BF-794B-4989-8D55-2881E6D4E7C4}" type="presParOf" srcId="{9F86952F-4269-42B2-AD31-D54FF1F2549E}" destId="{6F8CF876-8705-4ED4-B0EA-49DDA0651109}" srcOrd="0" destOrd="0" presId="urn:microsoft.com/office/officeart/2008/layout/VerticalCurvedList"/>
    <dgm:cxn modelId="{CA704419-9A0C-4816-82C7-49774B618688}" type="presParOf" srcId="{6F8CF876-8705-4ED4-B0EA-49DDA0651109}" destId="{81B57E42-A51A-432A-9B24-1FE54559AFA8}" srcOrd="0" destOrd="0" presId="urn:microsoft.com/office/officeart/2008/layout/VerticalCurvedList"/>
    <dgm:cxn modelId="{58E73849-4225-4E93-A9BB-D584E880EE9C}" type="presParOf" srcId="{81B57E42-A51A-432A-9B24-1FE54559AFA8}" destId="{77C276DC-1F1A-48E1-A6B0-394BD64782EE}" srcOrd="0" destOrd="0" presId="urn:microsoft.com/office/officeart/2008/layout/VerticalCurvedList"/>
    <dgm:cxn modelId="{CB14CF1A-C541-48D9-B7F1-96161275F809}" type="presParOf" srcId="{81B57E42-A51A-432A-9B24-1FE54559AFA8}" destId="{5BBD9FAB-E54B-4754-BE80-48AA5510BF3A}" srcOrd="1" destOrd="0" presId="urn:microsoft.com/office/officeart/2008/layout/VerticalCurvedList"/>
    <dgm:cxn modelId="{DBB2B16B-11AC-432B-8A07-3B97F5E3B647}" type="presParOf" srcId="{81B57E42-A51A-432A-9B24-1FE54559AFA8}" destId="{5A01928E-54D1-4089-88EA-EAA2703CD84C}" srcOrd="2" destOrd="0" presId="urn:microsoft.com/office/officeart/2008/layout/VerticalCurvedList"/>
    <dgm:cxn modelId="{C037C614-EBA1-4B16-B1D5-AD407FEB7542}" type="presParOf" srcId="{81B57E42-A51A-432A-9B24-1FE54559AFA8}" destId="{7A500015-EDE6-4C31-BBE2-7FB9E553DD46}" srcOrd="3" destOrd="0" presId="urn:microsoft.com/office/officeart/2008/layout/VerticalCurvedList"/>
    <dgm:cxn modelId="{690C1916-CDBE-4744-AE9C-52645DBF7867}" type="presParOf" srcId="{6F8CF876-8705-4ED4-B0EA-49DDA0651109}" destId="{DF2E362B-183F-4C6F-A6BB-4EEDA05D437C}" srcOrd="1" destOrd="0" presId="urn:microsoft.com/office/officeart/2008/layout/VerticalCurvedList"/>
    <dgm:cxn modelId="{513B600B-6D2A-45BE-9B17-99DD71B34982}" type="presParOf" srcId="{6F8CF876-8705-4ED4-B0EA-49DDA0651109}" destId="{F62FD0DC-C431-48B3-A6DD-944CA236D8AD}" srcOrd="2" destOrd="0" presId="urn:microsoft.com/office/officeart/2008/layout/VerticalCurvedList"/>
    <dgm:cxn modelId="{DB21FDD2-2B68-44CC-A0D8-77895FD63125}" type="presParOf" srcId="{F62FD0DC-C431-48B3-A6DD-944CA236D8AD}" destId="{095FC50D-3BDA-440E-8229-3D0323585F05}" srcOrd="0" destOrd="0" presId="urn:microsoft.com/office/officeart/2008/layout/VerticalCurvedList"/>
    <dgm:cxn modelId="{0C70574C-C760-4152-B3FE-215092662760}" type="presParOf" srcId="{6F8CF876-8705-4ED4-B0EA-49DDA0651109}" destId="{1FA1FE91-034C-4CDE-8EAB-BE3EBB22DEC2}" srcOrd="3" destOrd="0" presId="urn:microsoft.com/office/officeart/2008/layout/VerticalCurvedList"/>
    <dgm:cxn modelId="{EEC3744E-4EF2-4EFA-BFE6-396AB5F7ECF7}" type="presParOf" srcId="{6F8CF876-8705-4ED4-B0EA-49DDA0651109}" destId="{A7C8522F-3DE7-4C40-93F1-C9312B5775C2}" srcOrd="4" destOrd="0" presId="urn:microsoft.com/office/officeart/2008/layout/VerticalCurvedList"/>
    <dgm:cxn modelId="{B693E127-E493-4D29-A386-CC4C63A0EA21}" type="presParOf" srcId="{A7C8522F-3DE7-4C40-93F1-C9312B5775C2}" destId="{4C0EA5FE-6E81-477C-AF7D-9939E969238B}" srcOrd="0" destOrd="0" presId="urn:microsoft.com/office/officeart/2008/layout/VerticalCurvedList"/>
    <dgm:cxn modelId="{EA0E3B1B-FDBA-4946-A82B-293D23ED56AE}" type="presParOf" srcId="{6F8CF876-8705-4ED4-B0EA-49DDA0651109}" destId="{88E4A52C-76A4-4431-AD57-F7E24435BE84}" srcOrd="5" destOrd="0" presId="urn:microsoft.com/office/officeart/2008/layout/VerticalCurvedList"/>
    <dgm:cxn modelId="{D8DC50D2-0974-4608-B927-EE5258EA69B0}" type="presParOf" srcId="{6F8CF876-8705-4ED4-B0EA-49DDA0651109}" destId="{4441A032-FFAC-4743-A947-910AA644E7BB}" srcOrd="6" destOrd="0" presId="urn:microsoft.com/office/officeart/2008/layout/VerticalCurvedList"/>
    <dgm:cxn modelId="{EA9205D3-0ED5-4798-ACD1-1862944447A4}" type="presParOf" srcId="{4441A032-FFAC-4743-A947-910AA644E7BB}" destId="{57C7521C-7EC7-4BAC-A227-B46ADEA1C8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6C9C2-0649-4127-8103-B10248C2525F}" type="doc">
      <dgm:prSet loTypeId="urn:microsoft.com/office/officeart/2005/8/layout/hierarchy1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0502EA-6995-4176-81CA-C2AF83D1CB69}">
      <dgm:prSet phldrT="[Текст]" custT="1"/>
      <dgm:spPr/>
      <dgm:t>
        <a:bodyPr/>
        <a:lstStyle/>
        <a:p>
          <a:endParaRPr lang="ru-RU" sz="1000" dirty="0" smtClean="0"/>
        </a:p>
        <a:p>
          <a:r>
            <a:rPr lang="ru-RU" sz="1200" dirty="0" smtClean="0"/>
            <a:t>Прочие межбюджетные трансферты общего характера</a:t>
          </a:r>
        </a:p>
        <a:p>
          <a:r>
            <a:rPr lang="ru-RU" sz="1200" dirty="0" smtClean="0"/>
            <a:t>План: 6052,2</a:t>
          </a:r>
        </a:p>
        <a:p>
          <a:r>
            <a:rPr lang="ru-RU" sz="1200" dirty="0" smtClean="0"/>
            <a:t>Факт: 6052,2</a:t>
          </a:r>
        </a:p>
        <a:p>
          <a:endParaRPr lang="ru-RU" sz="1000" dirty="0"/>
        </a:p>
      </dgm:t>
    </dgm:pt>
    <dgm:pt modelId="{5838EDBC-B660-4F9B-A603-5E27E4E7A2BF}" type="parTrans" cxnId="{39827A9C-2E50-4DAD-83C7-F6B2A91D9BEB}">
      <dgm:prSet/>
      <dgm:spPr/>
      <dgm:t>
        <a:bodyPr/>
        <a:lstStyle/>
        <a:p>
          <a:endParaRPr lang="ru-RU"/>
        </a:p>
      </dgm:t>
    </dgm:pt>
    <dgm:pt modelId="{36F36E29-1F6A-4DD5-8413-40B7AE5DB758}" type="sibTrans" cxnId="{39827A9C-2E50-4DAD-83C7-F6B2A91D9BEB}">
      <dgm:prSet/>
      <dgm:spPr/>
      <dgm:t>
        <a:bodyPr/>
        <a:lstStyle/>
        <a:p>
          <a:endParaRPr lang="ru-RU"/>
        </a:p>
      </dgm:t>
    </dgm:pt>
    <dgm:pt modelId="{245EF2C2-1B6D-4385-98FC-F0232EBD03D8}">
      <dgm:prSet phldrT="[Текст]" custT="1"/>
      <dgm:spPr/>
      <dgm:t>
        <a:bodyPr/>
        <a:lstStyle/>
        <a:p>
          <a:pPr algn="ctr"/>
          <a:r>
            <a:rPr lang="ru-RU" sz="1400" dirty="0" smtClean="0"/>
            <a:t>Безвозмездные поступления от других бюджетов бюджетной системы РФ</a:t>
          </a:r>
        </a:p>
        <a:p>
          <a:pPr algn="ctr"/>
          <a:r>
            <a:rPr lang="ru-RU" sz="1400" dirty="0" smtClean="0"/>
            <a:t>План : 1038269,9 </a:t>
          </a:r>
        </a:p>
        <a:p>
          <a:pPr algn="ctr"/>
          <a:r>
            <a:rPr lang="ru-RU" sz="1400" dirty="0" smtClean="0"/>
            <a:t>Факт : 1036282,1</a:t>
          </a:r>
        </a:p>
        <a:p>
          <a:pPr algn="ctr"/>
          <a:endParaRPr lang="ru-RU" sz="800" dirty="0"/>
        </a:p>
      </dgm:t>
    </dgm:pt>
    <dgm:pt modelId="{1BAA3FEA-1792-4F8C-8867-37F6F5E1EDCF}" type="parTrans" cxnId="{69249EDD-F7F0-4F8E-BAA0-C8561E709FDC}">
      <dgm:prSet/>
      <dgm:spPr/>
      <dgm:t>
        <a:bodyPr/>
        <a:lstStyle/>
        <a:p>
          <a:endParaRPr lang="ru-RU"/>
        </a:p>
      </dgm:t>
    </dgm:pt>
    <dgm:pt modelId="{13173D45-819A-4DD9-B4EE-E81819AD98C5}" type="sibTrans" cxnId="{69249EDD-F7F0-4F8E-BAA0-C8561E709FDC}">
      <dgm:prSet/>
      <dgm:spPr/>
      <dgm:t>
        <a:bodyPr/>
        <a:lstStyle/>
        <a:p>
          <a:endParaRPr lang="ru-RU"/>
        </a:p>
      </dgm:t>
    </dgm:pt>
    <dgm:pt modelId="{C66B1B5A-741C-4586-BD66-5BB62D70176E}">
      <dgm:prSet phldrT="[Текст]" custT="1"/>
      <dgm:spPr/>
      <dgm:t>
        <a:bodyPr anchor="t"/>
        <a:lstStyle/>
        <a:p>
          <a:r>
            <a:rPr lang="ru-RU" sz="1200" dirty="0" smtClean="0"/>
            <a:t>Прочие дотации </a:t>
          </a:r>
        </a:p>
        <a:p>
          <a:r>
            <a:rPr lang="ru-RU" sz="1200" dirty="0" smtClean="0"/>
            <a:t>План: 940,0</a:t>
          </a:r>
        </a:p>
        <a:p>
          <a:r>
            <a:rPr lang="ru-RU" sz="1200" dirty="0" smtClean="0"/>
            <a:t>Факт: 940,0</a:t>
          </a:r>
        </a:p>
        <a:p>
          <a:endParaRPr lang="ru-RU" sz="1000" dirty="0"/>
        </a:p>
      </dgm:t>
    </dgm:pt>
    <dgm:pt modelId="{61364A10-2468-47AE-9073-313951A12C23}" type="parTrans" cxnId="{2050AAA6-347C-4FE7-80C0-818541C37384}">
      <dgm:prSet/>
      <dgm:spPr/>
      <dgm:t>
        <a:bodyPr/>
        <a:lstStyle/>
        <a:p>
          <a:endParaRPr lang="ru-RU"/>
        </a:p>
      </dgm:t>
    </dgm:pt>
    <dgm:pt modelId="{BC901CAE-E08D-44F1-BC4E-442CE45A88E3}" type="sibTrans" cxnId="{2050AAA6-347C-4FE7-80C0-818541C37384}">
      <dgm:prSet/>
      <dgm:spPr/>
      <dgm:t>
        <a:bodyPr/>
        <a:lstStyle/>
        <a:p>
          <a:endParaRPr lang="ru-RU"/>
        </a:p>
      </dgm:t>
    </dgm:pt>
    <dgm:pt modelId="{B22B21EA-9A31-4205-90F4-32BC099CF8CB}">
      <dgm:prSet custT="1"/>
      <dgm:spPr/>
      <dgm:t>
        <a:bodyPr anchor="t"/>
        <a:lstStyle/>
        <a:p>
          <a:r>
            <a:rPr lang="ru-RU" sz="1200" dirty="0" smtClean="0"/>
            <a:t>Дотации на выравнивание бюджетной обеспеченности поселений</a:t>
          </a:r>
        </a:p>
        <a:p>
          <a:r>
            <a:rPr lang="ru-RU" sz="1200" dirty="0" smtClean="0"/>
            <a:t>План : 6953,7</a:t>
          </a:r>
        </a:p>
        <a:p>
          <a:r>
            <a:rPr lang="ru-RU" sz="1200" dirty="0" smtClean="0"/>
            <a:t>Факт : 6953,7</a:t>
          </a:r>
        </a:p>
        <a:p>
          <a:endParaRPr lang="ru-RU" sz="1000" dirty="0" smtClean="0"/>
        </a:p>
      </dgm:t>
    </dgm:pt>
    <dgm:pt modelId="{05CDA346-36B6-4DEA-94F9-B3469767EE77}" type="parTrans" cxnId="{83F20DBD-C2DC-46A9-8F93-217C824BB1F1}">
      <dgm:prSet/>
      <dgm:spPr/>
      <dgm:t>
        <a:bodyPr/>
        <a:lstStyle/>
        <a:p>
          <a:endParaRPr lang="ru-RU"/>
        </a:p>
      </dgm:t>
    </dgm:pt>
    <dgm:pt modelId="{E4876187-8D55-4F0A-AA23-2D1787725FE4}" type="sibTrans" cxnId="{83F20DBD-C2DC-46A9-8F93-217C824BB1F1}">
      <dgm:prSet/>
      <dgm:spPr/>
      <dgm:t>
        <a:bodyPr/>
        <a:lstStyle/>
        <a:p>
          <a:endParaRPr lang="ru-RU"/>
        </a:p>
      </dgm:t>
    </dgm:pt>
    <dgm:pt modelId="{3CEA3BB2-AFBF-408C-9F83-F882B14BF429}">
      <dgm:prSet custT="1"/>
      <dgm:spPr/>
      <dgm:t>
        <a:bodyPr anchor="t"/>
        <a:lstStyle/>
        <a:p>
          <a:r>
            <a:rPr lang="ru-RU" sz="1200" dirty="0" smtClean="0"/>
            <a:t>Субсидии бюджетам бюджетной системы РФ (межбюджетные субсидии)</a:t>
          </a:r>
        </a:p>
        <a:p>
          <a:r>
            <a:rPr lang="ru-RU" sz="1200" dirty="0" smtClean="0"/>
            <a:t>План: 78886,9</a:t>
          </a:r>
        </a:p>
        <a:p>
          <a:r>
            <a:rPr lang="ru-RU" sz="1200" dirty="0" smtClean="0"/>
            <a:t>Факт: 72097,9</a:t>
          </a:r>
          <a:endParaRPr lang="ru-RU" sz="1200" dirty="0"/>
        </a:p>
      </dgm:t>
    </dgm:pt>
    <dgm:pt modelId="{06A8646B-35A5-4DDD-AD0C-7A2C7886D10E}" type="parTrans" cxnId="{3D2BEF45-F0E0-4CD0-B9E5-DDF841DD27B3}">
      <dgm:prSet/>
      <dgm:spPr/>
      <dgm:t>
        <a:bodyPr/>
        <a:lstStyle/>
        <a:p>
          <a:endParaRPr lang="ru-RU"/>
        </a:p>
      </dgm:t>
    </dgm:pt>
    <dgm:pt modelId="{FDE747E2-54CF-46B8-BC40-16EF6DABFE6F}" type="sibTrans" cxnId="{3D2BEF45-F0E0-4CD0-B9E5-DDF841DD27B3}">
      <dgm:prSet/>
      <dgm:spPr/>
      <dgm:t>
        <a:bodyPr/>
        <a:lstStyle/>
        <a:p>
          <a:endParaRPr lang="ru-RU"/>
        </a:p>
      </dgm:t>
    </dgm:pt>
    <dgm:pt modelId="{D9AC0DFF-B52C-4096-A52C-FA8BA6FEA5E3}">
      <dgm:prSet custT="1"/>
      <dgm:spPr/>
      <dgm:t>
        <a:bodyPr/>
        <a:lstStyle/>
        <a:p>
          <a:r>
            <a:rPr lang="ru-RU" sz="1200" dirty="0" smtClean="0"/>
            <a:t>Субвенция на осуществление государственных полномочий в сфере административных правонарушений</a:t>
          </a:r>
        </a:p>
        <a:p>
          <a:r>
            <a:rPr lang="ru-RU" sz="1200" dirty="0" smtClean="0"/>
            <a:t>План : 165,0</a:t>
          </a:r>
        </a:p>
        <a:p>
          <a:r>
            <a:rPr lang="ru-RU" sz="1200" dirty="0" smtClean="0"/>
            <a:t>Факт: 165,0</a:t>
          </a:r>
        </a:p>
      </dgm:t>
    </dgm:pt>
    <dgm:pt modelId="{4DA39585-5ED4-4270-ABFA-D526BECFCD70}" type="parTrans" cxnId="{E11687F0-DC26-4A90-9E58-0B21DCC13F0D}">
      <dgm:prSet/>
      <dgm:spPr/>
      <dgm:t>
        <a:bodyPr/>
        <a:lstStyle/>
        <a:p>
          <a:endParaRPr lang="ru-RU"/>
        </a:p>
      </dgm:t>
    </dgm:pt>
    <dgm:pt modelId="{484F7593-ADFD-4934-A454-AD5CF98ED567}" type="sibTrans" cxnId="{E11687F0-DC26-4A90-9E58-0B21DCC13F0D}">
      <dgm:prSet/>
      <dgm:spPr/>
      <dgm:t>
        <a:bodyPr/>
        <a:lstStyle/>
        <a:p>
          <a:endParaRPr lang="ru-RU"/>
        </a:p>
      </dgm:t>
    </dgm:pt>
    <dgm:pt modelId="{A67826DB-97EF-42CC-8990-75A6EDE0DF0B}" type="pres">
      <dgm:prSet presAssocID="{A646C9C2-0649-4127-8103-B10248C252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92803A-344B-46F4-83A9-F0509E4F9E3C}" type="pres">
      <dgm:prSet presAssocID="{1B0502EA-6995-4176-81CA-C2AF83D1CB69}" presName="hierRoot1" presStyleCnt="0"/>
      <dgm:spPr/>
    </dgm:pt>
    <dgm:pt modelId="{57BAA039-8220-4D8A-A1D0-883D3829C937}" type="pres">
      <dgm:prSet presAssocID="{1B0502EA-6995-4176-81CA-C2AF83D1CB69}" presName="composite" presStyleCnt="0"/>
      <dgm:spPr/>
    </dgm:pt>
    <dgm:pt modelId="{FDFBC576-5E7C-47A0-A0F2-1495C7DE9435}" type="pres">
      <dgm:prSet presAssocID="{1B0502EA-6995-4176-81CA-C2AF83D1CB69}" presName="background" presStyleLbl="node0" presStyleIdx="0" presStyleCnt="1"/>
      <dgm:spPr/>
    </dgm:pt>
    <dgm:pt modelId="{FFAFB4BB-3A2F-4910-976A-D07A52F95754}" type="pres">
      <dgm:prSet presAssocID="{1B0502EA-6995-4176-81CA-C2AF83D1CB69}" presName="text" presStyleLbl="fgAcc0" presStyleIdx="0" presStyleCnt="1" custScaleX="188903" custLinFactX="54139" custLinFactY="5674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02C3D-25D0-4CAA-B33F-FD33A7C7727D}" type="pres">
      <dgm:prSet presAssocID="{1B0502EA-6995-4176-81CA-C2AF83D1CB69}" presName="hierChild2" presStyleCnt="0"/>
      <dgm:spPr/>
    </dgm:pt>
    <dgm:pt modelId="{0AD05441-5BC5-4D4C-874F-74C8132CA811}" type="pres">
      <dgm:prSet presAssocID="{1BAA3FEA-1792-4F8C-8867-37F6F5E1EDCF}" presName="Name10" presStyleLbl="parChTrans1D2" presStyleIdx="0" presStyleCnt="1"/>
      <dgm:spPr/>
      <dgm:t>
        <a:bodyPr/>
        <a:lstStyle/>
        <a:p>
          <a:endParaRPr lang="ru-RU"/>
        </a:p>
      </dgm:t>
    </dgm:pt>
    <dgm:pt modelId="{1900ECCD-6BA5-4DF0-A51A-CE1EC9BB5F2E}" type="pres">
      <dgm:prSet presAssocID="{245EF2C2-1B6D-4385-98FC-F0232EBD03D8}" presName="hierRoot2" presStyleCnt="0"/>
      <dgm:spPr/>
    </dgm:pt>
    <dgm:pt modelId="{FC59FA46-DCBE-467A-B4E3-04AA59426412}" type="pres">
      <dgm:prSet presAssocID="{245EF2C2-1B6D-4385-98FC-F0232EBD03D8}" presName="composite2" presStyleCnt="0"/>
      <dgm:spPr/>
    </dgm:pt>
    <dgm:pt modelId="{904259AE-66B9-4ED5-974D-2FF71906268C}" type="pres">
      <dgm:prSet presAssocID="{245EF2C2-1B6D-4385-98FC-F0232EBD03D8}" presName="background2" presStyleLbl="node2" presStyleIdx="0" presStyleCnt="1"/>
      <dgm:spPr/>
    </dgm:pt>
    <dgm:pt modelId="{CE6EF7B0-92B4-431D-8A33-72271B8A9A3D}" type="pres">
      <dgm:prSet presAssocID="{245EF2C2-1B6D-4385-98FC-F0232EBD03D8}" presName="text2" presStyleLbl="fgAcc2" presStyleIdx="0" presStyleCnt="1" custScaleX="228848" custScaleY="120558" custLinFactY="-40289" custLinFactNeighborX="-281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0EAC7F-CDD7-45C1-962E-668A0E78EC92}" type="pres">
      <dgm:prSet presAssocID="{245EF2C2-1B6D-4385-98FC-F0232EBD03D8}" presName="hierChild3" presStyleCnt="0"/>
      <dgm:spPr/>
    </dgm:pt>
    <dgm:pt modelId="{C1A89CD3-1C53-47BC-859E-BF0870C70065}" type="pres">
      <dgm:prSet presAssocID="{61364A10-2468-47AE-9073-313951A12C2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D21D1DF3-FFC0-4BF3-A146-A50B58551A89}" type="pres">
      <dgm:prSet presAssocID="{C66B1B5A-741C-4586-BD66-5BB62D70176E}" presName="hierRoot3" presStyleCnt="0"/>
      <dgm:spPr/>
    </dgm:pt>
    <dgm:pt modelId="{ECD09565-FA27-4502-B056-C9DFB8D4DCD9}" type="pres">
      <dgm:prSet presAssocID="{C66B1B5A-741C-4586-BD66-5BB62D70176E}" presName="composite3" presStyleCnt="0"/>
      <dgm:spPr/>
    </dgm:pt>
    <dgm:pt modelId="{15D01B1F-B055-41A3-A06E-9DB4E76F393D}" type="pres">
      <dgm:prSet presAssocID="{C66B1B5A-741C-4586-BD66-5BB62D70176E}" presName="background3" presStyleLbl="node3" presStyleIdx="0" presStyleCnt="4"/>
      <dgm:spPr/>
    </dgm:pt>
    <dgm:pt modelId="{77E8CB8F-58AA-4DC7-8A32-7ED1B3ABBD3A}" type="pres">
      <dgm:prSet presAssocID="{C66B1B5A-741C-4586-BD66-5BB62D70176E}" presName="text3" presStyleLbl="fgAcc3" presStyleIdx="0" presStyleCnt="4" custScaleX="103406" custScaleY="118976" custLinFactNeighborX="5064" custLinFactNeighborY="-7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2B5DB-4A7C-4156-A67A-8C2F24F23A97}" type="pres">
      <dgm:prSet presAssocID="{C66B1B5A-741C-4586-BD66-5BB62D70176E}" presName="hierChild4" presStyleCnt="0"/>
      <dgm:spPr/>
    </dgm:pt>
    <dgm:pt modelId="{16E6AE81-FF6C-4E36-802C-8F3653EC4347}" type="pres">
      <dgm:prSet presAssocID="{4DA39585-5ED4-4270-ABFA-D526BECFCD70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11B1208-4288-495B-98D7-F4E0654FA3CE}" type="pres">
      <dgm:prSet presAssocID="{D9AC0DFF-B52C-4096-A52C-FA8BA6FEA5E3}" presName="hierRoot3" presStyleCnt="0"/>
      <dgm:spPr/>
    </dgm:pt>
    <dgm:pt modelId="{4A473E49-3DCF-4B36-B1E0-AF854BC111A9}" type="pres">
      <dgm:prSet presAssocID="{D9AC0DFF-B52C-4096-A52C-FA8BA6FEA5E3}" presName="composite3" presStyleCnt="0"/>
      <dgm:spPr/>
    </dgm:pt>
    <dgm:pt modelId="{C7C5DC97-1203-4E0A-93AC-65C0BA3F831D}" type="pres">
      <dgm:prSet presAssocID="{D9AC0DFF-B52C-4096-A52C-FA8BA6FEA5E3}" presName="background3" presStyleLbl="node3" presStyleIdx="1" presStyleCnt="4"/>
      <dgm:spPr/>
    </dgm:pt>
    <dgm:pt modelId="{004958A7-ED65-4D05-95B4-A7AA03BF18EE}" type="pres">
      <dgm:prSet presAssocID="{D9AC0DFF-B52C-4096-A52C-FA8BA6FEA5E3}" presName="text3" presStyleLbl="fgAcc3" presStyleIdx="1" presStyleCnt="4" custScaleX="98796" custScaleY="150874" custLinFactNeighborX="-4097" custLinFactNeighborY="7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4BFCC-1922-41C5-8F50-60D6499BB367}" type="pres">
      <dgm:prSet presAssocID="{D9AC0DFF-B52C-4096-A52C-FA8BA6FEA5E3}" presName="hierChild4" presStyleCnt="0"/>
      <dgm:spPr/>
    </dgm:pt>
    <dgm:pt modelId="{599AF132-030F-420B-A9F7-990384A8188D}" type="pres">
      <dgm:prSet presAssocID="{05CDA346-36B6-4DEA-94F9-B3469767EE77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92E98FB-0AA0-4EDB-BBB3-B1893B016B3C}" type="pres">
      <dgm:prSet presAssocID="{B22B21EA-9A31-4205-90F4-32BC099CF8CB}" presName="hierRoot3" presStyleCnt="0"/>
      <dgm:spPr/>
    </dgm:pt>
    <dgm:pt modelId="{140F18D3-A04F-41A3-AD23-69BEC91CB6AF}" type="pres">
      <dgm:prSet presAssocID="{B22B21EA-9A31-4205-90F4-32BC099CF8CB}" presName="composite3" presStyleCnt="0"/>
      <dgm:spPr/>
    </dgm:pt>
    <dgm:pt modelId="{4ABE97DE-877C-4118-B6D5-D40AB4BA7F12}" type="pres">
      <dgm:prSet presAssocID="{B22B21EA-9A31-4205-90F4-32BC099CF8CB}" presName="background3" presStyleLbl="node3" presStyleIdx="2" presStyleCnt="4"/>
      <dgm:spPr/>
    </dgm:pt>
    <dgm:pt modelId="{B214E805-23E3-4E41-852D-9ADA6C95AEFE}" type="pres">
      <dgm:prSet presAssocID="{B22B21EA-9A31-4205-90F4-32BC099CF8CB}" presName="text3" presStyleLbl="fgAcc3" presStyleIdx="2" presStyleCnt="4" custScaleX="114990" custScaleY="142331" custLinFactNeighborX="5094" custLinFactNeighborY="4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A6A9DF-E076-4FAE-AB4A-D77BF14F55AC}" type="pres">
      <dgm:prSet presAssocID="{B22B21EA-9A31-4205-90F4-32BC099CF8CB}" presName="hierChild4" presStyleCnt="0"/>
      <dgm:spPr/>
    </dgm:pt>
    <dgm:pt modelId="{82B8AEC3-C52B-44C1-BB6D-E053DABA5461}" type="pres">
      <dgm:prSet presAssocID="{06A8646B-35A5-4DDD-AD0C-7A2C7886D10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FFD0F74-AF64-4279-A9F8-09C3B3603F27}" type="pres">
      <dgm:prSet presAssocID="{3CEA3BB2-AFBF-408C-9F83-F882B14BF429}" presName="hierRoot3" presStyleCnt="0"/>
      <dgm:spPr/>
    </dgm:pt>
    <dgm:pt modelId="{AA4C4356-11A6-4AE8-80FC-B9172291396A}" type="pres">
      <dgm:prSet presAssocID="{3CEA3BB2-AFBF-408C-9F83-F882B14BF429}" presName="composite3" presStyleCnt="0"/>
      <dgm:spPr/>
    </dgm:pt>
    <dgm:pt modelId="{04927194-5447-4901-8954-A9B0BF7267D4}" type="pres">
      <dgm:prSet presAssocID="{3CEA3BB2-AFBF-408C-9F83-F882B14BF429}" presName="background3" presStyleLbl="node3" presStyleIdx="3" presStyleCnt="4"/>
      <dgm:spPr/>
    </dgm:pt>
    <dgm:pt modelId="{723F4B90-3FCA-4914-9ADB-4676ED811AFA}" type="pres">
      <dgm:prSet presAssocID="{3CEA3BB2-AFBF-408C-9F83-F882B14BF429}" presName="text3" presStyleLbl="fgAcc3" presStyleIdx="3" presStyleCnt="4" custScaleX="100429" custScaleY="117254" custLinFactNeighborX="1148" custLinFactNeighborY="-6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BBA3F2-C224-4BDF-BA79-3D5C997B4BF0}" type="pres">
      <dgm:prSet presAssocID="{3CEA3BB2-AFBF-408C-9F83-F882B14BF429}" presName="hierChild4" presStyleCnt="0"/>
      <dgm:spPr/>
    </dgm:pt>
  </dgm:ptLst>
  <dgm:cxnLst>
    <dgm:cxn modelId="{EA973AF3-EB51-47D0-A1F6-2C5AED0F469F}" type="presOf" srcId="{D9AC0DFF-B52C-4096-A52C-FA8BA6FEA5E3}" destId="{004958A7-ED65-4D05-95B4-A7AA03BF18EE}" srcOrd="0" destOrd="0" presId="urn:microsoft.com/office/officeart/2005/8/layout/hierarchy1"/>
    <dgm:cxn modelId="{69249EDD-F7F0-4F8E-BAA0-C8561E709FDC}" srcId="{1B0502EA-6995-4176-81CA-C2AF83D1CB69}" destId="{245EF2C2-1B6D-4385-98FC-F0232EBD03D8}" srcOrd="0" destOrd="0" parTransId="{1BAA3FEA-1792-4F8C-8867-37F6F5E1EDCF}" sibTransId="{13173D45-819A-4DD9-B4EE-E81819AD98C5}"/>
    <dgm:cxn modelId="{39827A9C-2E50-4DAD-83C7-F6B2A91D9BEB}" srcId="{A646C9C2-0649-4127-8103-B10248C2525F}" destId="{1B0502EA-6995-4176-81CA-C2AF83D1CB69}" srcOrd="0" destOrd="0" parTransId="{5838EDBC-B660-4F9B-A603-5E27E4E7A2BF}" sibTransId="{36F36E29-1F6A-4DD5-8413-40B7AE5DB758}"/>
    <dgm:cxn modelId="{451FE775-5C13-4A51-94C7-A18E313E04CD}" type="presOf" srcId="{4DA39585-5ED4-4270-ABFA-D526BECFCD70}" destId="{16E6AE81-FF6C-4E36-802C-8F3653EC4347}" srcOrd="0" destOrd="0" presId="urn:microsoft.com/office/officeart/2005/8/layout/hierarchy1"/>
    <dgm:cxn modelId="{0F58D3FD-8A45-4FFD-B7B7-773F38322BB6}" type="presOf" srcId="{245EF2C2-1B6D-4385-98FC-F0232EBD03D8}" destId="{CE6EF7B0-92B4-431D-8A33-72271B8A9A3D}" srcOrd="0" destOrd="0" presId="urn:microsoft.com/office/officeart/2005/8/layout/hierarchy1"/>
    <dgm:cxn modelId="{3D2BEF45-F0E0-4CD0-B9E5-DDF841DD27B3}" srcId="{245EF2C2-1B6D-4385-98FC-F0232EBD03D8}" destId="{3CEA3BB2-AFBF-408C-9F83-F882B14BF429}" srcOrd="3" destOrd="0" parTransId="{06A8646B-35A5-4DDD-AD0C-7A2C7886D10E}" sibTransId="{FDE747E2-54CF-46B8-BC40-16EF6DABFE6F}"/>
    <dgm:cxn modelId="{913DD36E-C2B5-4AC2-9833-D9003740E473}" type="presOf" srcId="{05CDA346-36B6-4DEA-94F9-B3469767EE77}" destId="{599AF132-030F-420B-A9F7-990384A8188D}" srcOrd="0" destOrd="0" presId="urn:microsoft.com/office/officeart/2005/8/layout/hierarchy1"/>
    <dgm:cxn modelId="{35DA4813-675B-4FAA-9B4B-DEEBBD32FBF0}" type="presOf" srcId="{61364A10-2468-47AE-9073-313951A12C23}" destId="{C1A89CD3-1C53-47BC-859E-BF0870C70065}" srcOrd="0" destOrd="0" presId="urn:microsoft.com/office/officeart/2005/8/layout/hierarchy1"/>
    <dgm:cxn modelId="{11F17106-3AFE-444F-A12B-3E899B53DFA8}" type="presOf" srcId="{1BAA3FEA-1792-4F8C-8867-37F6F5E1EDCF}" destId="{0AD05441-5BC5-4D4C-874F-74C8132CA811}" srcOrd="0" destOrd="0" presId="urn:microsoft.com/office/officeart/2005/8/layout/hierarchy1"/>
    <dgm:cxn modelId="{DB51CA44-EC61-41B3-9B7A-FD928573B086}" type="presOf" srcId="{3CEA3BB2-AFBF-408C-9F83-F882B14BF429}" destId="{723F4B90-3FCA-4914-9ADB-4676ED811AFA}" srcOrd="0" destOrd="0" presId="urn:microsoft.com/office/officeart/2005/8/layout/hierarchy1"/>
    <dgm:cxn modelId="{064705C0-9E97-4A89-B5D8-B6B390781FDA}" type="presOf" srcId="{B22B21EA-9A31-4205-90F4-32BC099CF8CB}" destId="{B214E805-23E3-4E41-852D-9ADA6C95AEFE}" srcOrd="0" destOrd="0" presId="urn:microsoft.com/office/officeart/2005/8/layout/hierarchy1"/>
    <dgm:cxn modelId="{5911347C-BE92-469A-BBF3-2B170846FB46}" type="presOf" srcId="{06A8646B-35A5-4DDD-AD0C-7A2C7886D10E}" destId="{82B8AEC3-C52B-44C1-BB6D-E053DABA5461}" srcOrd="0" destOrd="0" presId="urn:microsoft.com/office/officeart/2005/8/layout/hierarchy1"/>
    <dgm:cxn modelId="{F28559F6-B6A8-4932-81B8-A67352C2FAF5}" type="presOf" srcId="{A646C9C2-0649-4127-8103-B10248C2525F}" destId="{A67826DB-97EF-42CC-8990-75A6EDE0DF0B}" srcOrd="0" destOrd="0" presId="urn:microsoft.com/office/officeart/2005/8/layout/hierarchy1"/>
    <dgm:cxn modelId="{E2E16E44-F71B-4DE3-A866-FD13CB10A317}" type="presOf" srcId="{1B0502EA-6995-4176-81CA-C2AF83D1CB69}" destId="{FFAFB4BB-3A2F-4910-976A-D07A52F95754}" srcOrd="0" destOrd="0" presId="urn:microsoft.com/office/officeart/2005/8/layout/hierarchy1"/>
    <dgm:cxn modelId="{83F20DBD-C2DC-46A9-8F93-217C824BB1F1}" srcId="{245EF2C2-1B6D-4385-98FC-F0232EBD03D8}" destId="{B22B21EA-9A31-4205-90F4-32BC099CF8CB}" srcOrd="2" destOrd="0" parTransId="{05CDA346-36B6-4DEA-94F9-B3469767EE77}" sibTransId="{E4876187-8D55-4F0A-AA23-2D1787725FE4}"/>
    <dgm:cxn modelId="{FCB55C6F-D77D-4063-8DE8-2919422AAA69}" type="presOf" srcId="{C66B1B5A-741C-4586-BD66-5BB62D70176E}" destId="{77E8CB8F-58AA-4DC7-8A32-7ED1B3ABBD3A}" srcOrd="0" destOrd="0" presId="urn:microsoft.com/office/officeart/2005/8/layout/hierarchy1"/>
    <dgm:cxn modelId="{2050AAA6-347C-4FE7-80C0-818541C37384}" srcId="{245EF2C2-1B6D-4385-98FC-F0232EBD03D8}" destId="{C66B1B5A-741C-4586-BD66-5BB62D70176E}" srcOrd="0" destOrd="0" parTransId="{61364A10-2468-47AE-9073-313951A12C23}" sibTransId="{BC901CAE-E08D-44F1-BC4E-442CE45A88E3}"/>
    <dgm:cxn modelId="{E11687F0-DC26-4A90-9E58-0B21DCC13F0D}" srcId="{245EF2C2-1B6D-4385-98FC-F0232EBD03D8}" destId="{D9AC0DFF-B52C-4096-A52C-FA8BA6FEA5E3}" srcOrd="1" destOrd="0" parTransId="{4DA39585-5ED4-4270-ABFA-D526BECFCD70}" sibTransId="{484F7593-ADFD-4934-A454-AD5CF98ED567}"/>
    <dgm:cxn modelId="{1984FC6A-2C56-4851-8708-CBDAE472F689}" type="presParOf" srcId="{A67826DB-97EF-42CC-8990-75A6EDE0DF0B}" destId="{B392803A-344B-46F4-83A9-F0509E4F9E3C}" srcOrd="0" destOrd="0" presId="urn:microsoft.com/office/officeart/2005/8/layout/hierarchy1"/>
    <dgm:cxn modelId="{FACB33A1-6989-4A42-9238-E70B5C48D529}" type="presParOf" srcId="{B392803A-344B-46F4-83A9-F0509E4F9E3C}" destId="{57BAA039-8220-4D8A-A1D0-883D3829C937}" srcOrd="0" destOrd="0" presId="urn:microsoft.com/office/officeart/2005/8/layout/hierarchy1"/>
    <dgm:cxn modelId="{2775E1A2-1BCA-4954-9433-92C4A4F577DC}" type="presParOf" srcId="{57BAA039-8220-4D8A-A1D0-883D3829C937}" destId="{FDFBC576-5E7C-47A0-A0F2-1495C7DE9435}" srcOrd="0" destOrd="0" presId="urn:microsoft.com/office/officeart/2005/8/layout/hierarchy1"/>
    <dgm:cxn modelId="{E4AF0ECF-D229-424E-A68F-107EAFD0851D}" type="presParOf" srcId="{57BAA039-8220-4D8A-A1D0-883D3829C937}" destId="{FFAFB4BB-3A2F-4910-976A-D07A52F95754}" srcOrd="1" destOrd="0" presId="urn:microsoft.com/office/officeart/2005/8/layout/hierarchy1"/>
    <dgm:cxn modelId="{5DC7D10A-04C6-4C68-9A87-CF0AC72216C7}" type="presParOf" srcId="{B392803A-344B-46F4-83A9-F0509E4F9E3C}" destId="{00202C3D-25D0-4CAA-B33F-FD33A7C7727D}" srcOrd="1" destOrd="0" presId="urn:microsoft.com/office/officeart/2005/8/layout/hierarchy1"/>
    <dgm:cxn modelId="{0AF916B2-05E6-4165-BCC4-76BC759C15FD}" type="presParOf" srcId="{00202C3D-25D0-4CAA-B33F-FD33A7C7727D}" destId="{0AD05441-5BC5-4D4C-874F-74C8132CA811}" srcOrd="0" destOrd="0" presId="urn:microsoft.com/office/officeart/2005/8/layout/hierarchy1"/>
    <dgm:cxn modelId="{DAD6740A-9751-4C03-AD42-F91FD2BF2DDF}" type="presParOf" srcId="{00202C3D-25D0-4CAA-B33F-FD33A7C7727D}" destId="{1900ECCD-6BA5-4DF0-A51A-CE1EC9BB5F2E}" srcOrd="1" destOrd="0" presId="urn:microsoft.com/office/officeart/2005/8/layout/hierarchy1"/>
    <dgm:cxn modelId="{214EE726-6E9C-4484-9B6C-61013DF5AD34}" type="presParOf" srcId="{1900ECCD-6BA5-4DF0-A51A-CE1EC9BB5F2E}" destId="{FC59FA46-DCBE-467A-B4E3-04AA59426412}" srcOrd="0" destOrd="0" presId="urn:microsoft.com/office/officeart/2005/8/layout/hierarchy1"/>
    <dgm:cxn modelId="{C8974545-AD77-481A-86B2-F0BA314254D8}" type="presParOf" srcId="{FC59FA46-DCBE-467A-B4E3-04AA59426412}" destId="{904259AE-66B9-4ED5-974D-2FF71906268C}" srcOrd="0" destOrd="0" presId="urn:microsoft.com/office/officeart/2005/8/layout/hierarchy1"/>
    <dgm:cxn modelId="{BE85FA0B-F982-487D-B860-6B4C0F9CEB3D}" type="presParOf" srcId="{FC59FA46-DCBE-467A-B4E3-04AA59426412}" destId="{CE6EF7B0-92B4-431D-8A33-72271B8A9A3D}" srcOrd="1" destOrd="0" presId="urn:microsoft.com/office/officeart/2005/8/layout/hierarchy1"/>
    <dgm:cxn modelId="{BD932CB0-8A0F-406A-920E-C4E8809C024D}" type="presParOf" srcId="{1900ECCD-6BA5-4DF0-A51A-CE1EC9BB5F2E}" destId="{340EAC7F-CDD7-45C1-962E-668A0E78EC92}" srcOrd="1" destOrd="0" presId="urn:microsoft.com/office/officeart/2005/8/layout/hierarchy1"/>
    <dgm:cxn modelId="{92CABE28-D334-49D2-B37D-D06E76D4E746}" type="presParOf" srcId="{340EAC7F-CDD7-45C1-962E-668A0E78EC92}" destId="{C1A89CD3-1C53-47BC-859E-BF0870C70065}" srcOrd="0" destOrd="0" presId="urn:microsoft.com/office/officeart/2005/8/layout/hierarchy1"/>
    <dgm:cxn modelId="{0703C035-B98D-4159-AE16-05B6ED92ABBB}" type="presParOf" srcId="{340EAC7F-CDD7-45C1-962E-668A0E78EC92}" destId="{D21D1DF3-FFC0-4BF3-A146-A50B58551A89}" srcOrd="1" destOrd="0" presId="urn:microsoft.com/office/officeart/2005/8/layout/hierarchy1"/>
    <dgm:cxn modelId="{20664161-92B9-48E4-B28F-5FF0A33A4EEB}" type="presParOf" srcId="{D21D1DF3-FFC0-4BF3-A146-A50B58551A89}" destId="{ECD09565-FA27-4502-B056-C9DFB8D4DCD9}" srcOrd="0" destOrd="0" presId="urn:microsoft.com/office/officeart/2005/8/layout/hierarchy1"/>
    <dgm:cxn modelId="{975108E1-3DA1-4FA3-9E00-552E52A513B9}" type="presParOf" srcId="{ECD09565-FA27-4502-B056-C9DFB8D4DCD9}" destId="{15D01B1F-B055-41A3-A06E-9DB4E76F393D}" srcOrd="0" destOrd="0" presId="urn:microsoft.com/office/officeart/2005/8/layout/hierarchy1"/>
    <dgm:cxn modelId="{732BCE6E-0C00-458B-923F-0CB34B6E425C}" type="presParOf" srcId="{ECD09565-FA27-4502-B056-C9DFB8D4DCD9}" destId="{77E8CB8F-58AA-4DC7-8A32-7ED1B3ABBD3A}" srcOrd="1" destOrd="0" presId="urn:microsoft.com/office/officeart/2005/8/layout/hierarchy1"/>
    <dgm:cxn modelId="{788DF080-5A3F-4566-A99B-5B392071DCA9}" type="presParOf" srcId="{D21D1DF3-FFC0-4BF3-A146-A50B58551A89}" destId="{68B2B5DB-4A7C-4156-A67A-8C2F24F23A97}" srcOrd="1" destOrd="0" presId="urn:microsoft.com/office/officeart/2005/8/layout/hierarchy1"/>
    <dgm:cxn modelId="{64402BC6-709F-4BAC-BF20-4D8815BEC9DB}" type="presParOf" srcId="{340EAC7F-CDD7-45C1-962E-668A0E78EC92}" destId="{16E6AE81-FF6C-4E36-802C-8F3653EC4347}" srcOrd="2" destOrd="0" presId="urn:microsoft.com/office/officeart/2005/8/layout/hierarchy1"/>
    <dgm:cxn modelId="{88B363EF-B572-404A-BF1D-865348610A14}" type="presParOf" srcId="{340EAC7F-CDD7-45C1-962E-668A0E78EC92}" destId="{E11B1208-4288-495B-98D7-F4E0654FA3CE}" srcOrd="3" destOrd="0" presId="urn:microsoft.com/office/officeart/2005/8/layout/hierarchy1"/>
    <dgm:cxn modelId="{6C4840D3-4D38-41AA-8946-862BD68A14CB}" type="presParOf" srcId="{E11B1208-4288-495B-98D7-F4E0654FA3CE}" destId="{4A473E49-3DCF-4B36-B1E0-AF854BC111A9}" srcOrd="0" destOrd="0" presId="urn:microsoft.com/office/officeart/2005/8/layout/hierarchy1"/>
    <dgm:cxn modelId="{9BC40B8E-CC1C-4561-A986-A772C0091398}" type="presParOf" srcId="{4A473E49-3DCF-4B36-B1E0-AF854BC111A9}" destId="{C7C5DC97-1203-4E0A-93AC-65C0BA3F831D}" srcOrd="0" destOrd="0" presId="urn:microsoft.com/office/officeart/2005/8/layout/hierarchy1"/>
    <dgm:cxn modelId="{CD46A651-E98E-405E-9F35-3A498895DD19}" type="presParOf" srcId="{4A473E49-3DCF-4B36-B1E0-AF854BC111A9}" destId="{004958A7-ED65-4D05-95B4-A7AA03BF18EE}" srcOrd="1" destOrd="0" presId="urn:microsoft.com/office/officeart/2005/8/layout/hierarchy1"/>
    <dgm:cxn modelId="{905B6B56-8770-4C07-9420-D39550673C8A}" type="presParOf" srcId="{E11B1208-4288-495B-98D7-F4E0654FA3CE}" destId="{2BE4BFCC-1922-41C5-8F50-60D6499BB367}" srcOrd="1" destOrd="0" presId="urn:microsoft.com/office/officeart/2005/8/layout/hierarchy1"/>
    <dgm:cxn modelId="{BCA9FB45-93C2-4A55-A5D6-0F9BC211D610}" type="presParOf" srcId="{340EAC7F-CDD7-45C1-962E-668A0E78EC92}" destId="{599AF132-030F-420B-A9F7-990384A8188D}" srcOrd="4" destOrd="0" presId="urn:microsoft.com/office/officeart/2005/8/layout/hierarchy1"/>
    <dgm:cxn modelId="{2D5010D0-FBD2-4305-8AA9-A4274E7D5EF8}" type="presParOf" srcId="{340EAC7F-CDD7-45C1-962E-668A0E78EC92}" destId="{392E98FB-0AA0-4EDB-BBB3-B1893B016B3C}" srcOrd="5" destOrd="0" presId="urn:microsoft.com/office/officeart/2005/8/layout/hierarchy1"/>
    <dgm:cxn modelId="{B1E77365-FBF5-4A4C-BB94-09DC2D5EF18E}" type="presParOf" srcId="{392E98FB-0AA0-4EDB-BBB3-B1893B016B3C}" destId="{140F18D3-A04F-41A3-AD23-69BEC91CB6AF}" srcOrd="0" destOrd="0" presId="urn:microsoft.com/office/officeart/2005/8/layout/hierarchy1"/>
    <dgm:cxn modelId="{A2E25A40-3993-450A-AED1-2F64452B864E}" type="presParOf" srcId="{140F18D3-A04F-41A3-AD23-69BEC91CB6AF}" destId="{4ABE97DE-877C-4118-B6D5-D40AB4BA7F12}" srcOrd="0" destOrd="0" presId="urn:microsoft.com/office/officeart/2005/8/layout/hierarchy1"/>
    <dgm:cxn modelId="{E4EBA0C1-2339-4F87-A485-C8FD6C6592A6}" type="presParOf" srcId="{140F18D3-A04F-41A3-AD23-69BEC91CB6AF}" destId="{B214E805-23E3-4E41-852D-9ADA6C95AEFE}" srcOrd="1" destOrd="0" presId="urn:microsoft.com/office/officeart/2005/8/layout/hierarchy1"/>
    <dgm:cxn modelId="{B8E36C11-46E7-4560-81D6-DA6491B18F3C}" type="presParOf" srcId="{392E98FB-0AA0-4EDB-BBB3-B1893B016B3C}" destId="{4CA6A9DF-E076-4FAE-AB4A-D77BF14F55AC}" srcOrd="1" destOrd="0" presId="urn:microsoft.com/office/officeart/2005/8/layout/hierarchy1"/>
    <dgm:cxn modelId="{41E543BD-9D08-4107-988C-460351EBCCB6}" type="presParOf" srcId="{340EAC7F-CDD7-45C1-962E-668A0E78EC92}" destId="{82B8AEC3-C52B-44C1-BB6D-E053DABA5461}" srcOrd="6" destOrd="0" presId="urn:microsoft.com/office/officeart/2005/8/layout/hierarchy1"/>
    <dgm:cxn modelId="{54C58DB3-73EA-42A3-8BF0-0CF55DE38882}" type="presParOf" srcId="{340EAC7F-CDD7-45C1-962E-668A0E78EC92}" destId="{5FFD0F74-AF64-4279-A9F8-09C3B3603F27}" srcOrd="7" destOrd="0" presId="urn:microsoft.com/office/officeart/2005/8/layout/hierarchy1"/>
    <dgm:cxn modelId="{6FEC080B-584B-43B8-8CC4-10D58D36176F}" type="presParOf" srcId="{5FFD0F74-AF64-4279-A9F8-09C3B3603F27}" destId="{AA4C4356-11A6-4AE8-80FC-B9172291396A}" srcOrd="0" destOrd="0" presId="urn:microsoft.com/office/officeart/2005/8/layout/hierarchy1"/>
    <dgm:cxn modelId="{ED467D9A-89F4-4097-9447-69ED5170A01F}" type="presParOf" srcId="{AA4C4356-11A6-4AE8-80FC-B9172291396A}" destId="{04927194-5447-4901-8954-A9B0BF7267D4}" srcOrd="0" destOrd="0" presId="urn:microsoft.com/office/officeart/2005/8/layout/hierarchy1"/>
    <dgm:cxn modelId="{31D19A90-46D3-40BD-945E-C8F2247E9816}" type="presParOf" srcId="{AA4C4356-11A6-4AE8-80FC-B9172291396A}" destId="{723F4B90-3FCA-4914-9ADB-4676ED811AFA}" srcOrd="1" destOrd="0" presId="urn:microsoft.com/office/officeart/2005/8/layout/hierarchy1"/>
    <dgm:cxn modelId="{B3C204F4-4AFA-448D-AE2F-0B1A20911295}" type="presParOf" srcId="{5FFD0F74-AF64-4279-A9F8-09C3B3603F27}" destId="{04BBA3F2-C224-4BDF-BA79-3D5C997B4B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25F5B-5E27-42E5-B08A-A19C8264A447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C1BD2-A4EE-4DCD-9E00-F7296A3E378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27E6DB4-92A6-46BB-A5E9-9CCEC82A8B45}" type="parTrans" cxnId="{0AE9021D-B0CE-4201-B4EA-2FF42FD03627}">
      <dgm:prSet/>
      <dgm:spPr/>
      <dgm:t>
        <a:bodyPr/>
        <a:lstStyle/>
        <a:p>
          <a:endParaRPr lang="ru-RU"/>
        </a:p>
      </dgm:t>
    </dgm:pt>
    <dgm:pt modelId="{34B4A1FF-6990-49AB-B64E-D9A24B173628}" type="sibTrans" cxnId="{0AE9021D-B0CE-4201-B4EA-2FF42FD03627}">
      <dgm:prSet/>
      <dgm:spPr/>
      <dgm:t>
        <a:bodyPr/>
        <a:lstStyle/>
        <a:p>
          <a:endParaRPr lang="ru-RU"/>
        </a:p>
      </dgm:t>
    </dgm:pt>
    <dgm:pt modelId="{794D8460-A3B6-46C6-9DD6-2684D2C10C5B}">
      <dgm:prSet phldrT="[Текст]" custT="1"/>
      <dgm:spPr/>
      <dgm:t>
        <a:bodyPr/>
        <a:lstStyle/>
        <a:p>
          <a:r>
            <a:rPr lang="ru-RU" sz="1200" b="1" dirty="0" smtClean="0"/>
            <a:t>Муниципальные ценные бумаги муниципального образования</a:t>
          </a:r>
          <a:endParaRPr lang="ru-RU" sz="1600" b="1" dirty="0"/>
        </a:p>
      </dgm:t>
    </dgm:pt>
    <dgm:pt modelId="{28751697-1903-4120-A875-874EA0B2BD9B}" type="parTrans" cxnId="{08F2891C-8B82-4403-A706-E30B158E6497}">
      <dgm:prSet/>
      <dgm:spPr/>
      <dgm:t>
        <a:bodyPr/>
        <a:lstStyle/>
        <a:p>
          <a:endParaRPr lang="ru-RU"/>
        </a:p>
      </dgm:t>
    </dgm:pt>
    <dgm:pt modelId="{CEC0B965-5A5A-41B5-8930-0CC2522F6D9E}" type="sibTrans" cxnId="{08F2891C-8B82-4403-A706-E30B158E6497}">
      <dgm:prSet/>
      <dgm:spPr/>
      <dgm:t>
        <a:bodyPr/>
        <a:lstStyle/>
        <a:p>
          <a:endParaRPr lang="ru-RU"/>
        </a:p>
      </dgm:t>
    </dgm:pt>
    <dgm:pt modelId="{9D312D87-9EAA-4BCF-9A55-6DB0FD329FA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A69C2C6-D253-4296-B20B-72ABE0DA64D8}" type="parTrans" cxnId="{5BCAE861-20B8-4A4B-9159-A139E47FE269}">
      <dgm:prSet/>
      <dgm:spPr/>
      <dgm:t>
        <a:bodyPr/>
        <a:lstStyle/>
        <a:p>
          <a:endParaRPr lang="ru-RU"/>
        </a:p>
      </dgm:t>
    </dgm:pt>
    <dgm:pt modelId="{9C770283-93FD-4DF9-940A-F21073D3CC8B}" type="sibTrans" cxnId="{5BCAE861-20B8-4A4B-9159-A139E47FE269}">
      <dgm:prSet/>
      <dgm:spPr/>
      <dgm:t>
        <a:bodyPr/>
        <a:lstStyle/>
        <a:p>
          <a:endParaRPr lang="ru-RU"/>
        </a:p>
      </dgm:t>
    </dgm:pt>
    <dgm:pt modelId="{3B44608E-DCAC-4D28-87BC-5F0B313E44E3}">
      <dgm:prSet phldrT="[Текст]" custT="1"/>
      <dgm:spPr/>
      <dgm:t>
        <a:bodyPr/>
        <a:lstStyle/>
        <a:p>
          <a:r>
            <a:rPr lang="ru-RU" sz="1200" b="1" dirty="0" smtClean="0"/>
            <a:t>Кредиты:</a:t>
          </a:r>
          <a:endParaRPr lang="ru-RU" sz="1200" b="1" dirty="0"/>
        </a:p>
      </dgm:t>
    </dgm:pt>
    <dgm:pt modelId="{16A5FA8B-BF8B-4CC6-87C0-83B2FCBB1718}" type="parTrans" cxnId="{4D350B2A-263A-4020-B172-68E3D5484686}">
      <dgm:prSet/>
      <dgm:spPr/>
      <dgm:t>
        <a:bodyPr/>
        <a:lstStyle/>
        <a:p>
          <a:endParaRPr lang="ru-RU"/>
        </a:p>
      </dgm:t>
    </dgm:pt>
    <dgm:pt modelId="{A7E3C5AF-4510-4B17-8E64-3E99D63572B3}" type="sibTrans" cxnId="{4D350B2A-263A-4020-B172-68E3D5484686}">
      <dgm:prSet/>
      <dgm:spPr/>
      <dgm:t>
        <a:bodyPr/>
        <a:lstStyle/>
        <a:p>
          <a:endParaRPr lang="ru-RU"/>
        </a:p>
      </dgm:t>
    </dgm:pt>
    <dgm:pt modelId="{4329D5D2-697C-4DD8-9A2F-8C718C65D623}">
      <dgm:prSet phldrT="[Текст]" custT="1"/>
      <dgm:spPr/>
      <dgm:t>
        <a:bodyPr/>
        <a:lstStyle/>
        <a:p>
          <a:r>
            <a:rPr lang="ru-RU" sz="1200" b="1" dirty="0" smtClean="0"/>
            <a:t>Бюджетные кредиты</a:t>
          </a:r>
          <a:endParaRPr lang="ru-RU" sz="1200" b="1" dirty="0"/>
        </a:p>
      </dgm:t>
    </dgm:pt>
    <dgm:pt modelId="{A999BDF4-F424-450B-BBD0-7B0131E0D0F8}" type="parTrans" cxnId="{0EB4508E-184F-47F9-B5C3-EC0BE932888C}">
      <dgm:prSet/>
      <dgm:spPr/>
      <dgm:t>
        <a:bodyPr/>
        <a:lstStyle/>
        <a:p>
          <a:endParaRPr lang="ru-RU"/>
        </a:p>
      </dgm:t>
    </dgm:pt>
    <dgm:pt modelId="{050C2220-0E1B-4285-B3AA-F28FFA47BB8E}" type="sibTrans" cxnId="{0EB4508E-184F-47F9-B5C3-EC0BE932888C}">
      <dgm:prSet/>
      <dgm:spPr/>
      <dgm:t>
        <a:bodyPr/>
        <a:lstStyle/>
        <a:p>
          <a:endParaRPr lang="ru-RU"/>
        </a:p>
      </dgm:t>
    </dgm:pt>
    <dgm:pt modelId="{B2F15CAC-015B-42C1-A915-4BBDB5EC12F7}">
      <dgm:prSet phldrT="[Текст]" custT="1"/>
      <dgm:spPr/>
      <dgm:t>
        <a:bodyPr/>
        <a:lstStyle/>
        <a:p>
          <a:r>
            <a:rPr lang="ru-RU" sz="1200" b="1" dirty="0" smtClean="0"/>
            <a:t>Кредиты от кредитных организаций</a:t>
          </a:r>
          <a:endParaRPr lang="ru-RU" sz="1200" b="1" dirty="0"/>
        </a:p>
      </dgm:t>
    </dgm:pt>
    <dgm:pt modelId="{F5B7FEBB-FD9D-4472-8F0A-B2FB855411C8}" type="parTrans" cxnId="{758BC0AD-5342-4395-A750-EC5C919879FE}">
      <dgm:prSet/>
      <dgm:spPr/>
      <dgm:t>
        <a:bodyPr/>
        <a:lstStyle/>
        <a:p>
          <a:endParaRPr lang="ru-RU"/>
        </a:p>
      </dgm:t>
    </dgm:pt>
    <dgm:pt modelId="{C2B2FCAD-7D19-4890-8D0A-C98F2DE2F4B8}" type="sibTrans" cxnId="{758BC0AD-5342-4395-A750-EC5C919879FE}">
      <dgm:prSet/>
      <dgm:spPr/>
      <dgm:t>
        <a:bodyPr/>
        <a:lstStyle/>
        <a:p>
          <a:endParaRPr lang="ru-RU"/>
        </a:p>
      </dgm:t>
    </dgm:pt>
    <dgm:pt modelId="{706AA9C0-7092-4AA2-A2E3-25E3B764C72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FD660F2-1DAA-44B1-A377-5214C3026A7D}" type="sibTrans" cxnId="{7E42CE3B-40BE-4999-B734-83374B576724}">
      <dgm:prSet/>
      <dgm:spPr/>
      <dgm:t>
        <a:bodyPr/>
        <a:lstStyle/>
        <a:p>
          <a:endParaRPr lang="ru-RU"/>
        </a:p>
      </dgm:t>
    </dgm:pt>
    <dgm:pt modelId="{9964110D-AA67-451B-B301-9E54BB8F1976}" type="parTrans" cxnId="{7E42CE3B-40BE-4999-B734-83374B576724}">
      <dgm:prSet/>
      <dgm:spPr/>
      <dgm:t>
        <a:bodyPr/>
        <a:lstStyle/>
        <a:p>
          <a:endParaRPr lang="ru-RU"/>
        </a:p>
      </dgm:t>
    </dgm:pt>
    <dgm:pt modelId="{D4B14F4B-0C19-42A6-9861-3BE4987FC28F}">
      <dgm:prSet phldrT="[Текст]" custT="1"/>
      <dgm:spPr/>
      <dgm:t>
        <a:bodyPr/>
        <a:lstStyle/>
        <a:p>
          <a:r>
            <a:rPr lang="ru-RU" sz="1400" b="1" dirty="0" smtClean="0"/>
            <a:t>Гарантии муниципального образования</a:t>
          </a:r>
          <a:endParaRPr lang="ru-RU" sz="1400" b="1" dirty="0"/>
        </a:p>
      </dgm:t>
    </dgm:pt>
    <dgm:pt modelId="{76C09208-1176-4733-8003-943F49E8EAC3}" type="sibTrans" cxnId="{3879A4EE-ABE7-4828-95FB-F9E1F070DF0D}">
      <dgm:prSet/>
      <dgm:spPr/>
      <dgm:t>
        <a:bodyPr/>
        <a:lstStyle/>
        <a:p>
          <a:endParaRPr lang="ru-RU"/>
        </a:p>
      </dgm:t>
    </dgm:pt>
    <dgm:pt modelId="{3EAF4F83-F711-45BB-A8C7-06085F4FB4C4}" type="parTrans" cxnId="{3879A4EE-ABE7-4828-95FB-F9E1F070DF0D}">
      <dgm:prSet/>
      <dgm:spPr/>
      <dgm:t>
        <a:bodyPr/>
        <a:lstStyle/>
        <a:p>
          <a:endParaRPr lang="ru-RU"/>
        </a:p>
      </dgm:t>
    </dgm:pt>
    <dgm:pt modelId="{24F8B789-599E-47B9-A196-5795D4167A12}" type="pres">
      <dgm:prSet presAssocID="{AD725F5B-5E27-42E5-B08A-A19C8264A4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9836D-9893-400C-BD3D-7FA561213202}" type="pres">
      <dgm:prSet presAssocID="{6FAC1BD2-A4EE-4DCD-9E00-F7296A3E3781}" presName="composite" presStyleCnt="0"/>
      <dgm:spPr/>
      <dgm:t>
        <a:bodyPr/>
        <a:lstStyle/>
        <a:p>
          <a:endParaRPr lang="ru-RU"/>
        </a:p>
      </dgm:t>
    </dgm:pt>
    <dgm:pt modelId="{48559F26-4CC4-44B0-A390-40D27596AB89}" type="pres">
      <dgm:prSet presAssocID="{6FAC1BD2-A4EE-4DCD-9E00-F7296A3E37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CF361-7490-4B76-A478-51B543FC182F}" type="pres">
      <dgm:prSet presAssocID="{6FAC1BD2-A4EE-4DCD-9E00-F7296A3E3781}" presName="descendantText" presStyleLbl="alignAcc1" presStyleIdx="0" presStyleCnt="3" custLinFactNeighborX="1005" custLinFactNeighborY="-1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2E487-237C-4DA4-B596-7205F1844C4B}" type="pres">
      <dgm:prSet presAssocID="{34B4A1FF-6990-49AB-B64E-D9A24B173628}" presName="sp" presStyleCnt="0"/>
      <dgm:spPr/>
      <dgm:t>
        <a:bodyPr/>
        <a:lstStyle/>
        <a:p>
          <a:endParaRPr lang="ru-RU"/>
        </a:p>
      </dgm:t>
    </dgm:pt>
    <dgm:pt modelId="{8EA0E6A7-886B-44BB-ACB8-84CE998B7FAE}" type="pres">
      <dgm:prSet presAssocID="{706AA9C0-7092-4AA2-A2E3-25E3B764C72B}" presName="composite" presStyleCnt="0"/>
      <dgm:spPr/>
      <dgm:t>
        <a:bodyPr/>
        <a:lstStyle/>
        <a:p>
          <a:endParaRPr lang="ru-RU"/>
        </a:p>
      </dgm:t>
    </dgm:pt>
    <dgm:pt modelId="{82ECF2F4-A25B-48DB-A992-37EAB9D1FC40}" type="pres">
      <dgm:prSet presAssocID="{706AA9C0-7092-4AA2-A2E3-25E3B764C7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D1CBB-CAD6-4A20-91FB-1BF78616C765}" type="pres">
      <dgm:prSet presAssocID="{706AA9C0-7092-4AA2-A2E3-25E3B764C72B}" presName="descendantText" presStyleLbl="alignAcc1" presStyleIdx="1" presStyleCnt="3" custLinFactNeighborX="1081" custLinFactNeighborY="2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593BE-19E8-4753-8203-0ACA1F7A1CA8}" type="pres">
      <dgm:prSet presAssocID="{FFD660F2-1DAA-44B1-A377-5214C3026A7D}" presName="sp" presStyleCnt="0"/>
      <dgm:spPr/>
      <dgm:t>
        <a:bodyPr/>
        <a:lstStyle/>
        <a:p>
          <a:endParaRPr lang="ru-RU"/>
        </a:p>
      </dgm:t>
    </dgm:pt>
    <dgm:pt modelId="{55620746-37FB-4C88-8A62-D0D28229AF71}" type="pres">
      <dgm:prSet presAssocID="{9D312D87-9EAA-4BCF-9A55-6DB0FD329FA3}" presName="composite" presStyleCnt="0"/>
      <dgm:spPr/>
      <dgm:t>
        <a:bodyPr/>
        <a:lstStyle/>
        <a:p>
          <a:endParaRPr lang="ru-RU"/>
        </a:p>
      </dgm:t>
    </dgm:pt>
    <dgm:pt modelId="{F4F9E693-42AF-4D19-9229-B2DB1D3B9B7C}" type="pres">
      <dgm:prSet presAssocID="{9D312D87-9EAA-4BCF-9A55-6DB0FD329F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28E5-1F21-4ACF-A253-44DD3947C33F}" type="pres">
      <dgm:prSet presAssocID="{9D312D87-9EAA-4BCF-9A55-6DB0FD329FA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5C8FC0-2E55-4D5E-808E-7D29C1039B71}" type="presOf" srcId="{6FAC1BD2-A4EE-4DCD-9E00-F7296A3E3781}" destId="{48559F26-4CC4-44B0-A390-40D27596AB89}" srcOrd="0" destOrd="0" presId="urn:microsoft.com/office/officeart/2005/8/layout/chevron2"/>
    <dgm:cxn modelId="{4D350B2A-263A-4020-B172-68E3D5484686}" srcId="{9D312D87-9EAA-4BCF-9A55-6DB0FD329FA3}" destId="{3B44608E-DCAC-4D28-87BC-5F0B313E44E3}" srcOrd="0" destOrd="0" parTransId="{16A5FA8B-BF8B-4CC6-87C0-83B2FCBB1718}" sibTransId="{A7E3C5AF-4510-4B17-8E64-3E99D63572B3}"/>
    <dgm:cxn modelId="{00534D01-0867-4CEB-B127-A4542F93118B}" type="presOf" srcId="{4329D5D2-697C-4DD8-9A2F-8C718C65D623}" destId="{591228E5-1F21-4ACF-A253-44DD3947C33F}" srcOrd="0" destOrd="1" presId="urn:microsoft.com/office/officeart/2005/8/layout/chevron2"/>
    <dgm:cxn modelId="{CDFF5772-52F3-4760-B10B-B42C3B203524}" type="presOf" srcId="{B2F15CAC-015B-42C1-A915-4BBDB5EC12F7}" destId="{591228E5-1F21-4ACF-A253-44DD3947C33F}" srcOrd="0" destOrd="2" presId="urn:microsoft.com/office/officeart/2005/8/layout/chevron2"/>
    <dgm:cxn modelId="{31607B2F-3C4D-4F8A-A131-647E61CE708B}" type="presOf" srcId="{3B44608E-DCAC-4D28-87BC-5F0B313E44E3}" destId="{591228E5-1F21-4ACF-A253-44DD3947C33F}" srcOrd="0" destOrd="0" presId="urn:microsoft.com/office/officeart/2005/8/layout/chevron2"/>
    <dgm:cxn modelId="{758BC0AD-5342-4395-A750-EC5C919879FE}" srcId="{9D312D87-9EAA-4BCF-9A55-6DB0FD329FA3}" destId="{B2F15CAC-015B-42C1-A915-4BBDB5EC12F7}" srcOrd="2" destOrd="0" parTransId="{F5B7FEBB-FD9D-4472-8F0A-B2FB855411C8}" sibTransId="{C2B2FCAD-7D19-4890-8D0A-C98F2DE2F4B8}"/>
    <dgm:cxn modelId="{08F2891C-8B82-4403-A706-E30B158E6497}" srcId="{6FAC1BD2-A4EE-4DCD-9E00-F7296A3E3781}" destId="{794D8460-A3B6-46C6-9DD6-2684D2C10C5B}" srcOrd="0" destOrd="0" parTransId="{28751697-1903-4120-A875-874EA0B2BD9B}" sibTransId="{CEC0B965-5A5A-41B5-8930-0CC2522F6D9E}"/>
    <dgm:cxn modelId="{5BCAE861-20B8-4A4B-9159-A139E47FE269}" srcId="{AD725F5B-5E27-42E5-B08A-A19C8264A447}" destId="{9D312D87-9EAA-4BCF-9A55-6DB0FD329FA3}" srcOrd="2" destOrd="0" parTransId="{BA69C2C6-D253-4296-B20B-72ABE0DA64D8}" sibTransId="{9C770283-93FD-4DF9-940A-F21073D3CC8B}"/>
    <dgm:cxn modelId="{D1A8F759-3436-4A74-BE0B-EB4B49579DBE}" type="presOf" srcId="{794D8460-A3B6-46C6-9DD6-2684D2C10C5B}" destId="{985CF361-7490-4B76-A478-51B543FC182F}" srcOrd="0" destOrd="0" presId="urn:microsoft.com/office/officeart/2005/8/layout/chevron2"/>
    <dgm:cxn modelId="{815FCBD5-1441-4E17-B787-D1B27443664B}" type="presOf" srcId="{706AA9C0-7092-4AA2-A2E3-25E3B764C72B}" destId="{82ECF2F4-A25B-48DB-A992-37EAB9D1FC40}" srcOrd="0" destOrd="0" presId="urn:microsoft.com/office/officeart/2005/8/layout/chevron2"/>
    <dgm:cxn modelId="{0AE9021D-B0CE-4201-B4EA-2FF42FD03627}" srcId="{AD725F5B-5E27-42E5-B08A-A19C8264A447}" destId="{6FAC1BD2-A4EE-4DCD-9E00-F7296A3E3781}" srcOrd="0" destOrd="0" parTransId="{D27E6DB4-92A6-46BB-A5E9-9CCEC82A8B45}" sibTransId="{34B4A1FF-6990-49AB-B64E-D9A24B173628}"/>
    <dgm:cxn modelId="{67A9C6DA-BDF1-4E87-9B6C-43A4A9D8250F}" type="presOf" srcId="{AD725F5B-5E27-42E5-B08A-A19C8264A447}" destId="{24F8B789-599E-47B9-A196-5795D4167A12}" srcOrd="0" destOrd="0" presId="urn:microsoft.com/office/officeart/2005/8/layout/chevron2"/>
    <dgm:cxn modelId="{7E42CE3B-40BE-4999-B734-83374B576724}" srcId="{AD725F5B-5E27-42E5-B08A-A19C8264A447}" destId="{706AA9C0-7092-4AA2-A2E3-25E3B764C72B}" srcOrd="1" destOrd="0" parTransId="{9964110D-AA67-451B-B301-9E54BB8F1976}" sibTransId="{FFD660F2-1DAA-44B1-A377-5214C3026A7D}"/>
    <dgm:cxn modelId="{0EB4508E-184F-47F9-B5C3-EC0BE932888C}" srcId="{9D312D87-9EAA-4BCF-9A55-6DB0FD329FA3}" destId="{4329D5D2-697C-4DD8-9A2F-8C718C65D623}" srcOrd="1" destOrd="0" parTransId="{A999BDF4-F424-450B-BBD0-7B0131E0D0F8}" sibTransId="{050C2220-0E1B-4285-B3AA-F28FFA47BB8E}"/>
    <dgm:cxn modelId="{3879A4EE-ABE7-4828-95FB-F9E1F070DF0D}" srcId="{706AA9C0-7092-4AA2-A2E3-25E3B764C72B}" destId="{D4B14F4B-0C19-42A6-9861-3BE4987FC28F}" srcOrd="0" destOrd="0" parTransId="{3EAF4F83-F711-45BB-A8C7-06085F4FB4C4}" sibTransId="{76C09208-1176-4733-8003-943F49E8EAC3}"/>
    <dgm:cxn modelId="{A437C5BA-65E6-4F89-9A24-204857B89DF8}" type="presOf" srcId="{9D312D87-9EAA-4BCF-9A55-6DB0FD329FA3}" destId="{F4F9E693-42AF-4D19-9229-B2DB1D3B9B7C}" srcOrd="0" destOrd="0" presId="urn:microsoft.com/office/officeart/2005/8/layout/chevron2"/>
    <dgm:cxn modelId="{5082C3C9-ADBA-492C-BD71-1B80D525C420}" type="presOf" srcId="{D4B14F4B-0C19-42A6-9861-3BE4987FC28F}" destId="{9CFD1CBB-CAD6-4A20-91FB-1BF78616C765}" srcOrd="0" destOrd="0" presId="urn:microsoft.com/office/officeart/2005/8/layout/chevron2"/>
    <dgm:cxn modelId="{FABC87E0-5852-442C-B709-A17A1E5C2E88}" type="presParOf" srcId="{24F8B789-599E-47B9-A196-5795D4167A12}" destId="{9589836D-9893-400C-BD3D-7FA561213202}" srcOrd="0" destOrd="0" presId="urn:microsoft.com/office/officeart/2005/8/layout/chevron2"/>
    <dgm:cxn modelId="{914621B7-364C-4F7B-8F6B-8842AB7AD09A}" type="presParOf" srcId="{9589836D-9893-400C-BD3D-7FA561213202}" destId="{48559F26-4CC4-44B0-A390-40D27596AB89}" srcOrd="0" destOrd="0" presId="urn:microsoft.com/office/officeart/2005/8/layout/chevron2"/>
    <dgm:cxn modelId="{FE513E9F-9442-4DCE-858B-3C833A730EBB}" type="presParOf" srcId="{9589836D-9893-400C-BD3D-7FA561213202}" destId="{985CF361-7490-4B76-A478-51B543FC182F}" srcOrd="1" destOrd="0" presId="urn:microsoft.com/office/officeart/2005/8/layout/chevron2"/>
    <dgm:cxn modelId="{F522E29D-6265-48C4-95EC-09C4383D9575}" type="presParOf" srcId="{24F8B789-599E-47B9-A196-5795D4167A12}" destId="{C512E487-237C-4DA4-B596-7205F1844C4B}" srcOrd="1" destOrd="0" presId="urn:microsoft.com/office/officeart/2005/8/layout/chevron2"/>
    <dgm:cxn modelId="{44A297B2-4897-4ADF-9690-0919E631CC6D}" type="presParOf" srcId="{24F8B789-599E-47B9-A196-5795D4167A12}" destId="{8EA0E6A7-886B-44BB-ACB8-84CE998B7FAE}" srcOrd="2" destOrd="0" presId="urn:microsoft.com/office/officeart/2005/8/layout/chevron2"/>
    <dgm:cxn modelId="{6351F5FC-4A33-4410-8B50-69E1C0D38C9F}" type="presParOf" srcId="{8EA0E6A7-886B-44BB-ACB8-84CE998B7FAE}" destId="{82ECF2F4-A25B-48DB-A992-37EAB9D1FC40}" srcOrd="0" destOrd="0" presId="urn:microsoft.com/office/officeart/2005/8/layout/chevron2"/>
    <dgm:cxn modelId="{29D5F87D-D056-4DC6-98CA-D58B4A731727}" type="presParOf" srcId="{8EA0E6A7-886B-44BB-ACB8-84CE998B7FAE}" destId="{9CFD1CBB-CAD6-4A20-91FB-1BF78616C765}" srcOrd="1" destOrd="0" presId="urn:microsoft.com/office/officeart/2005/8/layout/chevron2"/>
    <dgm:cxn modelId="{FAA98467-10C4-4993-9D9C-0010EC6738C3}" type="presParOf" srcId="{24F8B789-599E-47B9-A196-5795D4167A12}" destId="{F81593BE-19E8-4753-8203-0ACA1F7A1CA8}" srcOrd="3" destOrd="0" presId="urn:microsoft.com/office/officeart/2005/8/layout/chevron2"/>
    <dgm:cxn modelId="{58B812E2-744A-4153-8677-394482F35A5D}" type="presParOf" srcId="{24F8B789-599E-47B9-A196-5795D4167A12}" destId="{55620746-37FB-4C88-8A62-D0D28229AF71}" srcOrd="4" destOrd="0" presId="urn:microsoft.com/office/officeart/2005/8/layout/chevron2"/>
    <dgm:cxn modelId="{C4C666D2-30B9-417C-A203-42FE14FBBFDB}" type="presParOf" srcId="{55620746-37FB-4C88-8A62-D0D28229AF71}" destId="{F4F9E693-42AF-4D19-9229-B2DB1D3B9B7C}" srcOrd="0" destOrd="0" presId="urn:microsoft.com/office/officeart/2005/8/layout/chevron2"/>
    <dgm:cxn modelId="{6D71D8E5-C5FF-4919-A328-20C484ED37B4}" type="presParOf" srcId="{55620746-37FB-4C88-8A62-D0D28229AF71}" destId="{591228E5-1F21-4ACF-A253-44DD3947C3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DEC5BA-D806-4822-B65F-02ACCDD37881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9B2451-5135-4849-AB6E-7CBE9696053C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Менее1 года</a:t>
          </a:r>
        </a:p>
      </dgm:t>
    </dgm:pt>
    <dgm:pt modelId="{01D0CE81-B096-4F19-A25D-1E99BDE5A437}" type="parTrans" cxnId="{18CF2938-3A39-49DF-9CAC-9D162EB1545D}">
      <dgm:prSet/>
      <dgm:spPr/>
      <dgm:t>
        <a:bodyPr/>
        <a:lstStyle/>
        <a:p>
          <a:endParaRPr lang="ru-RU"/>
        </a:p>
      </dgm:t>
    </dgm:pt>
    <dgm:pt modelId="{90C236CD-50DE-412D-ADAA-2D0BC312FDEA}" type="sibTrans" cxnId="{18CF2938-3A39-49DF-9CAC-9D162EB1545D}">
      <dgm:prSet/>
      <dgm:spPr/>
      <dgm:t>
        <a:bodyPr/>
        <a:lstStyle/>
        <a:p>
          <a:endParaRPr lang="ru-RU"/>
        </a:p>
      </dgm:t>
    </dgm:pt>
    <dgm:pt modelId="{56A88ADC-56F4-4F14-ADAC-C4EF9F374F01}">
      <dgm:prSet phldrT="[Текст]" custT="1"/>
      <dgm:spPr/>
      <dgm:t>
        <a:bodyPr/>
        <a:lstStyle/>
        <a:p>
          <a:r>
            <a:rPr lang="ru-RU" sz="1600" b="1" dirty="0" smtClean="0"/>
            <a:t>Краткосрочный</a:t>
          </a:r>
          <a:endParaRPr lang="ru-RU" sz="1600" b="1" dirty="0"/>
        </a:p>
      </dgm:t>
    </dgm:pt>
    <dgm:pt modelId="{5BF1BFAE-0B71-4D93-9C83-597AE4E541D2}" type="parTrans" cxnId="{E5E23806-B40B-4FA9-8298-AC10EB8DFBB9}">
      <dgm:prSet/>
      <dgm:spPr/>
      <dgm:t>
        <a:bodyPr/>
        <a:lstStyle/>
        <a:p>
          <a:endParaRPr lang="ru-RU"/>
        </a:p>
      </dgm:t>
    </dgm:pt>
    <dgm:pt modelId="{9407EAF2-68C7-431D-B88B-21794C1AEC9E}" type="sibTrans" cxnId="{E5E23806-B40B-4FA9-8298-AC10EB8DFBB9}">
      <dgm:prSet/>
      <dgm:spPr/>
      <dgm:t>
        <a:bodyPr/>
        <a:lstStyle/>
        <a:p>
          <a:endParaRPr lang="ru-RU"/>
        </a:p>
      </dgm:t>
    </dgm:pt>
    <dgm:pt modelId="{5716CA77-E640-499F-B076-1B4A8F336ADA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От 1 года до 5 лет</a:t>
          </a:r>
          <a:endParaRPr lang="ru-RU" sz="1050" b="1" dirty="0">
            <a:solidFill>
              <a:schemeClr val="tx1"/>
            </a:solidFill>
          </a:endParaRPr>
        </a:p>
      </dgm:t>
    </dgm:pt>
    <dgm:pt modelId="{9225122D-D849-4042-87AF-5E82B2760AF6}" type="parTrans" cxnId="{5BD2056A-86B9-484B-939F-C9F20E70DA4F}">
      <dgm:prSet/>
      <dgm:spPr/>
      <dgm:t>
        <a:bodyPr/>
        <a:lstStyle/>
        <a:p>
          <a:endParaRPr lang="ru-RU"/>
        </a:p>
      </dgm:t>
    </dgm:pt>
    <dgm:pt modelId="{A831AD73-34BE-41FC-BCA6-AA6163FF75E0}" type="sibTrans" cxnId="{5BD2056A-86B9-484B-939F-C9F20E70DA4F}">
      <dgm:prSet/>
      <dgm:spPr/>
      <dgm:t>
        <a:bodyPr/>
        <a:lstStyle/>
        <a:p>
          <a:endParaRPr lang="ru-RU"/>
        </a:p>
      </dgm:t>
    </dgm:pt>
    <dgm:pt modelId="{85F32643-AC68-48F6-98D5-BDB6ED6F1489}">
      <dgm:prSet phldrT="[Текст]" custT="1"/>
      <dgm:spPr/>
      <dgm:t>
        <a:bodyPr/>
        <a:lstStyle/>
        <a:p>
          <a:r>
            <a:rPr lang="ru-RU" sz="1600" b="1" dirty="0" smtClean="0"/>
            <a:t>Среднесписочный</a:t>
          </a:r>
          <a:endParaRPr lang="ru-RU" sz="1600" b="1" dirty="0"/>
        </a:p>
      </dgm:t>
    </dgm:pt>
    <dgm:pt modelId="{001F8F30-F54F-45E3-998E-123D4EE98175}" type="parTrans" cxnId="{2B932DFF-C317-4319-AC84-39BD686DBDCC}">
      <dgm:prSet/>
      <dgm:spPr/>
      <dgm:t>
        <a:bodyPr/>
        <a:lstStyle/>
        <a:p>
          <a:endParaRPr lang="ru-RU"/>
        </a:p>
      </dgm:t>
    </dgm:pt>
    <dgm:pt modelId="{3C0D1E6D-4B59-4985-8C4C-71C61B00093F}" type="sibTrans" cxnId="{2B932DFF-C317-4319-AC84-39BD686DBDCC}">
      <dgm:prSet/>
      <dgm:spPr/>
      <dgm:t>
        <a:bodyPr/>
        <a:lstStyle/>
        <a:p>
          <a:endParaRPr lang="ru-RU"/>
        </a:p>
      </dgm:t>
    </dgm:pt>
    <dgm:pt modelId="{9197BEE4-E5DF-451B-8FB0-9AC084FA3A05}">
      <dgm:prSet phldrT="[Текст]" custT="1"/>
      <dgm:spPr/>
      <dgm:t>
        <a:bodyPr/>
        <a:lstStyle/>
        <a:p>
          <a:r>
            <a:rPr lang="ru-RU" sz="1600" b="1" dirty="0" smtClean="0"/>
            <a:t>Долгосрочный</a:t>
          </a:r>
          <a:endParaRPr lang="ru-RU" sz="1600" b="1" dirty="0"/>
        </a:p>
      </dgm:t>
    </dgm:pt>
    <dgm:pt modelId="{6D5D86D1-51CF-494F-9337-33A3D18C2586}" type="parTrans" cxnId="{675E0FFA-4F92-40C9-87F2-5CD1F3BDF833}">
      <dgm:prSet/>
      <dgm:spPr/>
      <dgm:t>
        <a:bodyPr/>
        <a:lstStyle/>
        <a:p>
          <a:endParaRPr lang="ru-RU"/>
        </a:p>
      </dgm:t>
    </dgm:pt>
    <dgm:pt modelId="{7E4FEB33-725E-4DBA-B106-9F90A91CB14C}" type="sibTrans" cxnId="{675E0FFA-4F92-40C9-87F2-5CD1F3BDF833}">
      <dgm:prSet/>
      <dgm:spPr/>
      <dgm:t>
        <a:bodyPr/>
        <a:lstStyle/>
        <a:p>
          <a:endParaRPr lang="ru-RU"/>
        </a:p>
      </dgm:t>
    </dgm:pt>
    <dgm:pt modelId="{D24B997C-34F2-4683-8EEE-238EA64F5D50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tx1"/>
              </a:solidFill>
            </a:rPr>
            <a:t>От 5 до 10 лет включительно</a:t>
          </a:r>
          <a:endParaRPr lang="ru-RU" sz="900" b="1" dirty="0">
            <a:solidFill>
              <a:schemeClr val="tx1"/>
            </a:solidFill>
          </a:endParaRPr>
        </a:p>
      </dgm:t>
    </dgm:pt>
    <dgm:pt modelId="{9DDE2019-6501-4EEE-87A7-84EDF30CDAF9}" type="sibTrans" cxnId="{AB5DAD2F-4C5F-4FD5-916F-4403E244A0D7}">
      <dgm:prSet/>
      <dgm:spPr/>
      <dgm:t>
        <a:bodyPr/>
        <a:lstStyle/>
        <a:p>
          <a:endParaRPr lang="ru-RU"/>
        </a:p>
      </dgm:t>
    </dgm:pt>
    <dgm:pt modelId="{EDD4D0EC-4377-4BBE-8752-7AC7C4E1B455}" type="parTrans" cxnId="{AB5DAD2F-4C5F-4FD5-916F-4403E244A0D7}">
      <dgm:prSet/>
      <dgm:spPr/>
      <dgm:t>
        <a:bodyPr/>
        <a:lstStyle/>
        <a:p>
          <a:endParaRPr lang="ru-RU"/>
        </a:p>
      </dgm:t>
    </dgm:pt>
    <dgm:pt modelId="{CCBCA806-13F9-415B-B813-4162BEDC086E}" type="pres">
      <dgm:prSet presAssocID="{FEDEC5BA-D806-4822-B65F-02ACCDD378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82445-3833-456A-B031-24F9B8288214}" type="pres">
      <dgm:prSet presAssocID="{869B2451-5135-4849-AB6E-7CBE9696053C}" presName="composite" presStyleCnt="0"/>
      <dgm:spPr/>
      <dgm:t>
        <a:bodyPr/>
        <a:lstStyle/>
        <a:p>
          <a:endParaRPr lang="ru-RU"/>
        </a:p>
      </dgm:t>
    </dgm:pt>
    <dgm:pt modelId="{C3660AD7-8D1B-47EE-B124-5BD15A87EEC3}" type="pres">
      <dgm:prSet presAssocID="{869B2451-5135-4849-AB6E-7CBE9696053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F73A0-F2D8-4591-BF81-39E1BEB654FB}" type="pres">
      <dgm:prSet presAssocID="{869B2451-5135-4849-AB6E-7CBE9696053C}" presName="descendantText" presStyleLbl="alignAcc1" presStyleIdx="0" presStyleCnt="3" custLinFactNeighborX="43074" custLinFactNeighborY="-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57CE0-6AAF-4DBA-A4F0-97BADD513CCF}" type="pres">
      <dgm:prSet presAssocID="{90C236CD-50DE-412D-ADAA-2D0BC312FDEA}" presName="sp" presStyleCnt="0"/>
      <dgm:spPr/>
      <dgm:t>
        <a:bodyPr/>
        <a:lstStyle/>
        <a:p>
          <a:endParaRPr lang="ru-RU"/>
        </a:p>
      </dgm:t>
    </dgm:pt>
    <dgm:pt modelId="{F84ABED3-1941-4897-9A14-9E09EAA82937}" type="pres">
      <dgm:prSet presAssocID="{5716CA77-E640-499F-B076-1B4A8F336ADA}" presName="composite" presStyleCnt="0"/>
      <dgm:spPr/>
      <dgm:t>
        <a:bodyPr/>
        <a:lstStyle/>
        <a:p>
          <a:endParaRPr lang="ru-RU"/>
        </a:p>
      </dgm:t>
    </dgm:pt>
    <dgm:pt modelId="{068DE58B-5280-4571-A7E5-F8A990D1B355}" type="pres">
      <dgm:prSet presAssocID="{5716CA77-E640-499F-B076-1B4A8F336A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3D639-BD66-4F5E-8592-ECDE2C400DC3}" type="pres">
      <dgm:prSet presAssocID="{5716CA77-E640-499F-B076-1B4A8F336AD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A6AFF-9ED3-4A26-8EC9-7F6D0C932D55}" type="pres">
      <dgm:prSet presAssocID="{A831AD73-34BE-41FC-BCA6-AA6163FF75E0}" presName="sp" presStyleCnt="0"/>
      <dgm:spPr/>
      <dgm:t>
        <a:bodyPr/>
        <a:lstStyle/>
        <a:p>
          <a:endParaRPr lang="ru-RU"/>
        </a:p>
      </dgm:t>
    </dgm:pt>
    <dgm:pt modelId="{598A354A-222C-4F1D-B8DB-536A67991373}" type="pres">
      <dgm:prSet presAssocID="{D24B997C-34F2-4683-8EEE-238EA64F5D50}" presName="composite" presStyleCnt="0"/>
      <dgm:spPr/>
      <dgm:t>
        <a:bodyPr/>
        <a:lstStyle/>
        <a:p>
          <a:endParaRPr lang="ru-RU"/>
        </a:p>
      </dgm:t>
    </dgm:pt>
    <dgm:pt modelId="{78D2804B-1DEE-4825-B3B8-3415D7623406}" type="pres">
      <dgm:prSet presAssocID="{D24B997C-34F2-4683-8EEE-238EA64F5D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80273-8528-4EA2-B6E0-8DF8F7D8629D}" type="pres">
      <dgm:prSet presAssocID="{D24B997C-34F2-4683-8EEE-238EA64F5D5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93F77-85A6-4352-ABBB-133A6D5FAAED}" type="presOf" srcId="{5716CA77-E640-499F-B076-1B4A8F336ADA}" destId="{068DE58B-5280-4571-A7E5-F8A990D1B355}" srcOrd="0" destOrd="0" presId="urn:microsoft.com/office/officeart/2005/8/layout/chevron2"/>
    <dgm:cxn modelId="{8E6AC1EF-995C-4CB9-9D09-7D5E92588934}" type="presOf" srcId="{9197BEE4-E5DF-451B-8FB0-9AC084FA3A05}" destId="{7E980273-8528-4EA2-B6E0-8DF8F7D8629D}" srcOrd="0" destOrd="0" presId="urn:microsoft.com/office/officeart/2005/8/layout/chevron2"/>
    <dgm:cxn modelId="{18CF2938-3A39-49DF-9CAC-9D162EB1545D}" srcId="{FEDEC5BA-D806-4822-B65F-02ACCDD37881}" destId="{869B2451-5135-4849-AB6E-7CBE9696053C}" srcOrd="0" destOrd="0" parTransId="{01D0CE81-B096-4F19-A25D-1E99BDE5A437}" sibTransId="{90C236CD-50DE-412D-ADAA-2D0BC312FDEA}"/>
    <dgm:cxn modelId="{0932A023-FD35-463A-8AEF-148596EFB549}" type="presOf" srcId="{56A88ADC-56F4-4F14-ADAC-C4EF9F374F01}" destId="{141F73A0-F2D8-4591-BF81-39E1BEB654FB}" srcOrd="0" destOrd="0" presId="urn:microsoft.com/office/officeart/2005/8/layout/chevron2"/>
    <dgm:cxn modelId="{4B852A57-94BA-4324-9FF4-F1B11AF04B22}" type="presOf" srcId="{85F32643-AC68-48F6-98D5-BDB6ED6F1489}" destId="{43F3D639-BD66-4F5E-8592-ECDE2C400DC3}" srcOrd="0" destOrd="0" presId="urn:microsoft.com/office/officeart/2005/8/layout/chevron2"/>
    <dgm:cxn modelId="{2B932DFF-C317-4319-AC84-39BD686DBDCC}" srcId="{5716CA77-E640-499F-B076-1B4A8F336ADA}" destId="{85F32643-AC68-48F6-98D5-BDB6ED6F1489}" srcOrd="0" destOrd="0" parTransId="{001F8F30-F54F-45E3-998E-123D4EE98175}" sibTransId="{3C0D1E6D-4B59-4985-8C4C-71C61B00093F}"/>
    <dgm:cxn modelId="{675E0FFA-4F92-40C9-87F2-5CD1F3BDF833}" srcId="{D24B997C-34F2-4683-8EEE-238EA64F5D50}" destId="{9197BEE4-E5DF-451B-8FB0-9AC084FA3A05}" srcOrd="0" destOrd="0" parTransId="{6D5D86D1-51CF-494F-9337-33A3D18C2586}" sibTransId="{7E4FEB33-725E-4DBA-B106-9F90A91CB14C}"/>
    <dgm:cxn modelId="{0137F533-6865-4B0B-8AF5-A7393BE643C0}" type="presOf" srcId="{D24B997C-34F2-4683-8EEE-238EA64F5D50}" destId="{78D2804B-1DEE-4825-B3B8-3415D7623406}" srcOrd="0" destOrd="0" presId="urn:microsoft.com/office/officeart/2005/8/layout/chevron2"/>
    <dgm:cxn modelId="{5BD2056A-86B9-484B-939F-C9F20E70DA4F}" srcId="{FEDEC5BA-D806-4822-B65F-02ACCDD37881}" destId="{5716CA77-E640-499F-B076-1B4A8F336ADA}" srcOrd="1" destOrd="0" parTransId="{9225122D-D849-4042-87AF-5E82B2760AF6}" sibTransId="{A831AD73-34BE-41FC-BCA6-AA6163FF75E0}"/>
    <dgm:cxn modelId="{BFC2A95F-3DD5-4C90-86B6-1F41A877182D}" type="presOf" srcId="{FEDEC5BA-D806-4822-B65F-02ACCDD37881}" destId="{CCBCA806-13F9-415B-B813-4162BEDC086E}" srcOrd="0" destOrd="0" presId="urn:microsoft.com/office/officeart/2005/8/layout/chevron2"/>
    <dgm:cxn modelId="{5416A80C-8512-4898-93F1-E3FE11BE51B2}" type="presOf" srcId="{869B2451-5135-4849-AB6E-7CBE9696053C}" destId="{C3660AD7-8D1B-47EE-B124-5BD15A87EEC3}" srcOrd="0" destOrd="0" presId="urn:microsoft.com/office/officeart/2005/8/layout/chevron2"/>
    <dgm:cxn modelId="{AB5DAD2F-4C5F-4FD5-916F-4403E244A0D7}" srcId="{FEDEC5BA-D806-4822-B65F-02ACCDD37881}" destId="{D24B997C-34F2-4683-8EEE-238EA64F5D50}" srcOrd="2" destOrd="0" parTransId="{EDD4D0EC-4377-4BBE-8752-7AC7C4E1B455}" sibTransId="{9DDE2019-6501-4EEE-87A7-84EDF30CDAF9}"/>
    <dgm:cxn modelId="{E5E23806-B40B-4FA9-8298-AC10EB8DFBB9}" srcId="{869B2451-5135-4849-AB6E-7CBE9696053C}" destId="{56A88ADC-56F4-4F14-ADAC-C4EF9F374F01}" srcOrd="0" destOrd="0" parTransId="{5BF1BFAE-0B71-4D93-9C83-597AE4E541D2}" sibTransId="{9407EAF2-68C7-431D-B88B-21794C1AEC9E}"/>
    <dgm:cxn modelId="{EE8797F4-EFB3-4A05-940C-176A0DF619B9}" type="presParOf" srcId="{CCBCA806-13F9-415B-B813-4162BEDC086E}" destId="{9CB82445-3833-456A-B031-24F9B8288214}" srcOrd="0" destOrd="0" presId="urn:microsoft.com/office/officeart/2005/8/layout/chevron2"/>
    <dgm:cxn modelId="{87118899-C7DD-4A0A-8E4E-4861BFE93CD8}" type="presParOf" srcId="{9CB82445-3833-456A-B031-24F9B8288214}" destId="{C3660AD7-8D1B-47EE-B124-5BD15A87EEC3}" srcOrd="0" destOrd="0" presId="urn:microsoft.com/office/officeart/2005/8/layout/chevron2"/>
    <dgm:cxn modelId="{E2D77112-76D0-4E47-BC04-18132602132A}" type="presParOf" srcId="{9CB82445-3833-456A-B031-24F9B8288214}" destId="{141F73A0-F2D8-4591-BF81-39E1BEB654FB}" srcOrd="1" destOrd="0" presId="urn:microsoft.com/office/officeart/2005/8/layout/chevron2"/>
    <dgm:cxn modelId="{56A6C523-BADB-406E-9EE1-285DF0E60225}" type="presParOf" srcId="{CCBCA806-13F9-415B-B813-4162BEDC086E}" destId="{DF757CE0-6AAF-4DBA-A4F0-97BADD513CCF}" srcOrd="1" destOrd="0" presId="urn:microsoft.com/office/officeart/2005/8/layout/chevron2"/>
    <dgm:cxn modelId="{1D1E9C76-8281-41A6-A2EB-C0D1626A782A}" type="presParOf" srcId="{CCBCA806-13F9-415B-B813-4162BEDC086E}" destId="{F84ABED3-1941-4897-9A14-9E09EAA82937}" srcOrd="2" destOrd="0" presId="urn:microsoft.com/office/officeart/2005/8/layout/chevron2"/>
    <dgm:cxn modelId="{EA13B9DC-83FC-455F-88FF-9A21F36787BB}" type="presParOf" srcId="{F84ABED3-1941-4897-9A14-9E09EAA82937}" destId="{068DE58B-5280-4571-A7E5-F8A990D1B355}" srcOrd="0" destOrd="0" presId="urn:microsoft.com/office/officeart/2005/8/layout/chevron2"/>
    <dgm:cxn modelId="{8FB6177E-806C-4D3F-ABE8-90F798647FE6}" type="presParOf" srcId="{F84ABED3-1941-4897-9A14-9E09EAA82937}" destId="{43F3D639-BD66-4F5E-8592-ECDE2C400DC3}" srcOrd="1" destOrd="0" presId="urn:microsoft.com/office/officeart/2005/8/layout/chevron2"/>
    <dgm:cxn modelId="{F56A40A0-D987-4F63-B0B6-07ADFE827967}" type="presParOf" srcId="{CCBCA806-13F9-415B-B813-4162BEDC086E}" destId="{1C3A6AFF-9ED3-4A26-8EC9-7F6D0C932D55}" srcOrd="3" destOrd="0" presId="urn:microsoft.com/office/officeart/2005/8/layout/chevron2"/>
    <dgm:cxn modelId="{9A1702FC-DE65-4D6C-86D0-01E2CC19812F}" type="presParOf" srcId="{CCBCA806-13F9-415B-B813-4162BEDC086E}" destId="{598A354A-222C-4F1D-B8DB-536A67991373}" srcOrd="4" destOrd="0" presId="urn:microsoft.com/office/officeart/2005/8/layout/chevron2"/>
    <dgm:cxn modelId="{3F19A509-1453-4049-B235-1E52503D1EF5}" type="presParOf" srcId="{598A354A-222C-4F1D-B8DB-536A67991373}" destId="{78D2804B-1DEE-4825-B3B8-3415D7623406}" srcOrd="0" destOrd="0" presId="urn:microsoft.com/office/officeart/2005/8/layout/chevron2"/>
    <dgm:cxn modelId="{01BD720F-579E-4294-B363-3106156EFCE3}" type="presParOf" srcId="{598A354A-222C-4F1D-B8DB-536A67991373}" destId="{7E980273-8528-4EA2-B6E0-8DF8F7D862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D9FAB-E54B-4754-BE80-48AA5510BF3A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E362B-183F-4C6F-A6BB-4EEDA05D437C}">
      <dsp:nvSpPr>
        <dsp:cNvPr id="0" name=""/>
        <dsp:cNvSpPr/>
      </dsp:nvSpPr>
      <dsp:spPr>
        <a:xfrm>
          <a:off x="649656" y="468052"/>
          <a:ext cx="7926712" cy="9361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«Образование» - 3 165,3тыс. руб.</a:t>
          </a:r>
          <a:endParaRPr lang="ru-RU" sz="2800" b="1" kern="1200" dirty="0"/>
        </a:p>
      </dsp:txBody>
      <dsp:txXfrm>
        <a:off x="649656" y="468052"/>
        <a:ext cx="7926712" cy="936104"/>
      </dsp:txXfrm>
    </dsp:sp>
    <dsp:sp modelId="{095FC50D-3BDA-440E-8229-3D0323585F05}">
      <dsp:nvSpPr>
        <dsp:cNvPr id="0" name=""/>
        <dsp:cNvSpPr/>
      </dsp:nvSpPr>
      <dsp:spPr>
        <a:xfrm>
          <a:off x="64591" y="351039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A1FE91-034C-4CDE-8EAB-BE3EBB22DEC2}">
      <dsp:nvSpPr>
        <dsp:cNvPr id="0" name=""/>
        <dsp:cNvSpPr/>
      </dsp:nvSpPr>
      <dsp:spPr>
        <a:xfrm>
          <a:off x="989929" y="1872208"/>
          <a:ext cx="7586438" cy="936104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«Культура» - 14 119,2 тыс. руб.</a:t>
          </a:r>
          <a:endParaRPr lang="ru-RU" sz="2800" b="1" kern="1200" dirty="0"/>
        </a:p>
      </dsp:txBody>
      <dsp:txXfrm>
        <a:off x="989929" y="1872208"/>
        <a:ext cx="7586438" cy="936104"/>
      </dsp:txXfrm>
    </dsp:sp>
    <dsp:sp modelId="{4C0EA5FE-6E81-477C-AF7D-9939E969238B}">
      <dsp:nvSpPr>
        <dsp:cNvPr id="0" name=""/>
        <dsp:cNvSpPr/>
      </dsp:nvSpPr>
      <dsp:spPr>
        <a:xfrm>
          <a:off x="404864" y="1755195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E4A52C-76A4-4431-AD57-F7E24435BE84}">
      <dsp:nvSpPr>
        <dsp:cNvPr id="0" name=""/>
        <dsp:cNvSpPr/>
      </dsp:nvSpPr>
      <dsp:spPr>
        <a:xfrm>
          <a:off x="649656" y="3276364"/>
          <a:ext cx="7926712" cy="93610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«Жилье и городская среда» – 3 486,9 тыс. руб.</a:t>
          </a:r>
          <a:endParaRPr lang="ru-RU" sz="2400" b="1" kern="1200" dirty="0"/>
        </a:p>
      </dsp:txBody>
      <dsp:txXfrm>
        <a:off x="649656" y="3276364"/>
        <a:ext cx="7926712" cy="936104"/>
      </dsp:txXfrm>
    </dsp:sp>
    <dsp:sp modelId="{57C7521C-7EC7-4BAC-A227-B46ADEA1C80D}">
      <dsp:nvSpPr>
        <dsp:cNvPr id="0" name=""/>
        <dsp:cNvSpPr/>
      </dsp:nvSpPr>
      <dsp:spPr>
        <a:xfrm>
          <a:off x="64591" y="3159350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8AEC3-C52B-44C1-BB6D-E053DABA5461}">
      <dsp:nvSpPr>
        <dsp:cNvPr id="0" name=""/>
        <dsp:cNvSpPr/>
      </dsp:nvSpPr>
      <dsp:spPr>
        <a:xfrm>
          <a:off x="3842228" y="1306026"/>
          <a:ext cx="3608922" cy="1864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836"/>
              </a:lnTo>
              <a:lnTo>
                <a:pt x="3608922" y="1713836"/>
              </a:lnTo>
              <a:lnTo>
                <a:pt x="3608922" y="18649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AF132-030F-420B-A9F7-990384A8188D}">
      <dsp:nvSpPr>
        <dsp:cNvPr id="0" name=""/>
        <dsp:cNvSpPr/>
      </dsp:nvSpPr>
      <dsp:spPr>
        <a:xfrm>
          <a:off x="3842228" y="1306026"/>
          <a:ext cx="1553972" cy="1969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830"/>
              </a:lnTo>
              <a:lnTo>
                <a:pt x="1553972" y="1818830"/>
              </a:lnTo>
              <a:lnTo>
                <a:pt x="1553972" y="196993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6AE81-FF6C-4E36-802C-8F3653EC4347}">
      <dsp:nvSpPr>
        <dsp:cNvPr id="0" name=""/>
        <dsp:cNvSpPr/>
      </dsp:nvSpPr>
      <dsp:spPr>
        <a:xfrm>
          <a:off x="3140291" y="1306026"/>
          <a:ext cx="701936" cy="1927681"/>
        </a:xfrm>
        <a:custGeom>
          <a:avLst/>
          <a:gdLst/>
          <a:ahLst/>
          <a:cxnLst/>
          <a:rect l="0" t="0" r="0" b="0"/>
          <a:pathLst>
            <a:path>
              <a:moveTo>
                <a:pt x="701936" y="0"/>
              </a:moveTo>
              <a:lnTo>
                <a:pt x="701936" y="1776578"/>
              </a:lnTo>
              <a:lnTo>
                <a:pt x="0" y="1776578"/>
              </a:lnTo>
              <a:lnTo>
                <a:pt x="0" y="192768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89CD3-1C53-47BC-859E-BF0870C70065}">
      <dsp:nvSpPr>
        <dsp:cNvPr id="0" name=""/>
        <dsp:cNvSpPr/>
      </dsp:nvSpPr>
      <dsp:spPr>
        <a:xfrm>
          <a:off x="1278195" y="1306026"/>
          <a:ext cx="2564033" cy="1849331"/>
        </a:xfrm>
        <a:custGeom>
          <a:avLst/>
          <a:gdLst/>
          <a:ahLst/>
          <a:cxnLst/>
          <a:rect l="0" t="0" r="0" b="0"/>
          <a:pathLst>
            <a:path>
              <a:moveTo>
                <a:pt x="2564033" y="0"/>
              </a:moveTo>
              <a:lnTo>
                <a:pt x="2564033" y="1698228"/>
              </a:lnTo>
              <a:lnTo>
                <a:pt x="0" y="1698228"/>
              </a:lnTo>
              <a:lnTo>
                <a:pt x="0" y="18493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05441-5BC5-4D4C-874F-74C8132CA811}">
      <dsp:nvSpPr>
        <dsp:cNvPr id="0" name=""/>
        <dsp:cNvSpPr/>
      </dsp:nvSpPr>
      <dsp:spPr>
        <a:xfrm>
          <a:off x="3842228" y="57350"/>
          <a:ext cx="2973800" cy="2602101"/>
        </a:xfrm>
        <a:custGeom>
          <a:avLst/>
          <a:gdLst/>
          <a:ahLst/>
          <a:cxnLst/>
          <a:rect l="0" t="0" r="0" b="0"/>
          <a:pathLst>
            <a:path>
              <a:moveTo>
                <a:pt x="2973800" y="260210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BC576-5E7C-47A0-A0F2-1495C7DE9435}">
      <dsp:nvSpPr>
        <dsp:cNvPr id="0" name=""/>
        <dsp:cNvSpPr/>
      </dsp:nvSpPr>
      <dsp:spPr>
        <a:xfrm>
          <a:off x="5275432" y="1623705"/>
          <a:ext cx="3081191" cy="10357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FB4BB-3A2F-4910-976A-D07A52F95754}">
      <dsp:nvSpPr>
        <dsp:cNvPr id="0" name=""/>
        <dsp:cNvSpPr/>
      </dsp:nvSpPr>
      <dsp:spPr>
        <a:xfrm>
          <a:off x="5456665" y="1795876"/>
          <a:ext cx="3081191" cy="1035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Прочие межбюджетные трансферты общего характера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6052,2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6052,2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487001" y="1826212"/>
        <a:ext cx="3020519" cy="975074"/>
      </dsp:txXfrm>
    </dsp:sp>
    <dsp:sp modelId="{904259AE-66B9-4ED5-974D-2FF71906268C}">
      <dsp:nvSpPr>
        <dsp:cNvPr id="0" name=""/>
        <dsp:cNvSpPr/>
      </dsp:nvSpPr>
      <dsp:spPr>
        <a:xfrm>
          <a:off x="1975861" y="57350"/>
          <a:ext cx="3732733" cy="12486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EF7B0-92B4-431D-8A33-72271B8A9A3D}">
      <dsp:nvSpPr>
        <dsp:cNvPr id="0" name=""/>
        <dsp:cNvSpPr/>
      </dsp:nvSpPr>
      <dsp:spPr>
        <a:xfrm>
          <a:off x="2157094" y="229522"/>
          <a:ext cx="3732733" cy="1248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от других бюджетов бюджетной системы РФ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 : 1038269,9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Факт : 1036282,1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193666" y="266094"/>
        <a:ext cx="3659589" cy="1175531"/>
      </dsp:txXfrm>
    </dsp:sp>
    <dsp:sp modelId="{15D01B1F-B055-41A3-A06E-9DB4E76F393D}">
      <dsp:nvSpPr>
        <dsp:cNvPr id="0" name=""/>
        <dsp:cNvSpPr/>
      </dsp:nvSpPr>
      <dsp:spPr>
        <a:xfrm>
          <a:off x="434868" y="3155357"/>
          <a:ext cx="1686652" cy="123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8CB8F-58AA-4DC7-8A32-7ED1B3ABBD3A}">
      <dsp:nvSpPr>
        <dsp:cNvPr id="0" name=""/>
        <dsp:cNvSpPr/>
      </dsp:nvSpPr>
      <dsp:spPr>
        <a:xfrm>
          <a:off x="616101" y="3327529"/>
          <a:ext cx="1686652" cy="1232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Прочие дотации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940,0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940,0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652194" y="3363622"/>
        <a:ext cx="1614466" cy="1160104"/>
      </dsp:txXfrm>
    </dsp:sp>
    <dsp:sp modelId="{C7C5DC97-1203-4E0A-93AC-65C0BA3F831D}">
      <dsp:nvSpPr>
        <dsp:cNvPr id="0" name=""/>
        <dsp:cNvSpPr/>
      </dsp:nvSpPr>
      <dsp:spPr>
        <a:xfrm>
          <a:off x="2334562" y="3233708"/>
          <a:ext cx="1611458" cy="156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58A7-ED65-4D05-95B4-A7AA03BF18EE}">
      <dsp:nvSpPr>
        <dsp:cNvPr id="0" name=""/>
        <dsp:cNvSpPr/>
      </dsp:nvSpPr>
      <dsp:spPr>
        <a:xfrm>
          <a:off x="2515795" y="3405879"/>
          <a:ext cx="1611458" cy="1562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Субвенция на осуществление государственных полномочий в сфере административных правонарушений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 : 165,0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165,0</a:t>
          </a:r>
        </a:p>
      </dsp:txBody>
      <dsp:txXfrm>
        <a:off x="2561564" y="3451648"/>
        <a:ext cx="1519920" cy="1471134"/>
      </dsp:txXfrm>
    </dsp:sp>
    <dsp:sp modelId="{4ABE97DE-877C-4118-B6D5-D40AB4BA7F12}">
      <dsp:nvSpPr>
        <dsp:cNvPr id="0" name=""/>
        <dsp:cNvSpPr/>
      </dsp:nvSpPr>
      <dsp:spPr>
        <a:xfrm>
          <a:off x="4458401" y="3275960"/>
          <a:ext cx="1875598" cy="1474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4E805-23E3-4E41-852D-9ADA6C95AEFE}">
      <dsp:nvSpPr>
        <dsp:cNvPr id="0" name=""/>
        <dsp:cNvSpPr/>
      </dsp:nvSpPr>
      <dsp:spPr>
        <a:xfrm>
          <a:off x="4639634" y="3448131"/>
          <a:ext cx="1875598" cy="1474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Дотации на выравнивание бюджетной обеспеченности поселений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 : 6953,7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 : 6953,7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</dsp:txBody>
      <dsp:txXfrm>
        <a:off x="4682811" y="3491308"/>
        <a:ext cx="1789244" cy="1387834"/>
      </dsp:txXfrm>
    </dsp:sp>
    <dsp:sp modelId="{04927194-5447-4901-8954-A9B0BF7267D4}">
      <dsp:nvSpPr>
        <dsp:cNvPr id="0" name=""/>
        <dsp:cNvSpPr/>
      </dsp:nvSpPr>
      <dsp:spPr>
        <a:xfrm>
          <a:off x="6632103" y="3170966"/>
          <a:ext cx="1638094" cy="1214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F4B90-3FCA-4914-9ADB-4676ED811AFA}">
      <dsp:nvSpPr>
        <dsp:cNvPr id="0" name=""/>
        <dsp:cNvSpPr/>
      </dsp:nvSpPr>
      <dsp:spPr>
        <a:xfrm>
          <a:off x="6813336" y="3343137"/>
          <a:ext cx="1638094" cy="1214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Субсидии бюджетам бюджетной системы РФ (межбюджетные субсидии)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78886,9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72097,9</a:t>
          </a:r>
          <a:endParaRPr lang="ru-RU" sz="1200" kern="1200" dirty="0"/>
        </a:p>
      </dsp:txBody>
      <dsp:txXfrm>
        <a:off x="6848906" y="3378707"/>
        <a:ext cx="1566954" cy="1143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59F26-4CC4-44B0-A390-40D27596AB89}">
      <dsp:nvSpPr>
        <dsp:cNvPr id="0" name=""/>
        <dsp:cNvSpPr/>
      </dsp:nvSpPr>
      <dsp:spPr>
        <a:xfrm rot="5400000">
          <a:off x="-149036" y="149095"/>
          <a:ext cx="993574" cy="695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-5400000">
        <a:off x="0" y="347810"/>
        <a:ext cx="695502" cy="298072"/>
      </dsp:txXfrm>
    </dsp:sp>
    <dsp:sp modelId="{985CF361-7490-4B76-A478-51B543FC182F}">
      <dsp:nvSpPr>
        <dsp:cNvPr id="0" name=""/>
        <dsp:cNvSpPr/>
      </dsp:nvSpPr>
      <dsp:spPr>
        <a:xfrm rot="5400000">
          <a:off x="2041062" y="-1345560"/>
          <a:ext cx="645823" cy="3336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Муниципальные ценные бумаги муниципального образования</a:t>
          </a:r>
          <a:endParaRPr lang="ru-RU" sz="1600" b="1" kern="1200" dirty="0"/>
        </a:p>
      </dsp:txBody>
      <dsp:txXfrm rot="-5400000">
        <a:off x="695502" y="31526"/>
        <a:ext cx="3305418" cy="582771"/>
      </dsp:txXfrm>
    </dsp:sp>
    <dsp:sp modelId="{82ECF2F4-A25B-48DB-A992-37EAB9D1FC40}">
      <dsp:nvSpPr>
        <dsp:cNvPr id="0" name=""/>
        <dsp:cNvSpPr/>
      </dsp:nvSpPr>
      <dsp:spPr>
        <a:xfrm rot="5400000">
          <a:off x="-149036" y="935250"/>
          <a:ext cx="993574" cy="695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-5400000">
        <a:off x="0" y="1133965"/>
        <a:ext cx="695502" cy="298072"/>
      </dsp:txXfrm>
    </dsp:sp>
    <dsp:sp modelId="{9CFD1CBB-CAD6-4A20-91FB-1BF78616C765}">
      <dsp:nvSpPr>
        <dsp:cNvPr id="0" name=""/>
        <dsp:cNvSpPr/>
      </dsp:nvSpPr>
      <dsp:spPr>
        <a:xfrm rot="5400000">
          <a:off x="2041062" y="-540772"/>
          <a:ext cx="645823" cy="3336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Гарантии муниципального образования</a:t>
          </a:r>
          <a:endParaRPr lang="ru-RU" sz="1400" b="1" kern="1200" dirty="0"/>
        </a:p>
      </dsp:txBody>
      <dsp:txXfrm rot="-5400000">
        <a:off x="695502" y="836314"/>
        <a:ext cx="3305418" cy="582771"/>
      </dsp:txXfrm>
    </dsp:sp>
    <dsp:sp modelId="{F4F9E693-42AF-4D19-9229-B2DB1D3B9B7C}">
      <dsp:nvSpPr>
        <dsp:cNvPr id="0" name=""/>
        <dsp:cNvSpPr/>
      </dsp:nvSpPr>
      <dsp:spPr>
        <a:xfrm rot="5400000">
          <a:off x="-149036" y="1721405"/>
          <a:ext cx="993574" cy="695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-5400000">
        <a:off x="0" y="1920120"/>
        <a:ext cx="695502" cy="298072"/>
      </dsp:txXfrm>
    </dsp:sp>
    <dsp:sp modelId="{591228E5-1F21-4ACF-A253-44DD3947C33F}">
      <dsp:nvSpPr>
        <dsp:cNvPr id="0" name=""/>
        <dsp:cNvSpPr/>
      </dsp:nvSpPr>
      <dsp:spPr>
        <a:xfrm rot="5400000">
          <a:off x="2041062" y="226808"/>
          <a:ext cx="645823" cy="3336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Кредиты: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Бюджетные кредиты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Кредиты от кредитных организаций</a:t>
          </a:r>
          <a:endParaRPr lang="ru-RU" sz="1200" b="1" kern="1200" dirty="0"/>
        </a:p>
      </dsp:txBody>
      <dsp:txXfrm rot="-5400000">
        <a:off x="695502" y="1603894"/>
        <a:ext cx="3305418" cy="582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60AD7-8D1B-47EE-B124-5BD15A87EEC3}">
      <dsp:nvSpPr>
        <dsp:cNvPr id="0" name=""/>
        <dsp:cNvSpPr/>
      </dsp:nvSpPr>
      <dsp:spPr>
        <a:xfrm rot="5400000">
          <a:off x="-132628" y="134652"/>
          <a:ext cx="884187" cy="618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Менее1 года</a:t>
          </a:r>
        </a:p>
      </dsp:txBody>
      <dsp:txXfrm rot="-5400000">
        <a:off x="1" y="311490"/>
        <a:ext cx="618931" cy="265256"/>
      </dsp:txXfrm>
    </dsp:sp>
    <dsp:sp modelId="{141F73A0-F2D8-4591-BF81-39E1BEB654FB}">
      <dsp:nvSpPr>
        <dsp:cNvPr id="0" name=""/>
        <dsp:cNvSpPr/>
      </dsp:nvSpPr>
      <dsp:spPr>
        <a:xfrm rot="5400000">
          <a:off x="1678137" y="-1059206"/>
          <a:ext cx="575023" cy="269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Краткосрочный</a:t>
          </a:r>
          <a:endParaRPr lang="ru-RU" sz="1600" b="1" kern="1200" dirty="0"/>
        </a:p>
      </dsp:txBody>
      <dsp:txXfrm rot="-5400000">
        <a:off x="618931" y="28070"/>
        <a:ext cx="2665366" cy="518883"/>
      </dsp:txXfrm>
    </dsp:sp>
    <dsp:sp modelId="{068DE58B-5280-4571-A7E5-F8A990D1B355}">
      <dsp:nvSpPr>
        <dsp:cNvPr id="0" name=""/>
        <dsp:cNvSpPr/>
      </dsp:nvSpPr>
      <dsp:spPr>
        <a:xfrm rot="5400000">
          <a:off x="-132628" y="806658"/>
          <a:ext cx="884187" cy="618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От 1 года до 5 лет</a:t>
          </a:r>
          <a:endParaRPr lang="ru-RU" sz="1050" b="1" kern="1200" dirty="0">
            <a:solidFill>
              <a:schemeClr val="tx1"/>
            </a:solidFill>
          </a:endParaRPr>
        </a:p>
      </dsp:txBody>
      <dsp:txXfrm rot="-5400000">
        <a:off x="1" y="983496"/>
        <a:ext cx="618931" cy="265256"/>
      </dsp:txXfrm>
    </dsp:sp>
    <dsp:sp modelId="{43F3D639-BD66-4F5E-8592-ECDE2C400DC3}">
      <dsp:nvSpPr>
        <dsp:cNvPr id="0" name=""/>
        <dsp:cNvSpPr/>
      </dsp:nvSpPr>
      <dsp:spPr>
        <a:xfrm rot="5400000">
          <a:off x="1678288" y="-385327"/>
          <a:ext cx="574721" cy="269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Среднесписочный</a:t>
          </a:r>
          <a:endParaRPr lang="ru-RU" sz="1600" b="1" kern="1200" dirty="0"/>
        </a:p>
      </dsp:txBody>
      <dsp:txXfrm rot="-5400000">
        <a:off x="618931" y="702086"/>
        <a:ext cx="2665380" cy="518609"/>
      </dsp:txXfrm>
    </dsp:sp>
    <dsp:sp modelId="{78D2804B-1DEE-4825-B3B8-3415D7623406}">
      <dsp:nvSpPr>
        <dsp:cNvPr id="0" name=""/>
        <dsp:cNvSpPr/>
      </dsp:nvSpPr>
      <dsp:spPr>
        <a:xfrm rot="5400000">
          <a:off x="-132628" y="1478664"/>
          <a:ext cx="884187" cy="618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От 5 до 10 лет включительно</a:t>
          </a:r>
          <a:endParaRPr lang="ru-RU" sz="900" b="1" kern="1200" dirty="0">
            <a:solidFill>
              <a:schemeClr val="tx1"/>
            </a:solidFill>
          </a:endParaRPr>
        </a:p>
      </dsp:txBody>
      <dsp:txXfrm rot="-5400000">
        <a:off x="1" y="1655502"/>
        <a:ext cx="618931" cy="265256"/>
      </dsp:txXfrm>
    </dsp:sp>
    <dsp:sp modelId="{7E980273-8528-4EA2-B6E0-8DF8F7D8629D}">
      <dsp:nvSpPr>
        <dsp:cNvPr id="0" name=""/>
        <dsp:cNvSpPr/>
      </dsp:nvSpPr>
      <dsp:spPr>
        <a:xfrm rot="5400000">
          <a:off x="1678288" y="286678"/>
          <a:ext cx="574721" cy="269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Долгосрочный</a:t>
          </a:r>
          <a:endParaRPr lang="ru-RU" sz="1600" b="1" kern="1200" dirty="0"/>
        </a:p>
      </dsp:txBody>
      <dsp:txXfrm rot="-5400000">
        <a:off x="618931" y="1374091"/>
        <a:ext cx="2665380" cy="518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45D352-2C68-4B00-B705-51ADF9DE0B7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45D352-2C68-4B00-B705-51ADF9DE0B7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45D352-2C68-4B00-B705-51ADF9DE0B7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45D352-2C68-4B00-B705-51ADF9DE0B7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45D352-2C68-4B00-B705-51ADF9DE0B7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45D352-2C68-4B00-B705-51ADF9DE0B7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45D352-2C68-4B00-B705-51ADF9DE0B7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9" r:id="rId1"/>
    <p:sldLayoutId id="2147485270" r:id="rId2"/>
    <p:sldLayoutId id="2147485271" r:id="rId3"/>
    <p:sldLayoutId id="2147485272" r:id="rId4"/>
    <p:sldLayoutId id="2147485273" r:id="rId5"/>
    <p:sldLayoutId id="2147485274" r:id="rId6"/>
    <p:sldLayoutId id="2147485275" r:id="rId7"/>
    <p:sldLayoutId id="2147485276" r:id="rId8"/>
    <p:sldLayoutId id="2147485277" r:id="rId9"/>
    <p:sldLayoutId id="2147485278" r:id="rId10"/>
    <p:sldLayoutId id="21474852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0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8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://ufgr.ru/" TargetMode="Externa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547664" y="3933056"/>
            <a:ext cx="7272808" cy="948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Путеводитель</a:t>
            </a:r>
            <a:r>
              <a:rPr lang="ru-RU" sz="4000" b="1" dirty="0" smtClean="0">
                <a:solidFill>
                  <a:schemeClr val="accent3"/>
                </a:solidFill>
              </a:rPr>
              <a:t> </a:t>
            </a:r>
            <a:br>
              <a:rPr lang="ru-RU" sz="4000" b="1" dirty="0" smtClean="0">
                <a:solidFill>
                  <a:schemeClr val="accent3"/>
                </a:solidFill>
              </a:rPr>
            </a:b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49996" y="4725144"/>
            <a:ext cx="6172200" cy="1371600"/>
          </a:xfrm>
        </p:spPr>
        <p:txBody>
          <a:bodyPr>
            <a:noAutofit/>
          </a:bodyPr>
          <a:lstStyle/>
          <a:p>
            <a:r>
              <a:rPr lang="ru-RU" sz="1800" i="1" dirty="0"/>
              <a:t>к </a:t>
            </a:r>
            <a:r>
              <a:rPr lang="ru-RU" sz="1800" i="1" dirty="0" smtClean="0"/>
              <a:t>решению </a:t>
            </a:r>
            <a:r>
              <a:rPr lang="ru-RU" sz="1800" i="1" dirty="0"/>
              <a:t>Совета народных депутатов </a:t>
            </a:r>
            <a:br>
              <a:rPr lang="ru-RU" sz="1800" i="1" dirty="0"/>
            </a:br>
            <a:r>
              <a:rPr lang="ru-RU" sz="1800" i="1" dirty="0"/>
              <a:t>МО «Гиагинский район» </a:t>
            </a:r>
            <a:br>
              <a:rPr lang="ru-RU" sz="1800" i="1" dirty="0"/>
            </a:br>
            <a:r>
              <a:rPr lang="ru-RU" sz="1800" i="1" dirty="0"/>
              <a:t>«О годовом отчете об исполнении бюджета</a:t>
            </a:r>
            <a:br>
              <a:rPr lang="ru-RU" sz="1800" i="1" dirty="0"/>
            </a:br>
            <a:r>
              <a:rPr lang="ru-RU" sz="1800" i="1" dirty="0"/>
              <a:t> МО «Гиагинский район»  за </a:t>
            </a:r>
            <a:r>
              <a:rPr lang="ru-RU" sz="1800" i="1" dirty="0" smtClean="0"/>
              <a:t>2021 </a:t>
            </a:r>
            <a:r>
              <a:rPr lang="ru-RU" sz="1800" i="1" dirty="0"/>
              <a:t>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37"/>
            <a:ext cx="7200800" cy="30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592446"/>
              </p:ext>
            </p:extLst>
          </p:nvPr>
        </p:nvGraphicFramePr>
        <p:xfrm>
          <a:off x="323528" y="1844824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Доходы консолидированного бюджета </a:t>
            </a:r>
            <a:br>
              <a:rPr lang="ru-RU" sz="2400" b="1" dirty="0" smtClean="0"/>
            </a:br>
            <a:r>
              <a:rPr lang="ru-RU" sz="2400" b="1" dirty="0" smtClean="0"/>
              <a:t>МО «</a:t>
            </a:r>
            <a:r>
              <a:rPr lang="ru-RU" sz="2400" b="1" dirty="0" err="1" smtClean="0"/>
              <a:t>Гиагинский</a:t>
            </a:r>
            <a:r>
              <a:rPr lang="ru-RU" sz="2400" b="1" dirty="0" smtClean="0"/>
              <a:t> район»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772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6864" cy="11681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Объем и структура налоговых доходов бюджета</a:t>
            </a:r>
            <a:br>
              <a:rPr lang="ru-RU" sz="2400" b="1" dirty="0" smtClean="0"/>
            </a:br>
            <a:r>
              <a:rPr lang="ru-RU" sz="2400" b="1" dirty="0" smtClean="0"/>
              <a:t> МО «Гиагинский район»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36923286"/>
              </p:ext>
            </p:extLst>
          </p:nvPr>
        </p:nvGraphicFramePr>
        <p:xfrm>
          <a:off x="539551" y="1844825"/>
          <a:ext cx="7848873" cy="30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201"/>
                <a:gridCol w="1048881"/>
                <a:gridCol w="1198720"/>
                <a:gridCol w="1106071"/>
              </a:tblGrid>
              <a:tr h="6383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</a:t>
                      </a:r>
                      <a:r>
                        <a:rPr lang="ru-RU" sz="1200" baseline="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943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69946,7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77164,2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110,3</a:t>
                      </a:r>
                      <a:endParaRPr lang="ru-RU" sz="1200" dirty="0"/>
                    </a:p>
                  </a:txBody>
                  <a:tcPr anchor="ctr"/>
                </a:tc>
              </a:tr>
              <a:tr h="4862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производимым на территории РФ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475,6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553,4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116,4</a:t>
                      </a:r>
                      <a:endParaRPr lang="ru-RU" sz="1200" dirty="0"/>
                    </a:p>
                  </a:txBody>
                  <a:tcPr anchor="ctr"/>
                </a:tc>
              </a:tr>
              <a:tr h="3943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</a:t>
                      </a:r>
                      <a:r>
                        <a:rPr lang="ru-RU" sz="1200" baseline="0" dirty="0" smtClean="0"/>
                        <a:t> на совокупный доход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49349,0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57017,4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115,5</a:t>
                      </a:r>
                      <a:endParaRPr lang="ru-RU" sz="1200" dirty="0"/>
                    </a:p>
                  </a:txBody>
                  <a:tcPr anchor="ctr"/>
                </a:tc>
              </a:tr>
              <a:tr h="3943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имущество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80632,8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88396,5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109,6</a:t>
                      </a:r>
                      <a:endParaRPr lang="ru-RU" sz="1200" dirty="0"/>
                    </a:p>
                  </a:txBody>
                  <a:tcPr anchor="ctr"/>
                </a:tc>
              </a:tr>
              <a:tr h="3943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собственность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3501,0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3709,7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106,0</a:t>
                      </a:r>
                      <a:endParaRPr lang="ru-RU" sz="1200" dirty="0"/>
                    </a:p>
                  </a:txBody>
                  <a:tcPr anchor="ctr"/>
                </a:tc>
              </a:tr>
              <a:tr h="3943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203705,1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226841,2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111,3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229200"/>
            <a:ext cx="2448272" cy="13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064896" cy="5486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cs typeface="Times New Roman" pitchFamily="18" charset="0"/>
              </a:rPr>
              <a:t>Объем и структура </a:t>
            </a:r>
            <a:r>
              <a:rPr lang="ru-RU" sz="2400" b="1" dirty="0" smtClean="0">
                <a:cs typeface="Times New Roman" pitchFamily="18" charset="0"/>
              </a:rPr>
              <a:t>неналоговых</a:t>
            </a:r>
            <a:r>
              <a:rPr lang="ru-RU" sz="2400" b="1" dirty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доходов </a:t>
            </a:r>
            <a:r>
              <a:rPr lang="ru-RU" sz="2400" b="1" dirty="0">
                <a:cs typeface="Times New Roman" pitchFamily="18" charset="0"/>
              </a:rPr>
              <a:t>бюджета </a:t>
            </a:r>
            <a:r>
              <a:rPr lang="ru-RU" sz="2400" b="1" dirty="0" smtClean="0">
                <a:cs typeface="Times New Roman" pitchFamily="18" charset="0"/>
              </a:rPr>
              <a:t/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b="1" dirty="0" smtClean="0">
                <a:cs typeface="Times New Roman" pitchFamily="18" charset="0"/>
              </a:rPr>
              <a:t>МО </a:t>
            </a:r>
            <a:r>
              <a:rPr lang="ru-RU" sz="2400" b="1" dirty="0">
                <a:cs typeface="Times New Roman" pitchFamily="18" charset="0"/>
              </a:rPr>
              <a:t>«Гиагинский район</a:t>
            </a:r>
            <a:r>
              <a:rPr lang="ru-RU" sz="2400" b="1" dirty="0" smtClean="0">
                <a:cs typeface="Times New Roman" pitchFamily="18" charset="0"/>
              </a:rPr>
              <a:t>» за 2021 год, тыс. руб.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7570840"/>
              </p:ext>
            </p:extLst>
          </p:nvPr>
        </p:nvGraphicFramePr>
        <p:xfrm>
          <a:off x="539553" y="1487944"/>
          <a:ext cx="7794611" cy="330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609"/>
                <a:gridCol w="1184942"/>
                <a:gridCol w="1341695"/>
                <a:gridCol w="1533365"/>
              </a:tblGrid>
              <a:tr h="5317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 год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366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80475,4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81431,7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975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280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</a:t>
                      </a:r>
                      <a:r>
                        <a:rPr lang="ru-RU" sz="1200" baseline="0" dirty="0" smtClean="0"/>
                        <a:t> от оказания платных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975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3281,9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2574,8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280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1212,8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280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Прочие 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58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Всего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85080,6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85816,1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13176"/>
            <a:ext cx="2376264" cy="158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820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Безвозмездные поступления </a:t>
            </a:r>
            <a:br>
              <a:rPr lang="ru-RU" sz="2400" b="1" dirty="0" smtClean="0"/>
            </a:br>
            <a:r>
              <a:rPr lang="ru-RU" sz="2400" b="1" dirty="0" smtClean="0"/>
              <a:t>в бюджет МО «Гиагинский район» </a:t>
            </a:r>
            <a:br>
              <a:rPr lang="ru-RU" sz="2400" b="1" dirty="0" smtClean="0"/>
            </a:br>
            <a:r>
              <a:rPr lang="ru-RU" sz="2400" b="1" dirty="0" smtClean="0"/>
              <a:t>за 2021 год, тыс. руб.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65610207"/>
              </p:ext>
            </p:extLst>
          </p:nvPr>
        </p:nvGraphicFramePr>
        <p:xfrm>
          <a:off x="467544" y="1844821"/>
          <a:ext cx="8136904" cy="2677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1"/>
                <a:gridCol w="1686571"/>
                <a:gridCol w="1553788"/>
                <a:gridCol w="1656184"/>
              </a:tblGrid>
              <a:tr h="5052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Дотации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167611,8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167611,8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Субсидии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562324,9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554205,3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Субвенции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289625,3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286606,6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20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18708,0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16526,3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Всего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1038269,9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1036282,1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573016"/>
            <a:ext cx="6120680" cy="397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Исполнение бюджета МО «Гиагинский район» </a:t>
            </a:r>
            <a:br>
              <a:rPr lang="ru-RU" sz="2400" b="1" dirty="0" smtClean="0"/>
            </a:br>
            <a:r>
              <a:rPr lang="ru-RU" sz="2400" b="1" dirty="0" smtClean="0"/>
              <a:t>по разделам классификации расходов</a:t>
            </a:r>
            <a:br>
              <a:rPr lang="ru-RU" sz="2400" b="1" dirty="0" smtClean="0"/>
            </a:br>
            <a:r>
              <a:rPr lang="ru-RU" sz="2400" b="1" dirty="0" smtClean="0"/>
              <a:t> в 2021 году, тыс. руб.</a:t>
            </a:r>
            <a:endParaRPr lang="ru-RU" sz="2400" b="1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9095725"/>
              </p:ext>
            </p:extLst>
          </p:nvPr>
        </p:nvGraphicFramePr>
        <p:xfrm>
          <a:off x="268985" y="1700808"/>
          <a:ext cx="88569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3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Программные расходы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 err="1" smtClean="0"/>
              <a:t>мо</a:t>
            </a:r>
            <a:r>
              <a:rPr lang="ru-RU" sz="2400" b="1" dirty="0" smtClean="0"/>
              <a:t> «Гиагинский район», тыс. руб.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208912" cy="1512168"/>
          </a:xfrm>
        </p:spPr>
        <p:txBody>
          <a:bodyPr>
            <a:normAutofit/>
          </a:bodyPr>
          <a:lstStyle/>
          <a:p>
            <a:pPr marL="0" indent="0"/>
            <a:r>
              <a:rPr lang="ru-RU" sz="1600" i="1" dirty="0" smtClean="0"/>
              <a:t>   Расходы на исполнение муниципальных программ и ведомственной целевой программы МО «Гиагинский район» за 2021 год составили 1 192 406,6 тыс. руб.</a:t>
            </a:r>
          </a:p>
          <a:p>
            <a:pPr marL="0" indent="0"/>
            <a:r>
              <a:rPr lang="ru-RU" sz="1600" i="1" dirty="0" smtClean="0"/>
              <a:t>   Непрограммные расходы МО «Гиагинский район» за 2021 составили 130 788,7  тыс. руб. </a:t>
            </a:r>
            <a:endParaRPr lang="ru-RU" sz="1600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31006020"/>
              </p:ext>
            </p:extLst>
          </p:nvPr>
        </p:nvGraphicFramePr>
        <p:xfrm>
          <a:off x="251520" y="2636912"/>
          <a:ext cx="79928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40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92" y="18864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Расходы бюджета  МО «Гиагинский район», тыс. руб.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6214237"/>
              </p:ext>
            </p:extLst>
          </p:nvPr>
        </p:nvGraphicFramePr>
        <p:xfrm>
          <a:off x="359532" y="1124744"/>
          <a:ext cx="828092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383"/>
                <a:gridCol w="1610179"/>
                <a:gridCol w="1610179"/>
                <a:gridCol w="1610179"/>
              </a:tblGrid>
              <a:tr h="511579">
                <a:tc>
                  <a:txBody>
                    <a:bodyPr/>
                    <a:lstStyle/>
                    <a:p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30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вопросы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56659,3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55998,5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98,8</a:t>
                      </a:r>
                      <a:endParaRPr lang="ru-RU" sz="1400" dirty="0"/>
                    </a:p>
                  </a:txBody>
                  <a:tcPr/>
                </a:tc>
              </a:tr>
              <a:tr h="5115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3012,0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99,7</a:t>
                      </a:r>
                      <a:endParaRPr lang="ru-RU" sz="1400" dirty="0"/>
                    </a:p>
                  </a:txBody>
                  <a:tcPr/>
                </a:tc>
              </a:tr>
              <a:tr h="30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52931,9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51909,0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98,1</a:t>
                      </a:r>
                      <a:endParaRPr lang="ru-RU" sz="1400" dirty="0"/>
                    </a:p>
                  </a:txBody>
                  <a:tcPr/>
                </a:tc>
              </a:tr>
              <a:tr h="30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30534,4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23746,1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77,8</a:t>
                      </a:r>
                      <a:endParaRPr lang="ru-RU" sz="1400" dirty="0"/>
                    </a:p>
                  </a:txBody>
                  <a:tcPr/>
                </a:tc>
              </a:tr>
              <a:tr h="30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968057,0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965928,0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/>
                </a:tc>
              </a:tr>
              <a:tr h="30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172176,6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171994,7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30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36082,9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33411,0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92,6</a:t>
                      </a:r>
                      <a:endParaRPr lang="ru-RU" sz="1400" dirty="0"/>
                    </a:p>
                  </a:txBody>
                  <a:tcPr/>
                </a:tc>
              </a:tr>
              <a:tr h="30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0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 информации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2986,7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2986,7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0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13945,9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13945,9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0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1336657,6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1323195,3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035849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0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71434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Расходы по разделу </a:t>
            </a:r>
            <a:br>
              <a:rPr lang="ru-RU" sz="2400" b="1" dirty="0" smtClean="0"/>
            </a:br>
            <a:r>
              <a:rPr lang="ru-RU" sz="2400" b="1" dirty="0" smtClean="0"/>
              <a:t>«Общегосударственные вопросы», тыс. руб.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568952" cy="1008112"/>
          </a:xfrm>
        </p:spPr>
        <p:txBody>
          <a:bodyPr>
            <a:normAutofit lnSpcReduction="10000"/>
          </a:bodyPr>
          <a:lstStyle/>
          <a:p>
            <a:r>
              <a:rPr lang="ru-RU" sz="1600" i="1" dirty="0" smtClean="0"/>
              <a:t>В рамках раздела «Общегосударственные вопросы» исполнялись обязательства на функционирование Главы МО «Гиагинский район» и его аппарата, функционирование Совета народных депутатов, обеспечение референдумов , финансирование резервных фондов и другие общегосударственные вопросы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22616"/>
              </p:ext>
            </p:extLst>
          </p:nvPr>
        </p:nvGraphicFramePr>
        <p:xfrm>
          <a:off x="323528" y="2132856"/>
          <a:ext cx="8208912" cy="3493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454"/>
                <a:gridCol w="1013356"/>
                <a:gridCol w="1109779"/>
                <a:gridCol w="1106323"/>
              </a:tblGrid>
              <a:tr h="3513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</a:t>
                      </a:r>
                      <a:r>
                        <a:rPr lang="ru-RU" sz="1200" baseline="0" dirty="0" smtClean="0"/>
                        <a:t>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4231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1490,6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1483,1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/>
                </a:tc>
              </a:tr>
              <a:tr h="5924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3674,4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3657,0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/>
                </a:tc>
              </a:tr>
              <a:tr h="5673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</a:t>
                      </a:r>
                      <a:r>
                        <a:rPr lang="ru-RU" sz="1200" baseline="0" dirty="0" smtClean="0"/>
                        <a:t> РФ, высших исполнительных органов </a:t>
                      </a:r>
                      <a:r>
                        <a:rPr lang="ru-RU" sz="1200" baseline="0" dirty="0" err="1" smtClean="0"/>
                        <a:t>госвласти</a:t>
                      </a:r>
                      <a:r>
                        <a:rPr lang="ru-RU" sz="1200" baseline="0" dirty="0" smtClean="0"/>
                        <a:t> субъектов РФ,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36787,9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36440,4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99,1</a:t>
                      </a:r>
                      <a:endParaRPr lang="ru-RU" sz="1400" dirty="0"/>
                    </a:p>
                  </a:txBody>
                  <a:tcPr/>
                </a:tc>
              </a:tr>
              <a:tr h="4322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</a:t>
                      </a:r>
                      <a:r>
                        <a:rPr lang="ru-RU" sz="1200" baseline="0" dirty="0" smtClean="0"/>
                        <a:t>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8617,5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8612,2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270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проведения выборов и</a:t>
                      </a:r>
                      <a:r>
                        <a:rPr lang="ru-RU" sz="1200" baseline="0" dirty="0" smtClean="0"/>
                        <a:t> референдумов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270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6038,8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5755,8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95,3</a:t>
                      </a:r>
                      <a:endParaRPr lang="ru-RU" sz="1400" dirty="0"/>
                    </a:p>
                  </a:txBody>
                  <a:tcPr/>
                </a:tc>
              </a:tr>
              <a:tr h="270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20688"/>
            <a:ext cx="2411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+mj-lt"/>
                <a:ea typeface="+mj-ea"/>
                <a:cs typeface="+mj-cs"/>
              </a:rPr>
              <a:t>Расходы по разделу «Национальная </a:t>
            </a:r>
            <a:r>
              <a:rPr lang="ru-RU" sz="1400" b="1" i="1" dirty="0" smtClean="0">
                <a:latin typeface="+mj-lt"/>
                <a:ea typeface="+mj-ea"/>
                <a:cs typeface="+mj-cs"/>
              </a:rPr>
              <a:t>безопасность</a:t>
            </a:r>
          </a:p>
          <a:p>
            <a:r>
              <a:rPr lang="ru-RU" sz="1400" b="1" i="1" dirty="0" smtClean="0">
                <a:latin typeface="+mj-lt"/>
                <a:ea typeface="+mj-ea"/>
                <a:cs typeface="+mj-cs"/>
              </a:rPr>
              <a:t> и правоохранительная деятельность», </a:t>
            </a:r>
          </a:p>
          <a:p>
            <a:r>
              <a:rPr lang="ru-RU" sz="1400" b="1" i="1" dirty="0" smtClean="0">
                <a:latin typeface="+mj-lt"/>
                <a:ea typeface="+mj-ea"/>
                <a:cs typeface="+mj-cs"/>
              </a:rPr>
              <a:t>тыс</a:t>
            </a:r>
            <a:r>
              <a:rPr lang="ru-RU" sz="1400" b="1" i="1" dirty="0">
                <a:latin typeface="+mj-lt"/>
                <a:ea typeface="+mj-ea"/>
                <a:cs typeface="+mj-cs"/>
              </a:rPr>
              <a:t>. руб.</a:t>
            </a:r>
            <a:endParaRPr lang="ru-RU" sz="1400" b="1" i="1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031892"/>
              </p:ext>
            </p:extLst>
          </p:nvPr>
        </p:nvGraphicFramePr>
        <p:xfrm>
          <a:off x="2411760" y="476673"/>
          <a:ext cx="5688632" cy="175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008112"/>
                <a:gridCol w="864096"/>
                <a:gridCol w="1008112"/>
              </a:tblGrid>
              <a:tr h="42608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2021 год</a:t>
                      </a:r>
                    </a:p>
                    <a:p>
                      <a:pPr algn="ctr"/>
                      <a:r>
                        <a:rPr lang="ru-RU" sz="1100" b="1" baseline="0" dirty="0" smtClean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2021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% </a:t>
                      </a:r>
                    </a:p>
                    <a:p>
                      <a:pPr algn="ctr"/>
                      <a:r>
                        <a:rPr lang="ru-RU" sz="1100" b="1" dirty="0" smtClean="0"/>
                        <a:t>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8217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Защита населения  и территории от чрезвычайных ситуаций природного и техногенного</a:t>
                      </a:r>
                      <a:r>
                        <a:rPr lang="ru-RU" sz="1200" baseline="0" dirty="0" smtClean="0"/>
                        <a:t>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3012,0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3004,4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99,7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3363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3012,0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300,4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99,7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6004" y="2780928"/>
            <a:ext cx="2591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latin typeface="+mj-lt"/>
              </a:rPr>
              <a:t>Расходы по разделу «</a:t>
            </a:r>
            <a:r>
              <a:rPr lang="ru-RU" sz="1400" b="1" i="1" dirty="0" smtClean="0">
                <a:latin typeface="+mj-lt"/>
              </a:rPr>
              <a:t>Национальная экономика», </a:t>
            </a:r>
          </a:p>
          <a:p>
            <a:pPr lvl="0"/>
            <a:r>
              <a:rPr lang="ru-RU" sz="1400" b="1" i="1" dirty="0" smtClean="0">
                <a:latin typeface="+mj-lt"/>
              </a:rPr>
              <a:t>тыс</a:t>
            </a:r>
            <a:r>
              <a:rPr lang="ru-RU" sz="1400" b="1" i="1" dirty="0">
                <a:latin typeface="+mj-lt"/>
              </a:rPr>
              <a:t>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498082"/>
              </p:ext>
            </p:extLst>
          </p:nvPr>
        </p:nvGraphicFramePr>
        <p:xfrm>
          <a:off x="2411760" y="2204864"/>
          <a:ext cx="5688632" cy="241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008112"/>
                <a:gridCol w="864096"/>
                <a:gridCol w="1008112"/>
              </a:tblGrid>
              <a:tr h="37467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569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Сельское хозяйство</a:t>
                      </a:r>
                      <a:r>
                        <a:rPr lang="ru-RU" sz="1200" baseline="0" dirty="0" smtClean="0"/>
                        <a:t> и рыболовства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/>
                </a:tc>
              </a:tr>
              <a:tr h="2408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</a:p>
                  </a:txBody>
                  <a:tcPr/>
                </a:tc>
              </a:tr>
              <a:tr h="4014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Дорожное хозяйство </a:t>
                      </a:r>
                    </a:p>
                    <a:p>
                      <a:r>
                        <a:rPr lang="ru-RU" sz="1200" dirty="0" smtClean="0"/>
                        <a:t>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50373,7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49351,8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98,0</a:t>
                      </a:r>
                      <a:endParaRPr lang="ru-RU" sz="1200" dirty="0"/>
                    </a:p>
                  </a:txBody>
                  <a:tcPr/>
                </a:tc>
              </a:tr>
              <a:tr h="4014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 в области национальной экономики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408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52931,9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51909,0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98,1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085184"/>
            <a:ext cx="3203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+mj-lt"/>
              </a:rPr>
              <a:t>Расходы по разделу </a:t>
            </a:r>
            <a:br>
              <a:rPr lang="ru-RU" sz="1400" b="1" i="1" dirty="0">
                <a:latin typeface="+mj-lt"/>
              </a:rPr>
            </a:br>
            <a:r>
              <a:rPr lang="ru-RU" sz="1400" b="1" i="1" dirty="0">
                <a:latin typeface="+mj-lt"/>
              </a:rPr>
              <a:t>«Жилищно-коммунальное </a:t>
            </a:r>
            <a:endParaRPr lang="ru-RU" sz="1400" b="1" i="1" dirty="0" smtClean="0">
              <a:latin typeface="+mj-lt"/>
            </a:endParaRPr>
          </a:p>
          <a:p>
            <a:r>
              <a:rPr lang="ru-RU" sz="1400" b="1" i="1" dirty="0" smtClean="0">
                <a:latin typeface="+mj-lt"/>
              </a:rPr>
              <a:t>хозяйство</a:t>
            </a:r>
            <a:r>
              <a:rPr lang="ru-RU" sz="1400" b="1" i="1" dirty="0">
                <a:latin typeface="+mj-lt"/>
              </a:rPr>
              <a:t>», </a:t>
            </a:r>
            <a:r>
              <a:rPr lang="ru-RU" sz="1400" b="1" i="1" dirty="0" smtClean="0">
                <a:latin typeface="+mj-lt"/>
              </a:rPr>
              <a:t>тыс</a:t>
            </a:r>
            <a:r>
              <a:rPr lang="ru-RU" sz="1400" b="1" i="1" dirty="0">
                <a:latin typeface="+mj-lt"/>
              </a:rPr>
              <a:t>. руб.</a:t>
            </a: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08174432"/>
              </p:ext>
            </p:extLst>
          </p:nvPr>
        </p:nvGraphicFramePr>
        <p:xfrm>
          <a:off x="2411760" y="4581128"/>
          <a:ext cx="5688632" cy="172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008112"/>
                <a:gridCol w="864096"/>
                <a:gridCol w="1008112"/>
              </a:tblGrid>
              <a:tr h="38263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r>
                        <a:rPr lang="ru-RU" sz="1100" baseline="0" dirty="0" smtClean="0"/>
                        <a:t> (факт)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</a:t>
                      </a:r>
                    </a:p>
                    <a:p>
                      <a:pPr algn="ctr"/>
                      <a:r>
                        <a:rPr lang="ru-RU" sz="1100" dirty="0" smtClean="0"/>
                        <a:t>исполнения</a:t>
                      </a:r>
                      <a:endParaRPr lang="ru-RU" sz="1100" dirty="0"/>
                    </a:p>
                  </a:txBody>
                  <a:tcPr marL="116916" marR="116916"/>
                </a:tc>
              </a:tr>
              <a:tr h="2823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2823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Коммунальное хозяйство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23047,5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17046,5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74,0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2823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6486,9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5699,6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87,9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2823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30534,4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23746,1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77,8</a:t>
                      </a:r>
                      <a:endParaRPr lang="ru-RU" sz="1200" b="1" dirty="0"/>
                    </a:p>
                  </a:txBody>
                  <a:tcPr marL="116916" marR="1169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755" y="892649"/>
            <a:ext cx="2987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+mj-lt"/>
                <a:ea typeface="+mj-ea"/>
                <a:cs typeface="+mj-cs"/>
              </a:rPr>
              <a:t>Расходы по разделу </a:t>
            </a:r>
            <a:endParaRPr lang="ru-RU" sz="1400" b="1" i="1" dirty="0" smtClean="0">
              <a:latin typeface="+mj-lt"/>
              <a:ea typeface="+mj-ea"/>
              <a:cs typeface="+mj-cs"/>
            </a:endParaRPr>
          </a:p>
          <a:p>
            <a:r>
              <a:rPr lang="ru-RU" sz="1400" b="1" i="1" dirty="0" smtClean="0">
                <a:latin typeface="+mj-lt"/>
                <a:ea typeface="+mj-ea"/>
                <a:cs typeface="+mj-cs"/>
              </a:rPr>
              <a:t>«Образование», </a:t>
            </a:r>
          </a:p>
          <a:p>
            <a:r>
              <a:rPr lang="ru-RU" sz="1400" b="1" i="1" dirty="0" smtClean="0">
                <a:latin typeface="+mj-lt"/>
                <a:ea typeface="+mj-ea"/>
                <a:cs typeface="+mj-cs"/>
              </a:rPr>
              <a:t>тыс</a:t>
            </a:r>
            <a:r>
              <a:rPr lang="ru-RU" sz="1400" b="1" i="1" dirty="0">
                <a:latin typeface="+mj-lt"/>
                <a:ea typeface="+mj-ea"/>
                <a:cs typeface="+mj-cs"/>
              </a:rPr>
              <a:t>. руб.</a:t>
            </a:r>
            <a:endParaRPr lang="ru-RU" sz="1400" b="1" i="1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4104"/>
              </p:ext>
            </p:extLst>
          </p:nvPr>
        </p:nvGraphicFramePr>
        <p:xfrm>
          <a:off x="2267744" y="315727"/>
          <a:ext cx="5832649" cy="2935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9"/>
                <a:gridCol w="1152128"/>
                <a:gridCol w="1152128"/>
                <a:gridCol w="936104"/>
              </a:tblGrid>
              <a:tr h="4426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r>
                        <a:rPr lang="ru-RU" sz="1100" baseline="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</a:t>
                      </a:r>
                      <a:r>
                        <a:rPr lang="ru-RU" sz="1100" dirty="0" err="1" smtClean="0"/>
                        <a:t>исполн</a:t>
                      </a:r>
                      <a:r>
                        <a:rPr lang="ru-RU" sz="1100" dirty="0" smtClean="0"/>
                        <a:t>.</a:t>
                      </a:r>
                      <a:endParaRPr lang="ru-RU" sz="1100" dirty="0"/>
                    </a:p>
                  </a:txBody>
                  <a:tcPr/>
                </a:tc>
              </a:tr>
              <a:tr h="3749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Дошкольное 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536631,7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536577,3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201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Общее 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319161,1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317255,9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99,4</a:t>
                      </a:r>
                      <a:endParaRPr lang="ru-RU" sz="1400" dirty="0"/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Дополнительное образование</a:t>
                      </a:r>
                      <a:r>
                        <a:rPr lang="ru-RU" sz="1200" baseline="0" dirty="0" smtClean="0"/>
                        <a:t>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93472,5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93380,9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Молодежная политика</a:t>
                      </a:r>
                      <a:r>
                        <a:rPr lang="ru-RU" sz="1200" baseline="0" dirty="0" smtClean="0"/>
                        <a:t> и оздоровление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1598,2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1596,2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</a:t>
                      </a:r>
                      <a:r>
                        <a:rPr lang="ru-RU" sz="1200" baseline="0" dirty="0" smtClean="0"/>
                        <a:t>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17193,4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17117,7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99,6</a:t>
                      </a:r>
                      <a:endParaRPr lang="ru-RU" sz="1400" dirty="0"/>
                    </a:p>
                  </a:txBody>
                  <a:tcPr/>
                </a:tc>
              </a:tr>
              <a:tr h="3749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968057,0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965928,0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99,8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871" y="3645024"/>
            <a:ext cx="2195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cap="small" dirty="0">
                <a:latin typeface="+mj-lt"/>
                <a:ea typeface="+mj-ea"/>
                <a:cs typeface="+mj-cs"/>
              </a:rPr>
              <a:t>Расходы по </a:t>
            </a:r>
            <a:r>
              <a:rPr lang="ru-RU" sz="1400" b="1" i="1" cap="small" dirty="0" smtClean="0">
                <a:latin typeface="+mj-lt"/>
                <a:ea typeface="+mj-ea"/>
                <a:cs typeface="+mj-cs"/>
              </a:rPr>
              <a:t>разделу</a:t>
            </a:r>
          </a:p>
          <a:p>
            <a:r>
              <a:rPr lang="ru-RU" sz="1400" b="1" i="1" cap="small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400" b="1" i="1" cap="small" dirty="0">
                <a:latin typeface="+mj-lt"/>
                <a:ea typeface="+mj-ea"/>
                <a:cs typeface="+mj-cs"/>
              </a:rPr>
              <a:t>«Культура, </a:t>
            </a:r>
            <a:r>
              <a:rPr lang="ru-RU" sz="1400" b="1" i="1" cap="small" dirty="0" smtClean="0">
                <a:latin typeface="+mj-lt"/>
                <a:ea typeface="+mj-ea"/>
                <a:cs typeface="+mj-cs"/>
              </a:rPr>
              <a:t>кинематография</a:t>
            </a:r>
            <a:r>
              <a:rPr lang="ru-RU" sz="1400" b="1" i="1" cap="small" dirty="0">
                <a:latin typeface="+mj-lt"/>
                <a:ea typeface="+mj-ea"/>
                <a:cs typeface="+mj-cs"/>
              </a:rPr>
              <a:t>», </a:t>
            </a:r>
            <a:br>
              <a:rPr lang="ru-RU" sz="1400" b="1" i="1" cap="small" dirty="0">
                <a:latin typeface="+mj-lt"/>
                <a:ea typeface="+mj-ea"/>
                <a:cs typeface="+mj-cs"/>
              </a:rPr>
            </a:br>
            <a:r>
              <a:rPr lang="ru-RU" sz="1400" b="1" i="1" cap="small" dirty="0">
                <a:latin typeface="+mj-lt"/>
                <a:ea typeface="+mj-ea"/>
                <a:cs typeface="+mj-cs"/>
              </a:rPr>
              <a:t>тыс. руб.</a:t>
            </a:r>
            <a:endParaRPr lang="ru-RU" sz="1400" b="1" i="1" dirty="0">
              <a:latin typeface="+mj-lt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994544"/>
              </p:ext>
            </p:extLst>
          </p:nvPr>
        </p:nvGraphicFramePr>
        <p:xfrm>
          <a:off x="2267744" y="3511878"/>
          <a:ext cx="5832648" cy="146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160"/>
                <a:gridCol w="1121256"/>
                <a:gridCol w="1152128"/>
                <a:gridCol w="936104"/>
              </a:tblGrid>
              <a:tr h="4211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</a:t>
                      </a:r>
                      <a:r>
                        <a:rPr lang="ru-RU" sz="1100" dirty="0" err="1" smtClean="0"/>
                        <a:t>исполн</a:t>
                      </a:r>
                      <a:r>
                        <a:rPr lang="ru-RU" sz="1100" dirty="0" smtClean="0"/>
                        <a:t>.</a:t>
                      </a:r>
                      <a:endParaRPr lang="ru-RU" sz="1100" dirty="0"/>
                    </a:p>
                  </a:txBody>
                  <a:tcPr/>
                </a:tc>
              </a:tr>
              <a:tr h="2938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Культура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148647,0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148566,7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44852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Другие вопросы в области</a:t>
                      </a:r>
                      <a:r>
                        <a:rPr lang="ru-RU" sz="1100" baseline="0" dirty="0" smtClean="0"/>
                        <a:t> культуры, кинематографии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23529,6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23428,1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/>
                </a:tc>
              </a:tr>
              <a:tr h="2938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172176,6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171994,7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99,9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5301207"/>
            <a:ext cx="2615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cap="small" dirty="0">
                <a:latin typeface="+mj-lt"/>
              </a:rPr>
              <a:t>Расходы по разделу</a:t>
            </a:r>
          </a:p>
          <a:p>
            <a:r>
              <a:rPr lang="ru-RU" sz="1400" b="1" i="1" cap="small" dirty="0">
                <a:latin typeface="+mj-lt"/>
              </a:rPr>
              <a:t> «Средства массовой </a:t>
            </a:r>
          </a:p>
          <a:p>
            <a:r>
              <a:rPr lang="ru-RU" sz="1400" b="1" i="1" cap="small" dirty="0">
                <a:latin typeface="+mj-lt"/>
              </a:rPr>
              <a:t>информации», тыс. руб</a:t>
            </a:r>
            <a:r>
              <a:rPr lang="ru-RU" sz="1600" b="1" cap="small" dirty="0">
                <a:solidFill>
                  <a:srgbClr val="575F6D"/>
                </a:solidFill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9758855"/>
              </p:ext>
            </p:extLst>
          </p:nvPr>
        </p:nvGraphicFramePr>
        <p:xfrm>
          <a:off x="2267744" y="5303050"/>
          <a:ext cx="5861589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080120"/>
                <a:gridCol w="1138227"/>
                <a:gridCol w="978946"/>
              </a:tblGrid>
              <a:tr h="39531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</a:t>
                      </a:r>
                      <a:r>
                        <a:rPr lang="ru-RU" sz="1100" dirty="0" err="1" smtClean="0"/>
                        <a:t>исполн</a:t>
                      </a:r>
                      <a:r>
                        <a:rPr lang="ru-RU" sz="1100" dirty="0" smtClean="0"/>
                        <a:t>.</a:t>
                      </a:r>
                      <a:endParaRPr lang="ru-RU" sz="1100" b="1" dirty="0"/>
                    </a:p>
                  </a:txBody>
                  <a:tcPr/>
                </a:tc>
              </a:tr>
              <a:tr h="2674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Периодическая печать и издательства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2986,7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2986,7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/>
                </a:tc>
              </a:tr>
              <a:tr h="24001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2986,7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2986,7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2913" y="404664"/>
            <a:ext cx="8665371" cy="504056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/>
              <a:t>Гиагинский район</a:t>
            </a:r>
            <a:endParaRPr lang="ru-RU" sz="4000" b="1" u="sng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408333" cy="3450696"/>
          </a:xfrm>
        </p:spPr>
        <p:txBody>
          <a:bodyPr/>
          <a:lstStyle/>
          <a:p>
            <a:r>
              <a:rPr lang="ru-RU" sz="2000" dirty="0" smtClean="0"/>
              <a:t>Территория составляет 756,5 </a:t>
            </a:r>
            <a:r>
              <a:rPr lang="ru-RU" sz="2000" dirty="0" err="1" smtClean="0"/>
              <a:t>кв.км</a:t>
            </a:r>
            <a:endParaRPr lang="ru-RU" sz="2000" dirty="0" smtClean="0"/>
          </a:p>
          <a:p>
            <a:r>
              <a:rPr lang="ru-RU" sz="2000" dirty="0" smtClean="0"/>
              <a:t>В состав Гиагинского района входят 5 поселений</a:t>
            </a:r>
          </a:p>
          <a:p>
            <a:r>
              <a:rPr lang="ru-RU" sz="2000" dirty="0" smtClean="0"/>
              <a:t>Население –31 932 чел.</a:t>
            </a:r>
          </a:p>
          <a:p>
            <a:pPr marL="0" indent="0">
              <a:buNone/>
            </a:pPr>
            <a:endParaRPr lang="ru-RU" dirty="0" smtClean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8032" y="2154260"/>
            <a:ext cx="8695128" cy="4478205"/>
            <a:chOff x="-736" y="-37"/>
            <a:chExt cx="16873" cy="11089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6" y="-37"/>
              <a:ext cx="16873" cy="1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275" y="7469"/>
              <a:ext cx="11554" cy="338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911"/>
                <a:gd name="T5" fmla="*/ 202 h 1218"/>
                <a:gd name="T6" fmla="*/ 269 w 3911"/>
                <a:gd name="T7" fmla="*/ 90 h 1218"/>
                <a:gd name="T8" fmla="*/ 569 w 3911"/>
                <a:gd name="T9" fmla="*/ 0 h 1218"/>
                <a:gd name="T10" fmla="*/ 589 w 3911"/>
                <a:gd name="T11" fmla="*/ 20 h 1218"/>
                <a:gd name="T12" fmla="*/ 680 w 3911"/>
                <a:gd name="T13" fmla="*/ 111 h 1218"/>
                <a:gd name="T14" fmla="*/ 809 w 3911"/>
                <a:gd name="T15" fmla="*/ 66 h 1218"/>
                <a:gd name="T16" fmla="*/ 971 w 3911"/>
                <a:gd name="T17" fmla="*/ 486 h 1218"/>
                <a:gd name="T18" fmla="*/ 1241 w 3911"/>
                <a:gd name="T19" fmla="*/ 1218 h 1218"/>
                <a:gd name="T20" fmla="*/ 2387 w 3911"/>
                <a:gd name="T21" fmla="*/ 876 h 1218"/>
                <a:gd name="T22" fmla="*/ 2633 w 3911"/>
                <a:gd name="T23" fmla="*/ 1050 h 1218"/>
                <a:gd name="T24" fmla="*/ 3713 w 3911"/>
                <a:gd name="T25" fmla="*/ 1020 h 1218"/>
                <a:gd name="T26" fmla="*/ 3911 w 3911"/>
                <a:gd name="T27" fmla="*/ 1152 h 1218"/>
                <a:gd name="T28" fmla="*/ 0 w 3911"/>
                <a:gd name="T29" fmla="*/ 0 h 1218"/>
                <a:gd name="T30" fmla="*/ 3911 w 3911"/>
                <a:gd name="T31" fmla="*/ 1218 h 121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3911" h="1218">
                  <a:moveTo>
                    <a:pt x="0" y="202"/>
                  </a:moveTo>
                  <a:lnTo>
                    <a:pt x="269" y="90"/>
                  </a:lnTo>
                  <a:lnTo>
                    <a:pt x="569" y="0"/>
                  </a:lnTo>
                  <a:lnTo>
                    <a:pt x="589" y="20"/>
                  </a:lnTo>
                  <a:lnTo>
                    <a:pt x="680" y="111"/>
                  </a:lnTo>
                  <a:lnTo>
                    <a:pt x="809" y="66"/>
                  </a:lnTo>
                  <a:lnTo>
                    <a:pt x="971" y="486"/>
                  </a:lnTo>
                  <a:lnTo>
                    <a:pt x="1241" y="1218"/>
                  </a:lnTo>
                  <a:lnTo>
                    <a:pt x="2387" y="876"/>
                  </a:lnTo>
                  <a:lnTo>
                    <a:pt x="2633" y="1050"/>
                  </a:lnTo>
                  <a:lnTo>
                    <a:pt x="3713" y="1020"/>
                  </a:lnTo>
                  <a:lnTo>
                    <a:pt x="3911" y="1152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-376" y="16"/>
              <a:ext cx="16310" cy="867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520"/>
                <a:gd name="T5" fmla="*/ 786 h 3120"/>
                <a:gd name="T6" fmla="*/ 438 w 5520"/>
                <a:gd name="T7" fmla="*/ 672 h 3120"/>
                <a:gd name="T8" fmla="*/ 516 w 5520"/>
                <a:gd name="T9" fmla="*/ 720 h 3120"/>
                <a:gd name="T10" fmla="*/ 576 w 5520"/>
                <a:gd name="T11" fmla="*/ 858 h 3120"/>
                <a:gd name="T12" fmla="*/ 984 w 5520"/>
                <a:gd name="T13" fmla="*/ 792 h 3120"/>
                <a:gd name="T14" fmla="*/ 816 w 5520"/>
                <a:gd name="T15" fmla="*/ 102 h 3120"/>
                <a:gd name="T16" fmla="*/ 1146 w 5520"/>
                <a:gd name="T17" fmla="*/ 0 h 3120"/>
                <a:gd name="T18" fmla="*/ 1272 w 5520"/>
                <a:gd name="T19" fmla="*/ 174 h 3120"/>
                <a:gd name="T20" fmla="*/ 1476 w 5520"/>
                <a:gd name="T21" fmla="*/ 642 h 3120"/>
                <a:gd name="T22" fmla="*/ 2430 w 5520"/>
                <a:gd name="T23" fmla="*/ 222 h 3120"/>
                <a:gd name="T24" fmla="*/ 2796 w 5520"/>
                <a:gd name="T25" fmla="*/ 510 h 3120"/>
                <a:gd name="T26" fmla="*/ 2850 w 5520"/>
                <a:gd name="T27" fmla="*/ 762 h 3120"/>
                <a:gd name="T28" fmla="*/ 3138 w 5520"/>
                <a:gd name="T29" fmla="*/ 1002 h 3120"/>
                <a:gd name="T30" fmla="*/ 3348 w 5520"/>
                <a:gd name="T31" fmla="*/ 954 h 3120"/>
                <a:gd name="T32" fmla="*/ 3744 w 5520"/>
                <a:gd name="T33" fmla="*/ 978 h 3120"/>
                <a:gd name="T34" fmla="*/ 3762 w 5520"/>
                <a:gd name="T35" fmla="*/ 1044 h 3120"/>
                <a:gd name="T36" fmla="*/ 4566 w 5520"/>
                <a:gd name="T37" fmla="*/ 1038 h 3120"/>
                <a:gd name="T38" fmla="*/ 4878 w 5520"/>
                <a:gd name="T39" fmla="*/ 1242 h 3120"/>
                <a:gd name="T40" fmla="*/ 5094 w 5520"/>
                <a:gd name="T41" fmla="*/ 1446 h 3120"/>
                <a:gd name="T42" fmla="*/ 5232 w 5520"/>
                <a:gd name="T43" fmla="*/ 1554 h 3120"/>
                <a:gd name="T44" fmla="*/ 5328 w 5520"/>
                <a:gd name="T45" fmla="*/ 1680 h 3120"/>
                <a:gd name="T46" fmla="*/ 5214 w 5520"/>
                <a:gd name="T47" fmla="*/ 1776 h 3120"/>
                <a:gd name="T48" fmla="*/ 5388 w 5520"/>
                <a:gd name="T49" fmla="*/ 2532 h 3120"/>
                <a:gd name="T50" fmla="*/ 5370 w 5520"/>
                <a:gd name="T51" fmla="*/ 2742 h 3120"/>
                <a:gd name="T52" fmla="*/ 5520 w 5520"/>
                <a:gd name="T53" fmla="*/ 3120 h 3120"/>
                <a:gd name="T54" fmla="*/ 0 w 5520"/>
                <a:gd name="T55" fmla="*/ 0 h 3120"/>
                <a:gd name="T56" fmla="*/ 5520 w 5520"/>
                <a:gd name="T57" fmla="*/ 3120 h 312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5520" h="3120">
                  <a:moveTo>
                    <a:pt x="0" y="786"/>
                  </a:moveTo>
                  <a:lnTo>
                    <a:pt x="438" y="672"/>
                  </a:lnTo>
                  <a:lnTo>
                    <a:pt x="516" y="720"/>
                  </a:lnTo>
                  <a:lnTo>
                    <a:pt x="576" y="858"/>
                  </a:lnTo>
                  <a:lnTo>
                    <a:pt x="984" y="792"/>
                  </a:lnTo>
                  <a:lnTo>
                    <a:pt x="816" y="102"/>
                  </a:lnTo>
                  <a:lnTo>
                    <a:pt x="1146" y="0"/>
                  </a:lnTo>
                  <a:lnTo>
                    <a:pt x="1272" y="174"/>
                  </a:lnTo>
                  <a:lnTo>
                    <a:pt x="1476" y="642"/>
                  </a:lnTo>
                  <a:lnTo>
                    <a:pt x="2430" y="222"/>
                  </a:lnTo>
                  <a:lnTo>
                    <a:pt x="2796" y="510"/>
                  </a:lnTo>
                  <a:lnTo>
                    <a:pt x="2850" y="762"/>
                  </a:lnTo>
                  <a:lnTo>
                    <a:pt x="3138" y="1002"/>
                  </a:lnTo>
                  <a:lnTo>
                    <a:pt x="3348" y="954"/>
                  </a:lnTo>
                  <a:lnTo>
                    <a:pt x="3744" y="978"/>
                  </a:lnTo>
                  <a:lnTo>
                    <a:pt x="3762" y="1044"/>
                  </a:lnTo>
                  <a:lnTo>
                    <a:pt x="4566" y="1038"/>
                  </a:lnTo>
                  <a:lnTo>
                    <a:pt x="4878" y="1242"/>
                  </a:lnTo>
                  <a:lnTo>
                    <a:pt x="5094" y="1446"/>
                  </a:lnTo>
                  <a:lnTo>
                    <a:pt x="5232" y="1554"/>
                  </a:lnTo>
                  <a:lnTo>
                    <a:pt x="5328" y="1680"/>
                  </a:lnTo>
                  <a:lnTo>
                    <a:pt x="5214" y="1776"/>
                  </a:lnTo>
                  <a:lnTo>
                    <a:pt x="5388" y="2532"/>
                  </a:lnTo>
                  <a:lnTo>
                    <a:pt x="5370" y="2742"/>
                  </a:lnTo>
                  <a:lnTo>
                    <a:pt x="5520" y="3120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844824"/>
            <a:ext cx="1944216" cy="14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004" y="922843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+mj-lt"/>
                <a:ea typeface="+mj-ea"/>
                <a:cs typeface="+mj-cs"/>
              </a:rPr>
              <a:t>Расходы </a:t>
            </a:r>
            <a:r>
              <a:rPr lang="ru-RU" sz="1400" b="1" i="1" dirty="0" smtClean="0">
                <a:latin typeface="+mj-lt"/>
                <a:ea typeface="+mj-ea"/>
                <a:cs typeface="+mj-cs"/>
              </a:rPr>
              <a:t>по </a:t>
            </a:r>
            <a:r>
              <a:rPr lang="ru-RU" sz="1400" b="1" i="1" dirty="0">
                <a:latin typeface="+mj-lt"/>
                <a:ea typeface="+mj-ea"/>
                <a:cs typeface="+mj-cs"/>
              </a:rPr>
              <a:t>разделу </a:t>
            </a:r>
            <a:r>
              <a:rPr lang="ru-RU" sz="1400" b="1" i="1" dirty="0" smtClean="0">
                <a:latin typeface="+mj-lt"/>
                <a:ea typeface="+mj-ea"/>
                <a:cs typeface="+mj-cs"/>
              </a:rPr>
              <a:t>«Социальная </a:t>
            </a:r>
          </a:p>
          <a:p>
            <a:r>
              <a:rPr lang="ru-RU" sz="1400" b="1" i="1" dirty="0" smtClean="0">
                <a:latin typeface="+mj-lt"/>
                <a:ea typeface="+mj-ea"/>
                <a:cs typeface="+mj-cs"/>
              </a:rPr>
              <a:t>политика», </a:t>
            </a:r>
          </a:p>
          <a:p>
            <a:r>
              <a:rPr lang="ru-RU" sz="1400" b="1" i="1" dirty="0" smtClean="0">
                <a:latin typeface="+mj-lt"/>
                <a:ea typeface="+mj-ea"/>
                <a:cs typeface="+mj-cs"/>
              </a:rPr>
              <a:t>тыс</a:t>
            </a:r>
            <a:r>
              <a:rPr lang="ru-RU" sz="1400" b="1" i="1" dirty="0">
                <a:latin typeface="+mj-lt"/>
                <a:ea typeface="+mj-ea"/>
                <a:cs typeface="+mj-cs"/>
              </a:rPr>
              <a:t>. руб.</a:t>
            </a:r>
            <a:endParaRPr lang="ru-RU" sz="1400" b="1" i="1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812737"/>
              </p:ext>
            </p:extLst>
          </p:nvPr>
        </p:nvGraphicFramePr>
        <p:xfrm>
          <a:off x="2051720" y="332656"/>
          <a:ext cx="6048672" cy="242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119355"/>
                <a:gridCol w="1034596"/>
                <a:gridCol w="726369"/>
              </a:tblGrid>
              <a:tr h="41697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</a:t>
                      </a:r>
                    </a:p>
                    <a:p>
                      <a:pPr algn="ctr"/>
                      <a:r>
                        <a:rPr lang="ru-RU" sz="1100" dirty="0" smtClean="0"/>
                        <a:t>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232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Пенсионное обеспечение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7254,3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7254,3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3988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</a:t>
                      </a:r>
                      <a:r>
                        <a:rPr lang="ru-RU" sz="1200" baseline="0" dirty="0" smtClean="0"/>
                        <a:t> обеспечение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1004,1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1004,1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3232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семьи и детства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27262,2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24591,8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90,2</a:t>
                      </a:r>
                      <a:endParaRPr lang="ru-RU" sz="1200" dirty="0"/>
                    </a:p>
                  </a:txBody>
                  <a:tcPr anchor="ctr"/>
                </a:tc>
              </a:tr>
              <a:tr h="4467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</a:t>
                      </a:r>
                      <a:r>
                        <a:rPr lang="ru-RU" sz="1200" baseline="0" dirty="0" smtClean="0"/>
                        <a:t> вопросы в области социальной политики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560,9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 anchor="ctr"/>
                </a:tc>
              </a:tr>
              <a:tr h="3232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36082,9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33411,0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92,6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93" y="2852935"/>
            <a:ext cx="2508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latin typeface="+mj-lt"/>
              </a:rPr>
              <a:t>Расходы по разделу </a:t>
            </a:r>
            <a:r>
              <a:rPr lang="ru-RU" sz="1400" b="1" i="1" dirty="0" smtClean="0">
                <a:latin typeface="+mj-lt"/>
              </a:rPr>
              <a:t>«Физическая </a:t>
            </a:r>
          </a:p>
          <a:p>
            <a:pPr lvl="0"/>
            <a:r>
              <a:rPr lang="ru-RU" sz="1400" b="1" i="1" dirty="0" smtClean="0">
                <a:latin typeface="+mj-lt"/>
              </a:rPr>
              <a:t>культура</a:t>
            </a:r>
          </a:p>
          <a:p>
            <a:pPr lvl="0"/>
            <a:r>
              <a:rPr lang="ru-RU" sz="1400" b="1" i="1" dirty="0" smtClean="0">
                <a:latin typeface="+mj-lt"/>
              </a:rPr>
              <a:t> и спорт», </a:t>
            </a:r>
            <a:r>
              <a:rPr lang="ru-RU" sz="1400" b="1" i="1" dirty="0">
                <a:latin typeface="+mj-lt"/>
              </a:rPr>
              <a:t>тыс.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79003"/>
              </p:ext>
            </p:extLst>
          </p:nvPr>
        </p:nvGraphicFramePr>
        <p:xfrm>
          <a:off x="2051720" y="2852935"/>
          <a:ext cx="6048671" cy="115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/>
                <a:gridCol w="1130712"/>
                <a:gridCol w="1029529"/>
                <a:gridCol w="720079"/>
              </a:tblGrid>
              <a:tr h="43174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2782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782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270,9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270,9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58198"/>
              </p:ext>
            </p:extLst>
          </p:nvPr>
        </p:nvGraphicFramePr>
        <p:xfrm>
          <a:off x="2051719" y="4077071"/>
          <a:ext cx="6048673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3"/>
                <a:gridCol w="1152128"/>
                <a:gridCol w="1008112"/>
                <a:gridCol w="720080"/>
              </a:tblGrid>
              <a:tr h="4328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6280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r>
                        <a:rPr lang="ru-RU" sz="1200" baseline="0" dirty="0" smtClean="0"/>
                        <a:t> субъектов Российской Федерации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6953,7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6953,7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4486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межбюджетные</a:t>
                      </a:r>
                      <a:r>
                        <a:rPr lang="ru-RU" sz="1200" baseline="0" dirty="0" smtClean="0"/>
                        <a:t> трансферты общего характера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2691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дотации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2691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13945,9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13945,9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004" y="43651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b="1" i="1" dirty="0">
                <a:latin typeface="+mj-lt"/>
              </a:rPr>
              <a:t>Расходы по разделу </a:t>
            </a:r>
            <a:endParaRPr lang="ru-RU" sz="1400" b="1" i="1" dirty="0" smtClean="0">
              <a:latin typeface="+mj-lt"/>
            </a:endParaRPr>
          </a:p>
          <a:p>
            <a:pPr lvl="0"/>
            <a:r>
              <a:rPr lang="ru-RU" sz="1400" b="1" i="1" dirty="0" smtClean="0">
                <a:latin typeface="+mj-lt"/>
              </a:rPr>
              <a:t>«Межбюджетные </a:t>
            </a:r>
          </a:p>
          <a:p>
            <a:pPr lvl="0"/>
            <a:r>
              <a:rPr lang="ru-RU" sz="1400" b="1" i="1" dirty="0" smtClean="0">
                <a:latin typeface="+mj-lt"/>
              </a:rPr>
              <a:t>трансферты», </a:t>
            </a:r>
          </a:p>
          <a:p>
            <a:pPr lvl="0"/>
            <a:r>
              <a:rPr lang="ru-RU" sz="1400" b="1" i="1" dirty="0" smtClean="0">
                <a:latin typeface="+mj-lt"/>
              </a:rPr>
              <a:t>тыс</a:t>
            </a:r>
            <a:r>
              <a:rPr lang="ru-RU" sz="1400" b="1" i="1" dirty="0">
                <a:latin typeface="+mj-lt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8885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27" y="260648"/>
            <a:ext cx="8812088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cs typeface="Calibri" pitchFamily="34" charset="0"/>
              </a:rPr>
              <a:t>Расходы бюджета МО «Гиагинский район» </a:t>
            </a:r>
            <a:br>
              <a:rPr lang="ru-RU" sz="2400" b="1" dirty="0" smtClean="0">
                <a:cs typeface="Calibri" pitchFamily="34" charset="0"/>
              </a:rPr>
            </a:br>
            <a:r>
              <a:rPr lang="ru-RU" sz="2400" b="1" dirty="0" smtClean="0">
                <a:cs typeface="Calibri" pitchFamily="34" charset="0"/>
              </a:rPr>
              <a:t>по видам расходов классификации расходов, тыс. руб.</a:t>
            </a:r>
            <a:endParaRPr lang="ru-RU" sz="2400" b="1" dirty="0">
              <a:cs typeface="Calibri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5169204"/>
              </p:ext>
            </p:extLst>
          </p:nvPr>
        </p:nvGraphicFramePr>
        <p:xfrm>
          <a:off x="395536" y="1268761"/>
          <a:ext cx="8136905" cy="4415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510"/>
                <a:gridCol w="3488879"/>
                <a:gridCol w="1265741"/>
                <a:gridCol w="1125103"/>
                <a:gridCol w="1250672"/>
              </a:tblGrid>
              <a:tr h="4899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расходов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8151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на выплаты персоналу в целях обеспечения выполнения</a:t>
                      </a:r>
                      <a:r>
                        <a:rPr lang="ru-RU" sz="1200" baseline="0" dirty="0" smtClean="0"/>
                        <a:t> функций государственными органами, казенными учреждениями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80876,9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80597,9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452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Закупка товаров, работ и услуг для государственных нужд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21796,9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20141,5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92,4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452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 обеспечение</a:t>
                      </a:r>
                      <a:r>
                        <a:rPr lang="ru-RU" sz="1200" baseline="0" dirty="0" smtClean="0"/>
                        <a:t> и иные выплаты населению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28976,7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28223,2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97,4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6339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Капитальные вложения в объекты недвижимого имущества государственной собственности 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392317,8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390400,8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99,5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3343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Межбюджетные трансферты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92997,8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86208,8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92,7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6533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Предоставление субсидий бюджетным, автономным</a:t>
                      </a:r>
                      <a:r>
                        <a:rPr lang="ru-RU" sz="1200" baseline="0" dirty="0" smtClean="0"/>
                        <a:t> учреждениям и иным некоммерческим организациям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714691,7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712558,1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2800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бюджетные ассигнования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4999,8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4920,5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98,4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2800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Итого</a:t>
                      </a:r>
                      <a:endParaRPr lang="ru-RU" sz="1200" b="1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1336657,6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1323195,3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99,0</a:t>
                      </a:r>
                    </a:p>
                  </a:txBody>
                  <a:tcPr marL="86627" marR="866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4976" cy="9097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Расходы бюджета МО «Гиагинский район»</a:t>
            </a:r>
            <a:r>
              <a:rPr lang="ru-RU" sz="2400" b="1" dirty="0"/>
              <a:t> </a:t>
            </a:r>
            <a:r>
              <a:rPr lang="ru-RU" sz="2400" b="1" dirty="0" smtClean="0"/>
              <a:t>на реализацию муниципальных программ МО «Гиагинский район»,</a:t>
            </a:r>
            <a:r>
              <a:rPr lang="ru-RU" sz="1800" b="1" dirty="0" smtClean="0"/>
              <a:t> тыс. руб.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1321606"/>
              </p:ext>
            </p:extLst>
          </p:nvPr>
        </p:nvGraphicFramePr>
        <p:xfrm>
          <a:off x="35737" y="1090777"/>
          <a:ext cx="8712968" cy="576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1008112"/>
                <a:gridCol w="1008112"/>
                <a:gridCol w="648072"/>
              </a:tblGrid>
              <a:tr h="35471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программы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b="1" dirty="0"/>
                    </a:p>
                  </a:txBody>
                  <a:tcPr/>
                </a:tc>
              </a:tr>
              <a:tr h="3023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«Гиагинский район» «Развитие образования»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511340,9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509041,2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99,6</a:t>
                      </a:r>
                      <a:endParaRPr lang="ru-RU" sz="1100" dirty="0"/>
                    </a:p>
                  </a:txBody>
                  <a:tcPr/>
                </a:tc>
              </a:tr>
              <a:tr h="27327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«Гиагинский район» «Развитие культуры и искусства»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161545,9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161314,7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99,9</a:t>
                      </a:r>
                      <a:endParaRPr lang="ru-RU" sz="1100" dirty="0"/>
                    </a:p>
                  </a:txBody>
                  <a:tcPr/>
                </a:tc>
              </a:tr>
              <a:tr h="29876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«Гиагинский район» «Управление</a:t>
                      </a:r>
                      <a:r>
                        <a:rPr lang="ru-RU" sz="1100" baseline="0" dirty="0" smtClean="0"/>
                        <a:t> муниципальными финансами»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18945,2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18944,5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  <a:tr h="27771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«Гиагинский район» «Энергосбережение и повышение энергетической эффективности»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7418,1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1416,8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19,1</a:t>
                      </a:r>
                      <a:endParaRPr lang="ru-RU" sz="1100" dirty="0"/>
                    </a:p>
                  </a:txBody>
                  <a:tcPr/>
                </a:tc>
              </a:tr>
              <a:tr h="2828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«Гиагинский район» «Развитие молодежной</a:t>
                      </a:r>
                      <a:r>
                        <a:rPr lang="ru-RU" sz="1100" baseline="0" dirty="0" smtClean="0"/>
                        <a:t> политики»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98,4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95,9</a:t>
                      </a:r>
                      <a:endParaRPr lang="ru-RU" sz="1100" dirty="0"/>
                    </a:p>
                  </a:txBody>
                  <a:tcPr/>
                </a:tc>
              </a:tr>
              <a:tr h="27327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«Гиагинский район» «Развитие физической культуры и спорта»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232,8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232,8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  <a:tr h="3802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«Гиагинский район» «Развитие сельского хозяйства</a:t>
                      </a:r>
                      <a:r>
                        <a:rPr lang="ru-RU" sz="1100" baseline="0" dirty="0" smtClean="0"/>
                        <a:t> и комплексного развития сельских территорий»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483441,6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483440,9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  <a:tr h="572900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«Защита населения и территории от чрезвычайных ситуаций природного и техногенного характера, обеспечение пожарной безопасности и безопасности людей на водных объектах на территории МО «Гиагинский район»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3012,0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3004,4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99,7</a:t>
                      </a:r>
                      <a:endParaRPr lang="ru-RU" sz="1100" dirty="0"/>
                    </a:p>
                  </a:txBody>
                  <a:tcPr/>
                </a:tc>
              </a:tr>
              <a:tr h="273279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«Обеспечение безопасности дорожного движения»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159,8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99,9</a:t>
                      </a:r>
                      <a:endParaRPr lang="ru-RU" sz="1100" dirty="0"/>
                    </a:p>
                  </a:txBody>
                  <a:tcPr/>
                </a:tc>
              </a:tr>
              <a:tr h="275908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 «Доступная среда»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546,1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98,2</a:t>
                      </a:r>
                      <a:endParaRPr lang="ru-RU" sz="1100" dirty="0"/>
                    </a:p>
                  </a:txBody>
                  <a:tcPr/>
                </a:tc>
              </a:tr>
              <a:tr h="273279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«Развитие информатизации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  <a:tr h="455465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«Обеспечение доступным и комфортным жильем и коммунальными услугами»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11651,7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9734,4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83,5</a:t>
                      </a:r>
                      <a:endParaRPr lang="ru-RU" sz="1100" dirty="0"/>
                    </a:p>
                  </a:txBody>
                  <a:tcPr/>
                </a:tc>
              </a:tr>
              <a:tr h="455465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 «Улучшение демографической ситуации на территории МО «Гиагинский район»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223,1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218,1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97,8</a:t>
                      </a:r>
                      <a:endParaRPr lang="ru-RU" sz="1100" dirty="0"/>
                    </a:p>
                  </a:txBody>
                  <a:tcPr/>
                </a:tc>
              </a:tr>
              <a:tr h="455465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 «Социальная помощь ветеранам Великой Отечественной войны 1941-1945 годов»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  <a:tr h="273279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Всего</a:t>
                      </a:r>
                      <a:endParaRPr lang="ru-RU" sz="1100" b="1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1199465,8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1188988,1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99,1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96" y="116632"/>
            <a:ext cx="8244408" cy="9087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Меры социальной поддержки отдельных категорий граждан в бюджете МО «Гиагинский район»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799538" cy="5195664"/>
          </a:xfrm>
        </p:spPr>
        <p:txBody>
          <a:bodyPr>
            <a:normAutofit/>
          </a:bodyPr>
          <a:lstStyle/>
          <a:p>
            <a:r>
              <a:rPr lang="ru-RU" sz="1400" u="sng" dirty="0" smtClean="0"/>
              <a:t>Семьи с детьми </a:t>
            </a:r>
            <a:r>
              <a:rPr lang="ru-RU" sz="1400" dirty="0" smtClean="0"/>
              <a:t>: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r>
              <a:rPr lang="ru-RU" sz="1400" u="sng" dirty="0" smtClean="0"/>
              <a:t>Дети :</a:t>
            </a:r>
          </a:p>
          <a:p>
            <a:pPr marL="82296" indent="0">
              <a:buNone/>
            </a:pPr>
            <a:endParaRPr lang="ru-RU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46898"/>
              </p:ext>
            </p:extLst>
          </p:nvPr>
        </p:nvGraphicFramePr>
        <p:xfrm>
          <a:off x="323526" y="1412776"/>
          <a:ext cx="7776866" cy="218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00"/>
                <a:gridCol w="588900"/>
                <a:gridCol w="523466"/>
                <a:gridCol w="1683110"/>
                <a:gridCol w="2448274"/>
                <a:gridCol w="648072"/>
                <a:gridCol w="720080"/>
                <a:gridCol w="576064"/>
              </a:tblGrid>
              <a:tr h="44977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962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Компенсации</a:t>
                      </a:r>
                      <a:r>
                        <a:rPr lang="ru-RU" sz="1200" baseline="0" dirty="0" smtClean="0"/>
                        <a:t> за присмотр и уход в ДОУ(республиканский бюджет)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Постановление</a:t>
                      </a:r>
                      <a:r>
                        <a:rPr lang="ru-RU" sz="1200" baseline="0" dirty="0" smtClean="0"/>
                        <a:t> КМ РА от 18 апреля 2014 г №95 «О компенсации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1128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238,2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11862"/>
              </p:ext>
            </p:extLst>
          </p:nvPr>
        </p:nvGraphicFramePr>
        <p:xfrm>
          <a:off x="323528" y="4005064"/>
          <a:ext cx="7776864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676"/>
                <a:gridCol w="568488"/>
                <a:gridCol w="505324"/>
                <a:gridCol w="1733797"/>
                <a:gridCol w="2448363"/>
                <a:gridCol w="720080"/>
                <a:gridCol w="720080"/>
                <a:gridCol w="504056"/>
              </a:tblGrid>
              <a:tr h="40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96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питанием детей</a:t>
                      </a:r>
                      <a:r>
                        <a:rPr lang="ru-RU" sz="1100" baseline="0" dirty="0" smtClean="0"/>
                        <a:t> в оздоровительных лагерях с дневным пребыванием детей на базе образовательных учреждений бюджета МО «Гиагинский район»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Постановление КМ от</a:t>
                      </a:r>
                      <a:r>
                        <a:rPr lang="ru-RU" sz="1100" baseline="0" dirty="0" smtClean="0"/>
                        <a:t> 20.10.2016 г №196 «О мерах по организации и обеспечения отдыха и оздоровления детей»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94839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1548,2</a:t>
                      </a:r>
                      <a:endParaRPr lang="ru-RU" sz="12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1546,2</a:t>
                      </a:r>
                      <a:endParaRPr lang="ru-RU" sz="12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99,9</a:t>
                      </a:r>
                      <a:endParaRPr lang="ru-RU" sz="1200" b="0" i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37" y="3356992"/>
            <a:ext cx="2376264" cy="6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87624" y="116632"/>
            <a:ext cx="7602048" cy="584373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Дети-сироты и дети, оставшиеся без попечения родителей :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marL="82296" indent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Дети, находящиеся в трудной жизненной ситуации 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088"/>
              </p:ext>
            </p:extLst>
          </p:nvPr>
        </p:nvGraphicFramePr>
        <p:xfrm>
          <a:off x="107504" y="548680"/>
          <a:ext cx="8784976" cy="3611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407"/>
                <a:gridCol w="661407"/>
                <a:gridCol w="2562952"/>
                <a:gridCol w="2810978"/>
                <a:gridCol w="792088"/>
                <a:gridCol w="720080"/>
                <a:gridCol w="576064"/>
              </a:tblGrid>
              <a:tr h="4228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Численность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</a:t>
                      </a:r>
                      <a:r>
                        <a:rPr lang="ru-RU" sz="1200" baseline="0" dirty="0" smtClean="0"/>
                        <a:t> поддержки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Правовое основание (НПА)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расходов, тыс. руб.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Ежемесячное вознаграждение</a:t>
                      </a:r>
                      <a:r>
                        <a:rPr lang="ru-RU" sz="1100" baseline="0" dirty="0" smtClean="0"/>
                        <a:t>  приемным родителям , принявшим на воспитание детей-сирот и детей, оставшихся без попечения родителей, а также ежемесячное дополнительное вознаграждение и меры соц. поддержки, предоставляемые приемной семье в зависимости от количества принятых на воспитание детей(РБ)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Закон РА от 12 ноября 1997 г №56 «О ежемесячном</a:t>
                      </a:r>
                      <a:r>
                        <a:rPr lang="ru-RU" sz="1100" baseline="0" dirty="0" smtClean="0"/>
                        <a:t> вознаграждении приемным родителям и мерях социальной поддержки, предоставляемых приемной семье в зависимости от количества принятых на воспитание детей»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134118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семей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семей</a:t>
                      </a:r>
                      <a:endParaRPr lang="ru-RU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3991,7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3879,9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97,2</a:t>
                      </a:r>
                      <a:endParaRPr lang="ru-RU" sz="1200" dirty="0"/>
                    </a:p>
                  </a:txBody>
                  <a:tcPr anchor="ctr"/>
                </a:tc>
              </a:tr>
              <a:tr h="95187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 чел.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 чел.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Ежемесячная</a:t>
                      </a:r>
                      <a:r>
                        <a:rPr lang="ru-RU" sz="1100" baseline="0" dirty="0" smtClean="0"/>
                        <a:t> выплата денежных средств на содержание детей, находящихся  под опекой(попечительством)(РБ)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Закон РА от 21 июня 2005 г №338 «О размере и порядке выплаты ежемесячных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денежных средств на содержание детей, находящихся</a:t>
                      </a:r>
                      <a:r>
                        <a:rPr lang="ru-RU" sz="1100" baseline="0" dirty="0" smtClean="0"/>
                        <a:t> под опекой  (попечительством), а так же переданных на воспитание в приемную семью»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12049,0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11645,4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9677"/>
              </p:ext>
            </p:extLst>
          </p:nvPr>
        </p:nvGraphicFramePr>
        <p:xfrm>
          <a:off x="107504" y="4221089"/>
          <a:ext cx="8856984" cy="2467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3"/>
                <a:gridCol w="669674"/>
                <a:gridCol w="2529882"/>
                <a:gridCol w="2827515"/>
                <a:gridCol w="792088"/>
                <a:gridCol w="720080"/>
                <a:gridCol w="648072"/>
              </a:tblGrid>
              <a:tr h="2746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Численность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</a:t>
                      </a:r>
                      <a:r>
                        <a:rPr lang="ru-RU" sz="1200" baseline="0" dirty="0" smtClean="0"/>
                        <a:t> поддержки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Правовое основание (НПА)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расходов, тыс. руб.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15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</a:t>
                      </a:r>
                      <a:r>
                        <a:rPr lang="ru-RU" sz="1000" dirty="0" smtClean="0"/>
                        <a:t>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питанием обучающихся , находящихся в трудной жизненной ситуации (бюджет МО «Гиагинский район»)</a:t>
                      </a:r>
                      <a:endParaRPr lang="ru-RU" sz="1100" dirty="0"/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Постановление КМ РА от 18</a:t>
                      </a:r>
                      <a:r>
                        <a:rPr lang="ru-RU" sz="1100" baseline="0" dirty="0" smtClean="0"/>
                        <a:t> апреля </a:t>
                      </a:r>
                      <a:r>
                        <a:rPr lang="ru-RU" sz="1100" dirty="0" smtClean="0"/>
                        <a:t>2014</a:t>
                      </a:r>
                      <a:r>
                        <a:rPr lang="ru-RU" sz="1100" baseline="0" dirty="0" smtClean="0"/>
                        <a:t> №97 «О некоторых мерах по реализации статьи 6 Закона РА «Об образовании в Республике Адыгея» </a:t>
                      </a:r>
                      <a:endParaRPr lang="ru-RU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</a:t>
                      </a:r>
                      <a:r>
                        <a:rPr lang="ru-RU" sz="1000" dirty="0" smtClean="0"/>
                        <a:t>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</a:t>
                      </a:r>
                      <a:r>
                        <a:rPr lang="ru-RU" sz="1000" dirty="0" smtClean="0"/>
                        <a:t>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3639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804</a:t>
                      </a:r>
                      <a:endParaRPr lang="ru-RU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9723,3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9723,3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100551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1675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1698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Организация бесплатного горячего питания</a:t>
                      </a:r>
                      <a:r>
                        <a:rPr lang="ru-RU" sz="1100" baseline="0" dirty="0" smtClean="0"/>
                        <a:t> обучающихся, получающих начальное общее образование в муниципальных образовательных учреждениях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Распоряжение КМ РА</a:t>
                      </a:r>
                      <a:r>
                        <a:rPr lang="ru-RU" sz="1100" baseline="0" dirty="0" smtClean="0"/>
                        <a:t> от 21.08.2020 г. №261 «О распределении субсидий , предоставляемых в 2020 году из республиканского бюджета РА местным бюджетам «Модернизация образования и науки»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16789,9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15457,9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92,1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79453"/>
            <a:ext cx="2016224" cy="93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Муниципальная программа </a:t>
            </a:r>
            <a:br>
              <a:rPr lang="ru-RU" sz="2400" b="1" dirty="0" smtClean="0"/>
            </a:br>
            <a:r>
              <a:rPr lang="ru-RU" sz="2400" b="1" dirty="0" smtClean="0"/>
              <a:t>МО «Гиагинский район»</a:t>
            </a:r>
            <a:br>
              <a:rPr lang="ru-RU" sz="2400" b="1" dirty="0" smtClean="0"/>
            </a:br>
            <a:r>
              <a:rPr lang="ru-RU" sz="2400" b="1" dirty="0" smtClean="0"/>
              <a:t> «Развитие образования», тыс. руб.</a:t>
            </a:r>
            <a:endParaRPr lang="ru-RU" sz="24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244408" cy="864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2020-2024 гг.</a:t>
            </a:r>
          </a:p>
          <a:p>
            <a:r>
              <a:rPr lang="ru-RU" sz="1600" b="1" i="1" dirty="0" smtClean="0"/>
              <a:t>Цель: повышение эффективности и качества услуг (работ) в сфере образования и науки </a:t>
            </a:r>
            <a:r>
              <a:rPr lang="ru-RU" sz="1600" b="1" i="1" dirty="0"/>
              <a:t> </a:t>
            </a:r>
            <a:r>
              <a:rPr lang="ru-RU" sz="1600" b="1" i="1" dirty="0" smtClean="0"/>
              <a:t>МО «Гиагинский район</a:t>
            </a:r>
            <a:r>
              <a:rPr lang="ru-RU" sz="2000" i="1" dirty="0" smtClean="0"/>
              <a:t>»</a:t>
            </a:r>
            <a:endParaRPr lang="ru-RU" sz="2000" i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61673"/>
              </p:ext>
            </p:extLst>
          </p:nvPr>
        </p:nvGraphicFramePr>
        <p:xfrm>
          <a:off x="2237300" y="3476832"/>
          <a:ext cx="5791084" cy="311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327"/>
                <a:gridCol w="892557"/>
                <a:gridCol w="936104"/>
                <a:gridCol w="86409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6229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доступности дошкольного образования для детей</a:t>
                      </a:r>
                      <a:r>
                        <a:rPr lang="ru-RU" sz="1200" baseline="0" dirty="0" smtClean="0"/>
                        <a:t> в возрасте от 1,5 до 3 лет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 обучающихся в общеобразовательных организациях, проходящих обучение по новым федеральным государственным образовательным стандартам,%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7920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</a:t>
                      </a:r>
                      <a:r>
                        <a:rPr lang="ru-RU" sz="1200" dirty="0" smtClean="0"/>
                        <a:t> детей в</a:t>
                      </a:r>
                      <a:r>
                        <a:rPr lang="ru-RU" sz="1200" baseline="0" dirty="0" smtClean="0"/>
                        <a:t> возрасте 5-18 лет программами дополнительного образования, в общей численности детей в возрасте 5-18 лет),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1015"/>
              </p:ext>
            </p:extLst>
          </p:nvPr>
        </p:nvGraphicFramePr>
        <p:xfrm>
          <a:off x="2267744" y="2348880"/>
          <a:ext cx="5760640" cy="898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864096"/>
                <a:gridCol w="936104"/>
                <a:gridCol w="864096"/>
              </a:tblGrid>
              <a:tr h="504056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 anchor="ctr"/>
                </a:tc>
              </a:tr>
              <a:tr h="3945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511340,9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509041,2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" y="2636912"/>
            <a:ext cx="2099088" cy="23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2" cy="7578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Муниципальная программа </a:t>
            </a:r>
            <a:br>
              <a:rPr lang="ru-RU" sz="2400" b="1" dirty="0" smtClean="0"/>
            </a:br>
            <a:r>
              <a:rPr lang="ru-RU" sz="2400" b="1" dirty="0" smtClean="0"/>
              <a:t>МО «Гиагинский район» </a:t>
            </a:r>
            <a:br>
              <a:rPr lang="ru-RU" sz="2400" b="1" dirty="0" smtClean="0"/>
            </a:br>
            <a:r>
              <a:rPr lang="ru-RU" sz="2400" b="1" dirty="0" smtClean="0"/>
              <a:t>«Развитие культуры и искусства», тыс. руб.</a:t>
            </a:r>
            <a:endParaRPr lang="ru-RU" sz="2400" b="1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136904" cy="127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2020-2024 гг.</a:t>
            </a:r>
          </a:p>
          <a:p>
            <a:r>
              <a:rPr lang="ru-RU" sz="2000" dirty="0" smtClean="0">
                <a:latin typeface="Monotype Corsiva" pitchFamily="66" charset="0"/>
              </a:rPr>
              <a:t>Цель: Сохранение и развитие культуры и искусства МО «Гиагинский район»  </a:t>
            </a:r>
          </a:p>
          <a:p>
            <a:pPr indent="0">
              <a:buNone/>
            </a:pP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665938"/>
              </p:ext>
            </p:extLst>
          </p:nvPr>
        </p:nvGraphicFramePr>
        <p:xfrm>
          <a:off x="1864784" y="2909632"/>
          <a:ext cx="522749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034"/>
                <a:gridCol w="1040254"/>
                <a:gridCol w="1080120"/>
                <a:gridCol w="792088"/>
              </a:tblGrid>
              <a:tr h="4485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Объём</a:t>
                      </a:r>
                      <a:r>
                        <a:rPr lang="ru-RU" sz="1200" baseline="0" dirty="0" smtClean="0"/>
                        <a:t> финансирования муниципальной программы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588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161545,9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161314,7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16726"/>
              </p:ext>
            </p:extLst>
          </p:nvPr>
        </p:nvGraphicFramePr>
        <p:xfrm>
          <a:off x="539553" y="4221088"/>
          <a:ext cx="7488831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266"/>
                <a:gridCol w="1069833"/>
                <a:gridCol w="998511"/>
                <a:gridCol w="713221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161545,9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161314,7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</a:t>
                      </a:r>
                      <a:r>
                        <a:rPr lang="ru-RU" sz="1200" baseline="0" dirty="0" smtClean="0"/>
                        <a:t> мероприятий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246435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246435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библиотек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89603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музея (</a:t>
                      </a:r>
                      <a:r>
                        <a:rPr lang="ru-RU" sz="1200" baseline="0" dirty="0" smtClean="0"/>
                        <a:t>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14300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14309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100,1</a:t>
                      </a:r>
                      <a:endParaRPr lang="ru-RU" sz="12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обучающихся детских</a:t>
                      </a:r>
                      <a:r>
                        <a:rPr lang="ru-RU" sz="1200" baseline="0" dirty="0" smtClean="0"/>
                        <a:t> школ искусств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06107"/>
            <a:ext cx="1512168" cy="151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27567"/>
            <a:ext cx="1469248" cy="14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7995" y="764704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Муниципальная программа </a:t>
            </a:r>
            <a:br>
              <a:rPr lang="ru-RU" sz="2400" b="1" dirty="0" smtClean="0"/>
            </a:br>
            <a:r>
              <a:rPr lang="ru-RU" sz="2400" b="1" dirty="0" smtClean="0"/>
              <a:t>МО «Гиагинский район» </a:t>
            </a:r>
            <a:br>
              <a:rPr lang="ru-RU" sz="2400" b="1" dirty="0" smtClean="0"/>
            </a:br>
            <a:r>
              <a:rPr lang="ru-RU" sz="2400" b="1" dirty="0" smtClean="0"/>
              <a:t>«Управление муниципальными финансами»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291594" cy="1568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 реализации: 2020-2024 гг.</a:t>
            </a:r>
          </a:p>
          <a:p>
            <a:r>
              <a:rPr lang="ru-RU" sz="1800" i="1" dirty="0" smtClean="0">
                <a:latin typeface="Monotype Corsiva" pitchFamily="66" charset="0"/>
              </a:rPr>
              <a:t>Цель: обеспечение долгосрочной сбалансированности и финансовой устойчивости бюджетной системы в муниципальном образовании «Гиагинский район»</a:t>
            </a:r>
            <a:endParaRPr lang="ru-RU" sz="1800" i="1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506905"/>
              </p:ext>
            </p:extLst>
          </p:nvPr>
        </p:nvGraphicFramePr>
        <p:xfrm>
          <a:off x="323528" y="2548018"/>
          <a:ext cx="77768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599"/>
                <a:gridCol w="936104"/>
                <a:gridCol w="864096"/>
                <a:gridCol w="576064"/>
              </a:tblGrid>
              <a:tr h="411237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330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18945,2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18944,5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899198"/>
              </p:ext>
            </p:extLst>
          </p:nvPr>
        </p:nvGraphicFramePr>
        <p:xfrm>
          <a:off x="323528" y="3429000"/>
          <a:ext cx="777686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936104"/>
                <a:gridCol w="864096"/>
                <a:gridCol w="576064"/>
              </a:tblGrid>
              <a:tr h="3960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696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роста налоговых и неналоговых доходов консолидированного бюджета МО «Гиагинский район (к предыдущему году),%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101,1</a:t>
                      </a:r>
                      <a:endParaRPr lang="ru-RU" sz="1200" dirty="0"/>
                    </a:p>
                  </a:txBody>
                  <a:tcPr anchor="ctr"/>
                </a:tc>
              </a:tr>
              <a:tr h="3696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налоговых и неналоговых доходов консолидированного бюджета МО «Гиагинский район» на 1 жителя,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9319,1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9754,1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104,7</a:t>
                      </a:r>
                      <a:endParaRPr lang="ru-RU" sz="1200" dirty="0"/>
                    </a:p>
                  </a:txBody>
                  <a:tcPr anchor="ctr"/>
                </a:tc>
              </a:tr>
              <a:tr h="3168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консолидированного бюджета МО «Гиагинский район» на 1 жителя, руб.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44895,9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44209,7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98,5</a:t>
                      </a:r>
                      <a:endParaRPr lang="ru-RU" sz="1200" dirty="0"/>
                    </a:p>
                  </a:txBody>
                  <a:tcPr anchor="ctr"/>
                </a:tc>
              </a:tr>
              <a:tr h="2550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МО «Гиагинский район» в расчете</a:t>
                      </a:r>
                      <a:r>
                        <a:rPr lang="ru-RU" sz="1200" baseline="0" dirty="0" smtClean="0"/>
                        <a:t> на 1 жителя,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</a:tr>
              <a:tr h="3696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дотации, предоставляемой из республиканского бюджета в объеме собственных доходов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консолидированного бюджета МО «Гиагинский район» 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57136"/>
            <a:ext cx="2520280" cy="13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764704"/>
            <a:ext cx="9396536" cy="701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Муниципальная программа МО «Гиагинский район»</a:t>
            </a:r>
            <a:br>
              <a:rPr lang="ru-RU" sz="2400" b="1" dirty="0" smtClean="0"/>
            </a:br>
            <a:r>
              <a:rPr lang="ru-RU" sz="2400" b="1" dirty="0" smtClean="0"/>
              <a:t> «Энергосбережение и повышение энергетической эффективности»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108520" y="1340768"/>
            <a:ext cx="8485359" cy="1296144"/>
          </a:xfrm>
        </p:spPr>
        <p:txBody>
          <a:bodyPr>
            <a:normAutofit fontScale="92500" lnSpcReduction="10000"/>
          </a:bodyPr>
          <a:lstStyle/>
          <a:p>
            <a:pPr marL="539750" indent="0" algn="just">
              <a:buNone/>
            </a:pPr>
            <a:endParaRPr lang="ru-RU" sz="1600" dirty="0" smtClean="0">
              <a:latin typeface="Monotype Corsiva" pitchFamily="66" charset="0"/>
            </a:endParaRPr>
          </a:p>
          <a:p>
            <a:pPr marL="539750" indent="0" algn="just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pPr marL="1168400" indent="-628650" algn="just"/>
            <a:r>
              <a:rPr lang="ru-RU" sz="1700" dirty="0" smtClean="0">
                <a:latin typeface="Monotype Corsiva" pitchFamily="66" charset="0"/>
              </a:rPr>
              <a:t>Цель: обеспечение устойчивого функционирования и развития экономики Гиагинского района за счет эффективного использования энергетических ресурсов; снижение финансовой нагрузки на бюджет МО «Гиагинский район» за счет сокращения расходов на энергоресурсы.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62503"/>
              </p:ext>
            </p:extLst>
          </p:nvPr>
        </p:nvGraphicFramePr>
        <p:xfrm>
          <a:off x="2555776" y="2739171"/>
          <a:ext cx="5400601" cy="1027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7"/>
                <a:gridCol w="792088"/>
                <a:gridCol w="864095"/>
                <a:gridCol w="720081"/>
              </a:tblGrid>
              <a:tr h="363913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муниципальной программы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   ( 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869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7418,1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1416,8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19,1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18352"/>
              </p:ext>
            </p:extLst>
          </p:nvPr>
        </p:nvGraphicFramePr>
        <p:xfrm>
          <a:off x="323528" y="3933056"/>
          <a:ext cx="7632849" cy="255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397"/>
                <a:gridCol w="1377160"/>
                <a:gridCol w="2040028"/>
                <a:gridCol w="792088"/>
                <a:gridCol w="840292"/>
                <a:gridCol w="743884"/>
              </a:tblGrid>
              <a:tr h="4678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 изм.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</a:t>
                      </a:r>
                    </a:p>
                    <a:p>
                      <a:pPr algn="ctr"/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6509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Удельная величина потребления энергетических ресурсов муниципальными бюджетными учреждениями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634">
                <a:tc rowSpan="4">
                  <a:txBody>
                    <a:bodyPr/>
                    <a:lstStyle/>
                    <a:p>
                      <a:r>
                        <a:rPr lang="ru-RU" sz="1200" dirty="0" smtClean="0"/>
                        <a:t>Снижение объемов потребления всех видов топливно-энергетических ресурсов муниципальными учреждениями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Электроэнергия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кВт*ч</a:t>
                      </a:r>
                      <a:r>
                        <a:rPr lang="ru-RU" sz="1200" baseline="0" dirty="0" smtClean="0"/>
                        <a:t> на одного человека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117,8</a:t>
                      </a:r>
                      <a:endParaRPr lang="ru-RU" sz="1200" dirty="0"/>
                    </a:p>
                  </a:txBody>
                  <a:tcPr anchor="ctr"/>
                </a:tc>
              </a:tr>
              <a:tr h="4366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Тепловая энергия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Гкал на 1 </a:t>
                      </a:r>
                      <a:r>
                        <a:rPr lang="ru-RU" sz="1200" dirty="0" err="1" smtClean="0"/>
                        <a:t>кв.м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общей площади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0,527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75,9</a:t>
                      </a:r>
                      <a:endParaRPr lang="ru-RU" sz="1200" dirty="0"/>
                    </a:p>
                  </a:txBody>
                  <a:tcPr anchor="ctr"/>
                </a:tc>
              </a:tr>
              <a:tr h="2806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Холодная вода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Куб м на одного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91,9</a:t>
                      </a:r>
                      <a:endParaRPr lang="ru-RU" sz="1200" dirty="0"/>
                    </a:p>
                  </a:txBody>
                  <a:tcPr anchor="ctr"/>
                </a:tc>
              </a:tr>
              <a:tr h="2806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Природный газ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Куб м на одного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30,97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127,4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1800200" cy="12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3528" y="-675456"/>
            <a:ext cx="8208912" cy="16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Муниципальная программа МО «Гиагинский район» </a:t>
            </a:r>
            <a:br>
              <a:rPr lang="ru-RU" sz="2400" b="1" dirty="0" smtClean="0"/>
            </a:br>
            <a:r>
              <a:rPr lang="ru-RU" sz="2400" b="1" dirty="0" smtClean="0"/>
              <a:t>«Развитие молодежной политики»</a:t>
            </a:r>
            <a:endParaRPr lang="ru-RU" sz="2400" b="1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52989567"/>
              </p:ext>
            </p:extLst>
          </p:nvPr>
        </p:nvGraphicFramePr>
        <p:xfrm>
          <a:off x="107504" y="3552518"/>
          <a:ext cx="8784976" cy="318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245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marL="65812" marR="65812"/>
                </a:tc>
              </a:tr>
              <a:tr h="301744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Увеличение доли</a:t>
                      </a:r>
                      <a:r>
                        <a:rPr lang="ru-RU" sz="1050" baseline="0" dirty="0" smtClean="0"/>
                        <a:t> подростков и молодежи , вовлеченных в районные мероприятия, от общего числа молодежи в возрасте от 14 до 35 лет на 5%</a:t>
                      </a:r>
                      <a:endParaRPr lang="ru-RU" sz="1050" dirty="0"/>
                    </a:p>
                  </a:txBody>
                  <a:tcPr marL="65812" marR="65812"/>
                </a:tc>
              </a:tr>
              <a:tr h="26340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Увеличение доли молодежи, призывного возраста вовлеченных в мероприятия, от общего числа молодежи в возрасте от 18 до 27 лет на 3%</a:t>
                      </a:r>
                      <a:endParaRPr lang="ru-RU" sz="1050" dirty="0"/>
                    </a:p>
                  </a:txBody>
                  <a:tcPr marL="65812" marR="65812"/>
                </a:tc>
              </a:tr>
              <a:tr h="384669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Увеличение</a:t>
                      </a:r>
                      <a:r>
                        <a:rPr lang="ru-RU" sz="1050" baseline="0" dirty="0" smtClean="0"/>
                        <a:t> доли подростков и молодежи, вовлеченных в военно-патриотические мероприятия, от общего числа молодежи в возрасте от 14 до 35 лет на 3%</a:t>
                      </a:r>
                      <a:endParaRPr lang="ru-RU" sz="1050" dirty="0"/>
                    </a:p>
                  </a:txBody>
                  <a:tcPr marL="65812" marR="65812"/>
                </a:tc>
              </a:tr>
              <a:tr h="245981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Доля молодых семей, участвующих в районных мероприятиях от 18 до 35 лет на 2 % от общего количества жителей района</a:t>
                      </a:r>
                      <a:endParaRPr lang="ru-RU" sz="1050" dirty="0"/>
                    </a:p>
                  </a:txBody>
                  <a:tcPr marL="65812" marR="65812"/>
                </a:tc>
              </a:tr>
              <a:tr h="418949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Снижение уровня совершаемых правонарушений и преступлений среди населения в МО «Гиагинский район» на 5% в</a:t>
                      </a:r>
                      <a:r>
                        <a:rPr lang="ru-RU" sz="1050" baseline="0" dirty="0" smtClean="0"/>
                        <a:t> сравнении с аналогичным показателем прошлого года</a:t>
                      </a:r>
                      <a:endParaRPr lang="ru-RU" sz="1050" dirty="0"/>
                    </a:p>
                  </a:txBody>
                  <a:tcPr marL="65812" marR="65812"/>
                </a:tc>
              </a:tr>
              <a:tr h="56829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Вовлечение несовершеннолетних, состоящих на учете в комитете по делам несовершеннолетних и отделе по профилактике детских правонарушений</a:t>
                      </a:r>
                      <a:r>
                        <a:rPr lang="ru-RU" sz="1050" baseline="0" dirty="0" smtClean="0"/>
                        <a:t> в различные мероприятия спортивной направленности, пропаганда здорового образа жизни, снятия с учета несовершеннолетних правонарушителей по исправлению на 2 % в сравнении с аналогичным показателем прошлого года</a:t>
                      </a:r>
                      <a:endParaRPr lang="ru-RU" sz="1050" dirty="0"/>
                    </a:p>
                  </a:txBody>
                  <a:tcPr marL="65812" marR="65812"/>
                </a:tc>
              </a:tr>
              <a:tr h="437484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Возвращение к учебным занятиям несовершеннолетних</a:t>
                      </a:r>
                      <a:r>
                        <a:rPr lang="ru-RU" sz="1050" baseline="0" dirty="0" smtClean="0"/>
                        <a:t>, не посещающих или систематически пропускающих занятия в образовательных учреждениях  в сравнении с аналогичным показателем прошлого года</a:t>
                      </a:r>
                      <a:endParaRPr lang="ru-RU" sz="1050" dirty="0"/>
                    </a:p>
                  </a:txBody>
                  <a:tcPr marL="65812" marR="65812"/>
                </a:tc>
              </a:tr>
            </a:tbl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half" idx="4294967295"/>
          </p:nvPr>
        </p:nvSpPr>
        <p:spPr>
          <a:xfrm>
            <a:off x="179388" y="692150"/>
            <a:ext cx="8964612" cy="2592388"/>
          </a:xfrm>
        </p:spPr>
        <p:txBody>
          <a:bodyPr>
            <a:noAutofit/>
          </a:bodyPr>
          <a:lstStyle/>
          <a:p>
            <a:endParaRPr lang="ru-RU" sz="1400" u="sng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</a:t>
            </a:r>
            <a:r>
              <a:rPr lang="ru-RU" sz="1400" b="1" dirty="0" err="1" smtClean="0">
                <a:latin typeface="Century Gothic" pitchFamily="34" charset="0"/>
              </a:rPr>
              <a:t>гг</a:t>
            </a:r>
            <a:endParaRPr lang="ru-RU" sz="1400" b="1" dirty="0">
              <a:latin typeface="Century Gothic" pitchFamily="34" charset="0"/>
            </a:endParaRPr>
          </a:p>
          <a:p>
            <a:r>
              <a:rPr lang="ru-RU" sz="1200" u="sng" dirty="0" smtClean="0">
                <a:latin typeface="Monotype Corsiva" pitchFamily="66" charset="0"/>
              </a:rPr>
              <a:t>Цели: </a:t>
            </a:r>
            <a:r>
              <a:rPr lang="ru-RU" sz="1200" i="1" dirty="0" smtClean="0">
                <a:latin typeface="Monotype Corsiva" pitchFamily="66" charset="0"/>
              </a:rPr>
              <a:t>Создание условий для патриотического и  духовно-нравственного воспитания интеллектуального, творческого и физического развития молодежи;</a:t>
            </a:r>
          </a:p>
          <a:p>
            <a:r>
              <a:rPr lang="ru-RU" sz="1200" i="1" dirty="0" smtClean="0">
                <a:latin typeface="Monotype Corsiva" pitchFamily="66" charset="0"/>
              </a:rPr>
              <a:t>Формирование у молодежи активной жизненной позиции, готовности к участию </a:t>
            </a:r>
          </a:p>
          <a:p>
            <a:pPr marL="0" indent="0">
              <a:buNone/>
            </a:pPr>
            <a:r>
              <a:rPr lang="ru-RU" sz="1200" i="1" dirty="0" smtClean="0">
                <a:latin typeface="Monotype Corsiva" pitchFamily="66" charset="0"/>
              </a:rPr>
              <a:t>в общественно-политической жизни страны</a:t>
            </a:r>
          </a:p>
          <a:p>
            <a:r>
              <a:rPr lang="ru-RU" sz="1200" i="1" dirty="0" smtClean="0">
                <a:latin typeface="Monotype Corsiva" pitchFamily="66" charset="0"/>
              </a:rPr>
              <a:t>Профилактика правонарушений, связанных с незаконным оборотов наркотиков;</a:t>
            </a:r>
          </a:p>
          <a:p>
            <a:r>
              <a:rPr lang="ru-RU" sz="1200" i="1" dirty="0" smtClean="0">
                <a:latin typeface="Monotype Corsiva" pitchFamily="66" charset="0"/>
              </a:rPr>
              <a:t>Проведение мониторинга детской безнадзорности, беспризорности, выявление детей, </a:t>
            </a:r>
          </a:p>
          <a:p>
            <a:pPr marL="0" indent="0">
              <a:buNone/>
            </a:pPr>
            <a:r>
              <a:rPr lang="ru-RU" sz="1200" i="1" dirty="0" smtClean="0">
                <a:latin typeface="Monotype Corsiva" pitchFamily="66" charset="0"/>
              </a:rPr>
              <a:t>длительное время не посещающих учебные заведения без уважительных причин</a:t>
            </a:r>
            <a:endParaRPr lang="ru-RU" sz="1400" i="1" dirty="0">
              <a:latin typeface="Monotype Corsiva" pitchFamily="66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810630"/>
              </p:ext>
            </p:extLst>
          </p:nvPr>
        </p:nvGraphicFramePr>
        <p:xfrm>
          <a:off x="107504" y="2996952"/>
          <a:ext cx="6912768" cy="51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806"/>
                <a:gridCol w="1224914"/>
                <a:gridCol w="1469896"/>
                <a:gridCol w="1523152"/>
              </a:tblGrid>
              <a:tr h="243705">
                <a:tc rowSpan="2">
                  <a:txBody>
                    <a:bodyPr/>
                    <a:lstStyle/>
                    <a:p>
                      <a:r>
                        <a:rPr lang="ru-RU" sz="1050" dirty="0" smtClean="0"/>
                        <a:t>Объем финансирования, тыс. руб.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</a:t>
                      </a:r>
                      <a:r>
                        <a:rPr lang="ru-RU" sz="1050" baseline="0" dirty="0" smtClean="0"/>
                        <a:t>  год </a:t>
                      </a:r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</a:t>
                      </a:r>
                      <a:r>
                        <a:rPr lang="ru-RU" sz="1050" baseline="0" dirty="0" smtClean="0"/>
                        <a:t>  год </a:t>
                      </a:r>
                      <a:r>
                        <a:rPr lang="ru-RU" sz="1050" dirty="0" smtClean="0"/>
                        <a:t>(факт)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% исп.</a:t>
                      </a:r>
                      <a:endParaRPr lang="ru-RU" sz="1050" dirty="0"/>
                    </a:p>
                  </a:txBody>
                  <a:tcPr/>
                </a:tc>
              </a:tr>
              <a:tr h="1733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89,5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83,7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93,5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076046"/>
            <a:ext cx="1450163" cy="14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Основные показатели </a:t>
            </a:r>
            <a:br>
              <a:rPr lang="ru-RU" sz="2400" b="1" dirty="0" smtClean="0"/>
            </a:br>
            <a:r>
              <a:rPr lang="ru-RU" sz="2400" b="1" dirty="0" smtClean="0"/>
              <a:t>социально-экономического развития, тыс. руб.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0124192"/>
              </p:ext>
            </p:extLst>
          </p:nvPr>
        </p:nvGraphicFramePr>
        <p:xfrm>
          <a:off x="395536" y="1563926"/>
          <a:ext cx="8136904" cy="301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8787"/>
                <a:gridCol w="1303343"/>
                <a:gridCol w="1303343"/>
                <a:gridCol w="1111431"/>
              </a:tblGrid>
              <a:tr h="5189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baseline="0" dirty="0" smtClean="0"/>
                        <a:t> (факт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населения, тыс.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32,1</a:t>
                      </a:r>
                      <a:endParaRPr lang="ru-RU" sz="1200" dirty="0"/>
                    </a:p>
                  </a:txBody>
                  <a:tcPr/>
                </a:tc>
              </a:tr>
              <a:tr h="5189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Валовый муниципальный продукт (ВМП),</a:t>
                      </a:r>
                      <a:r>
                        <a:rPr lang="ru-RU" sz="1200" baseline="0" dirty="0" smtClean="0"/>
                        <a:t> млн</a:t>
                      </a:r>
                      <a:r>
                        <a:rPr lang="ru-RU" sz="1200" dirty="0" smtClean="0"/>
                        <a:t>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21487,1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19207,1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19994,8</a:t>
                      </a:r>
                      <a:endParaRPr lang="ru-RU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Инвестиции в основной капитал,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Фонд начисленной з\п всех работников,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2101,63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2279,51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2435,53</a:t>
                      </a:r>
                      <a:endParaRPr lang="ru-RU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Прибыль</a:t>
                      </a:r>
                      <a:r>
                        <a:rPr lang="ru-RU" sz="1200" baseline="0" dirty="0" smtClean="0"/>
                        <a:t> предприятий (организаций) 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1551,88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1575,16</a:t>
                      </a:r>
                      <a:endParaRPr lang="ru-RU" sz="1200" dirty="0"/>
                    </a:p>
                  </a:txBody>
                  <a:tcPr/>
                </a:tc>
              </a:tr>
              <a:tr h="2969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регистрируемой безработицы,%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82314"/>
            <a:ext cx="3096344" cy="15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29614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Муниципальная программа МО «Гиагинский район»</a:t>
            </a:r>
            <a:br>
              <a:rPr lang="ru-RU" sz="2400" b="1" dirty="0" smtClean="0"/>
            </a:br>
            <a:r>
              <a:rPr lang="ru-RU" sz="2400" b="1" dirty="0" smtClean="0"/>
              <a:t> «Развитие физической культуры»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7992888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Century Gothic" pitchFamily="34" charset="0"/>
              </a:rPr>
              <a:t>Срок реализации : 2020-2024 гг.</a:t>
            </a:r>
          </a:p>
          <a:p>
            <a:r>
              <a:rPr lang="ru-RU" sz="1600" dirty="0" smtClean="0">
                <a:latin typeface="Monotype Corsiva" pitchFamily="66" charset="0"/>
              </a:rPr>
              <a:t>Цель: создание оптимальных условий для возможности систематических занятий физической культурой и спортом населения Республик  Адыгея, повышение конкурентоспособности спортсменов Республики Адыгея на всероссийской и международной аренах, а также проведение спортивно-массовых мероприятий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96016403"/>
              </p:ext>
            </p:extLst>
          </p:nvPr>
        </p:nvGraphicFramePr>
        <p:xfrm>
          <a:off x="2267744" y="3429000"/>
          <a:ext cx="5688632" cy="756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008112"/>
                <a:gridCol w="936104"/>
                <a:gridCol w="792088"/>
              </a:tblGrid>
              <a:tr h="4680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финансирования, тыс. руб.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исп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18763"/>
              </p:ext>
            </p:extLst>
          </p:nvPr>
        </p:nvGraphicFramePr>
        <p:xfrm>
          <a:off x="467544" y="4365104"/>
          <a:ext cx="7560840" cy="207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1008112"/>
                <a:gridCol w="936104"/>
                <a:gridCol w="864096"/>
              </a:tblGrid>
              <a:tr h="3549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</a:t>
                      </a:r>
                    </a:p>
                    <a:p>
                      <a:pPr algn="ctr"/>
                      <a:r>
                        <a:rPr lang="ru-RU" sz="1200" dirty="0" smtClean="0"/>
                        <a:t>исп.</a:t>
                      </a:r>
                      <a:endParaRPr lang="ru-RU" sz="1200" dirty="0"/>
                    </a:p>
                  </a:txBody>
                  <a:tcPr/>
                </a:tc>
              </a:tr>
              <a:tr h="7789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Доля граждан Гиагинского района, систематически занимающегося физической культурой и спортом, в общей численности населения Гиагинского</a:t>
                      </a:r>
                      <a:r>
                        <a:rPr lang="ru-RU" sz="1400" baseline="0" dirty="0" smtClean="0"/>
                        <a:t> района</a:t>
                      </a:r>
                      <a:r>
                        <a:rPr lang="ru-RU" sz="1400" dirty="0" smtClean="0"/>
                        <a:t>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3417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Охват</a:t>
                      </a:r>
                      <a:r>
                        <a:rPr lang="ru-RU" sz="1400" baseline="0" dirty="0" smtClean="0"/>
                        <a:t> детей и подростков, занимающихся физкультурой и спортом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32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обеспеченности плоскостными сооружениями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1368152" cy="13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2940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cs typeface="FreesiaUPC" pitchFamily="34" charset="-34"/>
              </a:rPr>
              <a:t>Муниципальная программа МО «Гиагинский район» </a:t>
            </a:r>
            <a:br>
              <a:rPr lang="ru-RU" sz="2400" b="1" dirty="0" smtClean="0">
                <a:cs typeface="FreesiaUPC" pitchFamily="34" charset="-34"/>
              </a:rPr>
            </a:br>
            <a:r>
              <a:rPr lang="ru-RU" sz="2400" b="1" dirty="0" smtClean="0">
                <a:cs typeface="FreesiaUPC" pitchFamily="34" charset="-34"/>
              </a:rPr>
              <a:t>«Развитие сельского хозяйства и </a:t>
            </a:r>
            <a:br>
              <a:rPr lang="ru-RU" sz="2400" b="1" dirty="0" smtClean="0">
                <a:cs typeface="FreesiaUPC" pitchFamily="34" charset="-34"/>
              </a:rPr>
            </a:br>
            <a:r>
              <a:rPr lang="ru-RU" sz="2400" b="1" dirty="0" smtClean="0">
                <a:cs typeface="FreesiaUPC" pitchFamily="34" charset="-34"/>
              </a:rPr>
              <a:t>комплексного развития сельских территорий»</a:t>
            </a:r>
            <a:endParaRPr lang="ru-RU" sz="2400" b="1" dirty="0">
              <a:cs typeface="FreesiaUPC" pitchFamily="34" charset="-34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964488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pPr marL="0" indent="0">
              <a:buNone/>
            </a:pPr>
            <a:r>
              <a:rPr lang="ru-RU" sz="1600" b="0" dirty="0" smtClean="0">
                <a:latin typeface="Monotype Corsiva" pitchFamily="66" charset="0"/>
              </a:rPr>
              <a:t>Цель:</a:t>
            </a:r>
          </a:p>
          <a:p>
            <a:r>
              <a:rPr lang="ru-RU" sz="1400" b="0" dirty="0" smtClean="0">
                <a:latin typeface="Monotype Corsiva" pitchFamily="66" charset="0"/>
              </a:rPr>
              <a:t>повышение конкурентоспособности сельскохозяйственной продукции на основе инновационного развития АПК;</a:t>
            </a:r>
          </a:p>
          <a:p>
            <a:r>
              <a:rPr lang="ru-RU" sz="1400" b="0" dirty="0" smtClean="0">
                <a:latin typeface="Monotype Corsiva" pitchFamily="66" charset="0"/>
              </a:rPr>
              <a:t>Развитие садоводства интенсивного типа;</a:t>
            </a:r>
          </a:p>
          <a:p>
            <a:r>
              <a:rPr lang="ru-RU" sz="1400" b="0" dirty="0" smtClean="0">
                <a:latin typeface="Monotype Corsiva" pitchFamily="66" charset="0"/>
              </a:rPr>
              <a:t>Сохранение и воспроизводство используемых в сельскохозяйственном производстве земельных и  других природных ресурсов;</a:t>
            </a:r>
          </a:p>
          <a:p>
            <a:r>
              <a:rPr lang="ru-RU" sz="1400" b="0" dirty="0" smtClean="0">
                <a:latin typeface="Monotype Corsiva" pitchFamily="66" charset="0"/>
              </a:rPr>
              <a:t>Повышение трудовой активности работников </a:t>
            </a:r>
          </a:p>
          <a:p>
            <a:pPr marL="0" indent="0">
              <a:buNone/>
            </a:pPr>
            <a:r>
              <a:rPr lang="ru-RU" sz="1400" b="0" dirty="0" smtClean="0">
                <a:latin typeface="Monotype Corsiva" pitchFamily="66" charset="0"/>
              </a:rPr>
              <a:t>сельскохозяйственных предприятий;</a:t>
            </a:r>
          </a:p>
          <a:p>
            <a:r>
              <a:rPr lang="ru-RU" sz="1400" b="0" dirty="0" smtClean="0">
                <a:latin typeface="Monotype Corsiva" pitchFamily="66" charset="0"/>
              </a:rPr>
              <a:t>Устойчивое развитие сельских территорий</a:t>
            </a:r>
            <a:r>
              <a:rPr lang="ru-RU" sz="1400" dirty="0" smtClean="0"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97834"/>
              </p:ext>
            </p:extLst>
          </p:nvPr>
        </p:nvGraphicFramePr>
        <p:xfrm>
          <a:off x="251520" y="3717032"/>
          <a:ext cx="5400600" cy="74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936104"/>
                <a:gridCol w="1080120"/>
                <a:gridCol w="792088"/>
              </a:tblGrid>
              <a:tr h="4670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финансирования, тыс. руб.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(план)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b="1" dirty="0"/>
                    </a:p>
                  </a:txBody>
                  <a:tcPr/>
                </a:tc>
              </a:tr>
              <a:tr h="2802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33553,8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33552,9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35760"/>
              </p:ext>
            </p:extLst>
          </p:nvPr>
        </p:nvGraphicFramePr>
        <p:xfrm>
          <a:off x="251520" y="4482246"/>
          <a:ext cx="777686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391"/>
                <a:gridCol w="799491"/>
                <a:gridCol w="872172"/>
                <a:gridCol w="726810"/>
              </a:tblGrid>
              <a:tr h="4210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dirty="0"/>
                    </a:p>
                  </a:txBody>
                  <a:tcPr/>
                </a:tc>
              </a:tr>
              <a:tr h="4185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</a:t>
                      </a:r>
                      <a:r>
                        <a:rPr lang="ru-RU" sz="1200" baseline="0" dirty="0" smtClean="0"/>
                        <a:t> валовой продукции сельского хозяйства в хозяйствах всех категорий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6108,0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7599,3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124,4</a:t>
                      </a:r>
                      <a:endParaRPr lang="ru-RU" sz="1200" dirty="0"/>
                    </a:p>
                  </a:txBody>
                  <a:tcPr anchor="ctr"/>
                </a:tc>
              </a:tr>
              <a:tr h="2706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 валовой продукции растениеводства</a:t>
                      </a:r>
                      <a:r>
                        <a:rPr lang="ru-RU" sz="1200" baseline="0" dirty="0" smtClean="0"/>
                        <a:t> в хозяйствах всех категорий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4499,8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5600,7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124,5</a:t>
                      </a:r>
                      <a:endParaRPr lang="ru-RU" sz="1200" dirty="0"/>
                    </a:p>
                  </a:txBody>
                  <a:tcPr anchor="ctr"/>
                </a:tc>
              </a:tr>
              <a:tr h="2706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 валовой продукции животноводства в хозяйствах всех категорий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1608,2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1998,6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124,3</a:t>
                      </a:r>
                      <a:endParaRPr lang="ru-RU" sz="1200" dirty="0"/>
                    </a:p>
                  </a:txBody>
                  <a:tcPr anchor="ctr"/>
                </a:tc>
              </a:tr>
              <a:tr h="4510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 поголовья</a:t>
                      </a:r>
                      <a:r>
                        <a:rPr lang="ru-RU" sz="1200" baseline="0" dirty="0" smtClean="0"/>
                        <a:t> сельскохозяйственных животных в хозяйствах всех категорий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16603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12216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73,6</a:t>
                      </a:r>
                    </a:p>
                  </a:txBody>
                  <a:tcPr anchor="ctr"/>
                </a:tc>
              </a:tr>
              <a:tr h="4510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Улучшение</a:t>
                      </a:r>
                      <a:r>
                        <a:rPr lang="ru-RU" sz="1200" baseline="0" dirty="0" smtClean="0"/>
                        <a:t> жилищных условий граждан, проживающих на сельской территории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09" y="2924944"/>
            <a:ext cx="1562609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12576" y="620688"/>
            <a:ext cx="9622588" cy="758952"/>
          </a:xfrm>
        </p:spPr>
        <p:txBody>
          <a:bodyPr>
            <a:noAutofit/>
          </a:bodyPr>
          <a:lstStyle/>
          <a:p>
            <a:pPr marL="628650" indent="263525" algn="ctr"/>
            <a:r>
              <a:rPr lang="ru-RU" sz="2000" b="1" dirty="0" smtClean="0"/>
              <a:t>Муниципальная программа МО «Гиагинский район» </a:t>
            </a:r>
            <a:br>
              <a:rPr lang="ru-RU" sz="2000" b="1" dirty="0" smtClean="0"/>
            </a:br>
            <a:r>
              <a:rPr lang="ru-RU" sz="2000" b="1" dirty="0" smtClean="0"/>
              <a:t>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» , тыс. руб.</a:t>
            </a:r>
            <a:endParaRPr lang="ru-RU" sz="2000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22553" y="1340768"/>
            <a:ext cx="8556525" cy="5517232"/>
          </a:xfrm>
        </p:spPr>
        <p:txBody>
          <a:bodyPr>
            <a:normAutofit/>
          </a:bodyPr>
          <a:lstStyle/>
          <a:p>
            <a:pPr marL="182563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2020-2025 гг.</a:t>
            </a:r>
          </a:p>
          <a:p>
            <a:pPr marL="182563" indent="0">
              <a:buNone/>
            </a:pPr>
            <a:r>
              <a:rPr lang="ru-RU" sz="1400" dirty="0" smtClean="0"/>
              <a:t>Цель :   минимизация социального и экономического ущерба наносимого населению и экономике МО «Гиагинский район» при возникновении ЧС природного и техногенного характера, происшествий на водных объектах , при совершении террористических актов.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b="0" dirty="0" smtClean="0">
                <a:latin typeface="Monotype Corsiva" pitchFamily="66" charset="0"/>
              </a:rPr>
              <a:t>Обеспечение развития районной системы информирования и оповещения населения;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b="0" dirty="0" smtClean="0">
                <a:latin typeface="Monotype Corsiva" pitchFamily="66" charset="0"/>
              </a:rPr>
              <a:t>Снижение экономического ущерба от ЧС;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b="0" dirty="0" smtClean="0">
                <a:latin typeface="Monotype Corsiva" pitchFamily="66" charset="0"/>
              </a:rPr>
              <a:t>Повышение уровня защищенности населения и территории МО «Гиагинский район»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b="0" dirty="0" smtClean="0">
                <a:latin typeface="Monotype Corsiva" pitchFamily="66" charset="0"/>
              </a:rPr>
              <a:t>Повышение эффективности деятельности органов управления и сил гражданской обороны;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b="0" dirty="0" smtClean="0">
                <a:latin typeface="Monotype Corsiva" pitchFamily="66" charset="0"/>
              </a:rPr>
              <a:t>Повышение уровня антитеррористической защищенности социально-значимых объектов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8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600" b="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1600" b="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600" b="0" dirty="0" smtClean="0">
              <a:latin typeface="Monotype Corsiva" pitchFamily="66" charset="0"/>
            </a:endParaRPr>
          </a:p>
          <a:p>
            <a:pPr marL="171450" indent="-171450" algn="ctr">
              <a:buFont typeface="Wingdings" pitchFamily="2" charset="2"/>
              <a:buChar char="ü"/>
            </a:pPr>
            <a:endParaRPr lang="ru-RU" sz="1600" b="0" dirty="0" smtClean="0">
              <a:latin typeface="Monotype Corsiva" pitchFamily="66" charset="0"/>
            </a:endParaRPr>
          </a:p>
          <a:p>
            <a:pPr marL="44450" indent="-44450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31454"/>
              </p:ext>
            </p:extLst>
          </p:nvPr>
        </p:nvGraphicFramePr>
        <p:xfrm>
          <a:off x="251520" y="4149080"/>
          <a:ext cx="8455550" cy="57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769"/>
                <a:gridCol w="1926960"/>
                <a:gridCol w="1491007"/>
                <a:gridCol w="1830814"/>
              </a:tblGrid>
              <a:tr h="27287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03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3012,0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81" y="2276872"/>
            <a:ext cx="1368152" cy="102611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92606"/>
              </p:ext>
            </p:extLst>
          </p:nvPr>
        </p:nvGraphicFramePr>
        <p:xfrm>
          <a:off x="251520" y="4797152"/>
          <a:ext cx="845555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483"/>
                <a:gridCol w="1921716"/>
                <a:gridCol w="1458742"/>
                <a:gridCol w="1846609"/>
              </a:tblGrid>
              <a:tr h="2473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Уровень готовности сил и средств районного звена ТП РА ЕГСП по ЧС  к выполнению задач по ЧС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55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Наличие программно-технических</a:t>
                      </a:r>
                      <a:r>
                        <a:rPr lang="ru-RU" sz="1100" baseline="0" dirty="0" smtClean="0"/>
                        <a:t> средств автоматизации управления (%)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32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Количество публикаций антитеррористической направленности в районных СМИ (ед.)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5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124909" cy="1080120"/>
          </a:xfrm>
          <a:effectLst>
            <a:glow rad="127000">
              <a:srgbClr val="FFFF00"/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/>
              </a:rPr>
              <a:t>Муниципальная программа МО «Гиагинский район»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 «Обеспечение безопасности дорожного движения», </a:t>
            </a:r>
            <a:r>
              <a:rPr lang="ru-RU" sz="1800" b="1" dirty="0" smtClean="0">
                <a:effectLst/>
              </a:rPr>
              <a:t>тыс. руб.</a:t>
            </a:r>
            <a:endParaRPr lang="ru-RU" sz="18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42012"/>
            <a:ext cx="8157592" cy="493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 реализации: 2020-2024 </a:t>
            </a:r>
            <a:r>
              <a:rPr lang="ru-RU" sz="1400" b="1" dirty="0" err="1" smtClean="0">
                <a:latin typeface="Century Gothic" pitchFamily="34" charset="0"/>
              </a:rPr>
              <a:t>гг</a:t>
            </a:r>
            <a:endParaRPr lang="ru-RU" sz="1400" b="1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Цель: Обеспечение сохранности жизни, здоровья детей, гарантии их законных прав на безопасные условия движения на дорогах</a:t>
            </a:r>
          </a:p>
          <a:p>
            <a:endParaRPr lang="ru-RU" sz="24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Задача: Агитационно-профилактическая работа и профилактика детского дорожно-транспортного травматизма</a:t>
            </a:r>
            <a:endParaRPr lang="ru-RU" sz="2000" u="sng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u="sng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66668"/>
              </p:ext>
            </p:extLst>
          </p:nvPr>
        </p:nvGraphicFramePr>
        <p:xfrm>
          <a:off x="755576" y="2564904"/>
          <a:ext cx="7488832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512268"/>
                <a:gridCol w="1446588"/>
                <a:gridCol w="929576"/>
              </a:tblGrid>
              <a:tr h="43204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654182"/>
            <a:ext cx="3888432" cy="99398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80814"/>
              </p:ext>
            </p:extLst>
          </p:nvPr>
        </p:nvGraphicFramePr>
        <p:xfrm>
          <a:off x="683568" y="4365104"/>
          <a:ext cx="756084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689"/>
                <a:gridCol w="1526570"/>
                <a:gridCol w="1463477"/>
                <a:gridCol w="936104"/>
              </a:tblGrid>
              <a:tr h="3800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772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Повышение</a:t>
                      </a:r>
                      <a:r>
                        <a:rPr lang="ru-RU" sz="1400" baseline="0" dirty="0" smtClean="0"/>
                        <a:t> качества профилактики детского дорожно-транспортного травматизма (%)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1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16632"/>
            <a:ext cx="7272808" cy="11681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Муниципальная программа</a:t>
            </a:r>
            <a:br>
              <a:rPr lang="ru-RU" sz="2400" b="1" dirty="0" smtClean="0"/>
            </a:br>
            <a:r>
              <a:rPr lang="ru-RU" sz="2400" b="1" dirty="0" smtClean="0"/>
              <a:t> МО «Гиагинский район»</a:t>
            </a:r>
            <a:br>
              <a:rPr lang="ru-RU" sz="2400" b="1" dirty="0" smtClean="0"/>
            </a:br>
            <a:r>
              <a:rPr lang="ru-RU" sz="2400" b="1" dirty="0" smtClean="0"/>
              <a:t> «Доступная среда», тыс. руб.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731430"/>
              </p:ext>
            </p:extLst>
          </p:nvPr>
        </p:nvGraphicFramePr>
        <p:xfrm>
          <a:off x="467544" y="2564904"/>
          <a:ext cx="741682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512168"/>
                <a:gridCol w="1512168"/>
                <a:gridCol w="1008112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77" y="3242606"/>
            <a:ext cx="2387335" cy="8514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3508" y="134076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 – 2024 гг.</a:t>
            </a:r>
          </a:p>
          <a:p>
            <a:pPr marL="539750" indent="0">
              <a:buNone/>
            </a:pPr>
            <a:endParaRPr lang="ru-RU" sz="1400" b="1" dirty="0" smtClean="0">
              <a:latin typeface="Century Gothic" pitchFamily="34" charset="0"/>
            </a:endParaRPr>
          </a:p>
          <a:p>
            <a:pPr marL="539750" indent="0">
              <a:buNone/>
            </a:pPr>
            <a:r>
              <a:rPr lang="ru-RU" dirty="0" smtClean="0">
                <a:latin typeface="Monotype Corsiva" pitchFamily="66" charset="0"/>
              </a:rPr>
              <a:t>Цель </a:t>
            </a:r>
            <a:r>
              <a:rPr lang="ru-RU" dirty="0">
                <a:latin typeface="Monotype Corsiva" pitchFamily="66" charset="0"/>
              </a:rPr>
              <a:t>: Развитие доступной среды для инвалидов и других маломобильных групп населения (далее МГН), поддержка общественных организаций инвалидов и ветеранов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09200"/>
              </p:ext>
            </p:extLst>
          </p:nvPr>
        </p:nvGraphicFramePr>
        <p:xfrm>
          <a:off x="467544" y="4156507"/>
          <a:ext cx="7416823" cy="22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512168"/>
                <a:gridCol w="1440160"/>
                <a:gridCol w="1008111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 количества общеобразовательных организаций, в которых</a:t>
                      </a:r>
                      <a:r>
                        <a:rPr lang="ru-RU" sz="1200" baseline="0" dirty="0" smtClean="0"/>
                        <a:t> созданы условия для инклюзивного обучения детей-инвалидов (ед.)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 доли объектов социальной направленности,</a:t>
                      </a:r>
                      <a:r>
                        <a:rPr lang="ru-RU" sz="1200" baseline="0" dirty="0" smtClean="0"/>
                        <a:t> доступных для инвалидов и других МГН (%)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</a:t>
                      </a:r>
                      <a:r>
                        <a:rPr lang="ru-RU" sz="1200" baseline="0" dirty="0" smtClean="0"/>
                        <a:t> проводимых общественных акций и мероприятий 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8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4" y="332656"/>
            <a:ext cx="9144000" cy="90736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Муниципальная программа  МО «Гиагинский район» </a:t>
            </a:r>
            <a:br>
              <a:rPr lang="ru-RU" sz="2400" b="1" dirty="0" smtClean="0"/>
            </a:br>
            <a:r>
              <a:rPr lang="ru-RU" sz="2400" b="1" dirty="0" smtClean="0"/>
              <a:t>«Развитие информатизации», </a:t>
            </a:r>
            <a:r>
              <a:rPr lang="ru-RU" sz="2400" b="1" dirty="0" err="1" smtClean="0"/>
              <a:t>тыс.руб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7776865" cy="4005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2020-2024 гг.</a:t>
            </a:r>
          </a:p>
          <a:p>
            <a:r>
              <a:rPr lang="ru-RU" sz="1800" i="1" dirty="0" smtClean="0">
                <a:latin typeface="Monotype Corsiva" pitchFamily="66" charset="0"/>
              </a:rPr>
              <a:t>Цель: Повышение эффективности органов местного самоуправления, взаимодействия гражданского общества и бизнеса с органами местного самоуправления, качества и оперативности предоставления информационных услуг</a:t>
            </a:r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pPr marL="0" indent="0">
              <a:buNone/>
            </a:pPr>
            <a:endParaRPr lang="ru-RU" sz="1600" i="1" dirty="0" smtClean="0"/>
          </a:p>
          <a:p>
            <a:r>
              <a:rPr lang="ru-RU" sz="1800" i="1" dirty="0" smtClean="0">
                <a:latin typeface="Monotype Corsiva" pitchFamily="66" charset="0"/>
              </a:rPr>
              <a:t>Задача: Формирование современной информационной и телекоммуникационной инфраструктуры и обеспечение ее надежного функционирования</a:t>
            </a:r>
          </a:p>
          <a:p>
            <a:pPr marL="0" indent="0">
              <a:buNone/>
            </a:pPr>
            <a:endParaRPr lang="ru-RU" sz="1400" b="1" i="1" u="sng" dirty="0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86436"/>
              </p:ext>
            </p:extLst>
          </p:nvPr>
        </p:nvGraphicFramePr>
        <p:xfrm>
          <a:off x="2627784" y="2908818"/>
          <a:ext cx="5364661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279"/>
                <a:gridCol w="1057067"/>
                <a:gridCol w="1215627"/>
                <a:gridCol w="1030688"/>
              </a:tblGrid>
              <a:tr h="46805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960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1142,7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930092"/>
              </p:ext>
            </p:extLst>
          </p:nvPr>
        </p:nvGraphicFramePr>
        <p:xfrm>
          <a:off x="539552" y="4725144"/>
          <a:ext cx="7488831" cy="160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1080120"/>
                <a:gridCol w="1152128"/>
                <a:gridCol w="1080119"/>
              </a:tblGrid>
              <a:tr h="2411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исп.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рабочих мест с доступом</a:t>
                      </a:r>
                      <a:r>
                        <a:rPr lang="ru-RU" sz="1200" baseline="0" dirty="0" smtClean="0"/>
                        <a:t> СМЭВ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подключенных</a:t>
                      </a:r>
                      <a:r>
                        <a:rPr lang="ru-RU" sz="1200" baseline="0" dirty="0" smtClean="0"/>
                        <a:t> пользователей к ЛВС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сайта (тыс.</a:t>
                      </a:r>
                      <a:r>
                        <a:rPr lang="ru-RU" sz="1200" baseline="0" dirty="0" smtClean="0"/>
                        <a:t> 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аттестованных АРМ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2708920"/>
            <a:ext cx="1236043" cy="12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620688"/>
            <a:ext cx="9797346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Муниципальная программа МО «Гиагинский район»</a:t>
            </a:r>
            <a:br>
              <a:rPr lang="ru-RU" sz="2400" b="1" dirty="0" smtClean="0"/>
            </a:br>
            <a:r>
              <a:rPr lang="ru-RU" sz="2400" b="1" dirty="0" smtClean="0"/>
              <a:t> «Обеспечение доступным и комфортным жильем </a:t>
            </a:r>
            <a:br>
              <a:rPr lang="ru-RU" sz="2400" b="1" dirty="0" smtClean="0"/>
            </a:br>
            <a:r>
              <a:rPr lang="ru-RU" sz="2400" b="1" dirty="0" smtClean="0"/>
              <a:t>и коммунальными услугами», тыс. руб.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280787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r>
              <a:rPr lang="ru-RU" sz="1800" dirty="0" smtClean="0">
                <a:latin typeface="Monotype Corsiva" pitchFamily="66" charset="0"/>
              </a:rPr>
              <a:t>Цель: повышение доступности жилья и качества жилищного обеспечения населения. Повышение качества и надежности предоставления жилищно-коммунальных услуг </a:t>
            </a:r>
          </a:p>
          <a:p>
            <a:pPr marL="0" indent="0">
              <a:buNone/>
            </a:pPr>
            <a:endParaRPr lang="ru-RU" sz="18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sz="1400" dirty="0">
              <a:latin typeface="Segoe Scrip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943852"/>
              </p:ext>
            </p:extLst>
          </p:nvPr>
        </p:nvGraphicFramePr>
        <p:xfrm>
          <a:off x="395536" y="3068960"/>
          <a:ext cx="5184576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152128"/>
                <a:gridCol w="864096"/>
                <a:gridCol w="1008112"/>
              </a:tblGrid>
              <a:tr h="48711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</a:p>
                    <a:p>
                      <a:pPr algn="ctr"/>
                      <a:r>
                        <a:rPr lang="ru-RU" sz="1200" dirty="0" smtClean="0"/>
                        <a:t> исп.</a:t>
                      </a:r>
                      <a:endParaRPr lang="ru-RU" sz="1200" dirty="0"/>
                    </a:p>
                  </a:txBody>
                  <a:tcPr/>
                </a:tc>
              </a:tr>
              <a:tr h="3049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11651,7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9734,4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42929"/>
            <a:ext cx="2016224" cy="128736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22530"/>
              </p:ext>
            </p:extLst>
          </p:nvPr>
        </p:nvGraphicFramePr>
        <p:xfrm>
          <a:off x="395536" y="4437112"/>
          <a:ext cx="7488831" cy="1907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6994"/>
                <a:gridCol w="784615"/>
                <a:gridCol w="784615"/>
                <a:gridCol w="712607"/>
              </a:tblGrid>
              <a:tr h="4546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</a:t>
                      </a:r>
                      <a:r>
                        <a:rPr lang="ru-RU" sz="1200" baseline="0" dirty="0" smtClean="0"/>
                        <a:t>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</a:t>
                      </a:r>
                    </a:p>
                    <a:p>
                      <a:pPr algn="ctr"/>
                      <a:r>
                        <a:rPr lang="ru-RU" sz="1200" dirty="0" smtClean="0"/>
                        <a:t>исп.</a:t>
                      </a:r>
                      <a:endParaRPr lang="ru-RU" sz="1200" dirty="0"/>
                    </a:p>
                  </a:txBody>
                  <a:tcPr/>
                </a:tc>
              </a:tr>
              <a:tr h="352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семей, улучшившие жилищные условия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700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благоустроенных жилых помещений, предоставленных детям-сиротам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66,7</a:t>
                      </a:r>
                      <a:endParaRPr lang="ru-RU" sz="1200" dirty="0"/>
                    </a:p>
                  </a:txBody>
                  <a:tcPr/>
                </a:tc>
              </a:tr>
              <a:tr h="28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детей-сирот</a:t>
                      </a:r>
                      <a:r>
                        <a:rPr lang="ru-RU" sz="1200" baseline="0" dirty="0" smtClean="0"/>
                        <a:t>, обеспеченных благоустроенными жилыми помещениями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9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9145016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Муниципальная программа МО «Гиагинский район» </a:t>
            </a:r>
            <a:br>
              <a:rPr lang="ru-RU" sz="2400" b="1" dirty="0" smtClean="0"/>
            </a:br>
            <a:r>
              <a:rPr lang="ru-RU" sz="2400" b="1" dirty="0" smtClean="0"/>
              <a:t>«Улучшение демографической ситуации на территории </a:t>
            </a:r>
            <a:br>
              <a:rPr lang="ru-RU" sz="2400" b="1" dirty="0" smtClean="0"/>
            </a:br>
            <a:r>
              <a:rPr lang="ru-RU" sz="2400" b="1" dirty="0" smtClean="0"/>
              <a:t>МО «Гиагинский район», тыс. руб.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7848872" cy="4608512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 – 2025 гг.</a:t>
            </a:r>
          </a:p>
          <a:p>
            <a:pPr marL="18288" indent="0">
              <a:buNone/>
            </a:pPr>
            <a:r>
              <a:rPr lang="ru-RU" sz="1800" dirty="0" smtClean="0">
                <a:latin typeface="Monotype Corsiva" pitchFamily="66" charset="0"/>
              </a:rPr>
              <a:t>Цель: Улучшение демографической ситуации на территории МО «Гиагинский район»</a:t>
            </a:r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600" b="1" dirty="0" smtClean="0"/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200" b="1" dirty="0" smtClean="0"/>
          </a:p>
          <a:p>
            <a:pPr marL="18288" indent="0">
              <a:buNone/>
            </a:pPr>
            <a:endParaRPr lang="ru-RU" sz="1400" b="1" dirty="0" smtClean="0"/>
          </a:p>
          <a:p>
            <a:pPr marL="18288" indent="0">
              <a:buNone/>
            </a:pPr>
            <a:r>
              <a:rPr lang="ru-RU" sz="1400" b="1" dirty="0" smtClean="0"/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Мероприятия по укреплению института семьи и повышению статуса семьи в обществе;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Пропаганда здорового и активного образа жизни;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Повышение авторитета материнства, отцовства и детства</a:t>
            </a:r>
          </a:p>
          <a:p>
            <a:pPr>
              <a:buFont typeface="Wingdings" pitchFamily="2" charset="2"/>
              <a:buChar char="v"/>
            </a:pPr>
            <a:endParaRPr lang="ru-RU" sz="1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667970"/>
              </p:ext>
            </p:extLst>
          </p:nvPr>
        </p:nvGraphicFramePr>
        <p:xfrm>
          <a:off x="2699792" y="2564904"/>
          <a:ext cx="5544616" cy="80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008112"/>
                <a:gridCol w="1080120"/>
                <a:gridCol w="864096"/>
              </a:tblGrid>
              <a:tr h="52920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628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74875"/>
              </p:ext>
            </p:extLst>
          </p:nvPr>
        </p:nvGraphicFramePr>
        <p:xfrm>
          <a:off x="395536" y="5085184"/>
          <a:ext cx="75608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008112"/>
                <a:gridCol w="1080120"/>
                <a:gridCol w="864096"/>
              </a:tblGrid>
              <a:tr h="3131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</a:t>
                      </a:r>
                      <a:r>
                        <a:rPr lang="ru-RU" sz="1200" baseline="0" dirty="0" smtClean="0"/>
                        <a:t>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детей, охваченных мероприятиями,</a:t>
                      </a:r>
                      <a:r>
                        <a:rPr lang="ru-RU" sz="1200" baseline="0" dirty="0" smtClean="0"/>
                        <a:t> н</a:t>
                      </a:r>
                      <a:r>
                        <a:rPr lang="ru-RU" sz="1200" dirty="0" smtClean="0"/>
                        <a:t>аправленными на снижение уровня детской и младенческой смертности, иммунизация и диспансеризация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6062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6235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102,9</a:t>
                      </a:r>
                      <a:endParaRPr lang="ru-RU" sz="12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жителей</a:t>
                      </a:r>
                      <a:r>
                        <a:rPr lang="ru-RU" sz="1200" baseline="0" dirty="0" smtClean="0"/>
                        <a:t> Гиагинского района, участвующих в реализации мероприятий программы (чел.)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91,2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15843"/>
            <a:ext cx="1944216" cy="17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4" y="404664"/>
            <a:ext cx="9036496" cy="1180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Муниципальная программа МО «Гиагинский район»</a:t>
            </a:r>
            <a:br>
              <a:rPr lang="ru-RU" sz="2400" b="1" dirty="0" smtClean="0"/>
            </a:br>
            <a:r>
              <a:rPr lang="ru-RU" sz="2400" b="1" dirty="0" smtClean="0"/>
              <a:t> «Социальная помощь ветеранам Великой Отечественной войны 1941-1945 годов», тыс. руб.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784887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2020-2025 </a:t>
            </a:r>
            <a:r>
              <a:rPr lang="ru-RU" sz="1400" b="1" dirty="0" err="1" smtClean="0">
                <a:latin typeface="Century Gothic" pitchFamily="34" charset="0"/>
              </a:rPr>
              <a:t>гг</a:t>
            </a:r>
            <a:endParaRPr lang="ru-RU" sz="1400" b="1" dirty="0" smtClean="0">
              <a:latin typeface="Century Gothic" pitchFamily="34" charset="0"/>
            </a:endParaRPr>
          </a:p>
          <a:p>
            <a:r>
              <a:rPr lang="ru-RU" sz="1600" b="0" dirty="0" smtClean="0">
                <a:latin typeface="Monotype Corsiva" pitchFamily="66" charset="0"/>
              </a:rPr>
              <a:t>Цель: Повышение социальной защищенности малообеспеченных граждан, уменьшение напряженности в социальной сфере, улучшение качества условий проживания ветеранов ВОВ, зарегистрированных на территории МО «Гиагинский район»</a:t>
            </a:r>
          </a:p>
          <a:p>
            <a:pPr marL="68580" indent="0">
              <a:buNone/>
            </a:pPr>
            <a:endParaRPr lang="ru-RU" sz="1400" dirty="0" smtClean="0"/>
          </a:p>
          <a:p>
            <a:pPr marL="68580" indent="0">
              <a:buNone/>
            </a:pPr>
            <a:endParaRPr lang="ru-RU" sz="1400" dirty="0" smtClean="0">
              <a:latin typeface="Segoe Script" pitchFamily="34" charset="0"/>
            </a:endParaRPr>
          </a:p>
          <a:p>
            <a:pPr marL="68580" indent="0">
              <a:buNone/>
            </a:pPr>
            <a:endParaRPr lang="ru-RU" sz="1200" b="0" dirty="0" smtClean="0"/>
          </a:p>
          <a:p>
            <a:pPr marL="68580" indent="0">
              <a:buNone/>
            </a:pPr>
            <a:r>
              <a:rPr lang="ru-RU" sz="1200" b="0" dirty="0" smtClean="0"/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sz="1200" b="0" dirty="0" smtClean="0"/>
              <a:t>Удовлетворение потребностей малоимущего населения, в жилых помещениях, предоставляемых по договорам, социального найма на территории МО «Гиагинский район», увеличение муниципального жилищного фонда.</a:t>
            </a:r>
          </a:p>
          <a:p>
            <a:pPr>
              <a:buFont typeface="Wingdings" pitchFamily="2" charset="2"/>
              <a:buChar char="q"/>
            </a:pPr>
            <a:r>
              <a:rPr lang="ru-RU" sz="1200" b="0" dirty="0" smtClean="0"/>
              <a:t>Приведение в соответствие с требованиями нормативно-технической документации  жилья ветеранов ВОВ.</a:t>
            </a:r>
          </a:p>
          <a:p>
            <a:pPr>
              <a:buFont typeface="Wingdings" pitchFamily="2" charset="2"/>
              <a:buChar char="q"/>
            </a:pPr>
            <a:r>
              <a:rPr lang="ru-RU" sz="1200" b="0" dirty="0" smtClean="0"/>
              <a:t>Создание эффективных организационных и финансовых механизмов проведения работ по ремонту жилых помещений ветеранов ВОВ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endParaRPr lang="ru-RU" sz="1200" dirty="0">
              <a:latin typeface="Segoe Script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861605"/>
              </p:ext>
            </p:extLst>
          </p:nvPr>
        </p:nvGraphicFramePr>
        <p:xfrm>
          <a:off x="467544" y="2879614"/>
          <a:ext cx="7560840" cy="754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936104"/>
                <a:gridCol w="864096"/>
                <a:gridCol w="792088"/>
              </a:tblGrid>
              <a:tr h="4230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970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04166"/>
              </p:ext>
            </p:extLst>
          </p:nvPr>
        </p:nvGraphicFramePr>
        <p:xfrm>
          <a:off x="467544" y="5445224"/>
          <a:ext cx="756084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980109"/>
                <a:gridCol w="840093"/>
                <a:gridCol w="700078"/>
              </a:tblGrid>
              <a:tr h="2532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6108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ремонта жилых помещений в целях улучшения социально-бытовых условий жизни ветеранов</a:t>
                      </a:r>
                      <a:r>
                        <a:rPr lang="ru-RU" sz="1200" baseline="0" dirty="0" smtClean="0"/>
                        <a:t> ВОВ, зарегистрированных на территории МО «Гиагинский район»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12776"/>
            <a:ext cx="2327281" cy="14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263" y="815650"/>
            <a:ext cx="7876356" cy="5486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Сведения о реализации</a:t>
            </a:r>
            <a:br>
              <a:rPr lang="ru-RU" sz="2400" b="1" dirty="0" smtClean="0"/>
            </a:br>
            <a:r>
              <a:rPr lang="ru-RU" sz="2400" b="1" dirty="0" smtClean="0"/>
              <a:t> общественно-значимых проектов </a:t>
            </a:r>
            <a:br>
              <a:rPr lang="ru-RU" sz="2400" b="1" dirty="0" smtClean="0"/>
            </a:br>
            <a:r>
              <a:rPr lang="ru-RU" sz="2400" b="1" dirty="0" smtClean="0"/>
              <a:t>для МО «</a:t>
            </a:r>
            <a:r>
              <a:rPr lang="ru-RU" sz="2400" b="1" dirty="0"/>
              <a:t>Г</a:t>
            </a:r>
            <a:r>
              <a:rPr lang="ru-RU" sz="2400" b="1" dirty="0" smtClean="0"/>
              <a:t>иагинский район»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51143702"/>
              </p:ext>
            </p:extLst>
          </p:nvPr>
        </p:nvGraphicFramePr>
        <p:xfrm>
          <a:off x="203624" y="1844824"/>
          <a:ext cx="8568952" cy="4764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368152"/>
                <a:gridCol w="847471"/>
                <a:gridCol w="864096"/>
                <a:gridCol w="1224136"/>
                <a:gridCol w="1528793"/>
              </a:tblGrid>
              <a:tr h="55460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проекта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Место</a:t>
                      </a:r>
                      <a:r>
                        <a:rPr lang="ru-RU" sz="1100" baseline="0" dirty="0" smtClean="0"/>
                        <a:t> реализации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Срок реализации проекта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Результат</a:t>
                      </a:r>
                      <a:endParaRPr lang="ru-RU" sz="1100" dirty="0"/>
                    </a:p>
                  </a:txBody>
                  <a:tcPr/>
                </a:tc>
              </a:tr>
              <a:tr h="70178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Строительство детского сада на 120 мест в ст. Келермесской, Гиагинского района Республики Адыгея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Келермесская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142588,4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142588,4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Создание дополнительных мест</a:t>
                      </a:r>
                      <a:endParaRPr lang="ru-RU" sz="11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Строительство детского сада на 240 мест в ст. Гиагинской, Гиагинского района Республики Адыгея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ст. Гиагинская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243180,4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243180,4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дополнительных мест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2389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Капитальный ремонт здания межпоселенческого центра народной культуры в ст. Гиагинской, ул.Красная,308, Гиагинского района, Республики Адыгея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ст. Гиагинская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24289,2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24289,2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Капитальный ремонт культурно-досуговых учреждений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83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Капитальный ремонт филиала №3 Гончарский СДК по адресу: Республика Адыгея, Гиагинский район, п. Гончарка, ул.Центральная,11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п. Гончарка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16570,8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16570,8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Капитальный ремонт культурно-досуговых учреждений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4798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Капитальный ремонт филиала №17 Днепровский СК по адресу: Республика Адыгея, Гиагинский район, х. Днепровский,</a:t>
                      </a:r>
                    </a:p>
                    <a:p>
                      <a:r>
                        <a:rPr lang="ru-RU" sz="1100" dirty="0" smtClean="0"/>
                        <a:t> ул. Крестьянская, 48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х .Днепровский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7101,2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7101,2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Капитальный ремонт культурно-досуговых учреждений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91" y="116632"/>
            <a:ext cx="1933743" cy="17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75044"/>
              </p:ext>
            </p:extLst>
          </p:nvPr>
        </p:nvGraphicFramePr>
        <p:xfrm>
          <a:off x="467544" y="1772816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Исполнение консолидированного бюджета</a:t>
            </a:r>
            <a:r>
              <a:rPr lang="ru-RU" sz="2400" b="1" dirty="0">
                <a:cs typeface="Times New Roman" pitchFamily="18" charset="0"/>
              </a:rPr>
              <a:t/>
            </a:r>
            <a:br>
              <a:rPr lang="ru-RU" sz="2400" b="1" dirty="0">
                <a:cs typeface="Times New Roman" pitchFamily="18" charset="0"/>
              </a:rPr>
            </a:br>
            <a:r>
              <a:rPr lang="ru-RU" sz="2400" b="1" dirty="0">
                <a:cs typeface="Times New Roman" pitchFamily="18" charset="0"/>
              </a:rPr>
              <a:t> МО «Гиагинский район» </a:t>
            </a:r>
            <a:br>
              <a:rPr lang="ru-RU" sz="2400" b="1" dirty="0">
                <a:cs typeface="Times New Roman" pitchFamily="18" charset="0"/>
              </a:rPr>
            </a:br>
            <a:r>
              <a:rPr lang="ru-RU" sz="2400" b="1" dirty="0">
                <a:cs typeface="Times New Roman" pitchFamily="18" charset="0"/>
              </a:rPr>
              <a:t>за </a:t>
            </a:r>
            <a:r>
              <a:rPr lang="ru-RU" sz="2400" b="1" dirty="0" smtClean="0">
                <a:cs typeface="Times New Roman" pitchFamily="18" charset="0"/>
              </a:rPr>
              <a:t>2021 </a:t>
            </a:r>
            <a:r>
              <a:rPr lang="ru-RU" sz="2400" b="1" dirty="0">
                <a:cs typeface="Times New Roman" pitchFamily="18" charset="0"/>
              </a:rPr>
              <a:t>год, тыс. руб.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691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5759"/>
              </p:ext>
            </p:extLst>
          </p:nvPr>
        </p:nvGraphicFramePr>
        <p:xfrm>
          <a:off x="107504" y="1420381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232" y="476672"/>
            <a:ext cx="7024744" cy="829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Реализация национальных проектов </a:t>
            </a:r>
            <a:br>
              <a:rPr lang="ru-RU" sz="2800" b="1" dirty="0" smtClean="0"/>
            </a:br>
            <a:r>
              <a:rPr lang="ru-RU" sz="2800" b="1" dirty="0" smtClean="0"/>
              <a:t>за 2021 год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844824"/>
            <a:ext cx="1080120" cy="1080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40773"/>
            <a:ext cx="979630" cy="9404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1" y="4643132"/>
            <a:ext cx="1165421" cy="10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9089" y="188640"/>
            <a:ext cx="9793089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Финансовая поддержка бюджетов </a:t>
            </a:r>
            <a:br>
              <a:rPr lang="ru-RU" sz="2400" b="1" dirty="0" smtClean="0"/>
            </a:br>
            <a:r>
              <a:rPr lang="ru-RU" sz="2400" b="1" dirty="0" smtClean="0"/>
              <a:t>сельских поселений</a:t>
            </a:r>
            <a:r>
              <a:rPr lang="ru-RU" sz="2400" b="1" dirty="0"/>
              <a:t> </a:t>
            </a:r>
            <a:r>
              <a:rPr lang="ru-RU" sz="2400" b="1" dirty="0" smtClean="0"/>
              <a:t>в 2021 году, тыс. руб</a:t>
            </a:r>
            <a:r>
              <a:rPr lang="ru-RU" sz="2400" b="1" dirty="0" smtClean="0">
                <a:latin typeface="Segoe Script" pitchFamily="34" charset="0"/>
              </a:rPr>
              <a:t>.</a:t>
            </a:r>
            <a:endParaRPr lang="ru-RU" sz="2400" b="1" dirty="0">
              <a:latin typeface="Segoe Script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43093502"/>
              </p:ext>
            </p:extLst>
          </p:nvPr>
        </p:nvGraphicFramePr>
        <p:xfrm>
          <a:off x="0" y="1080642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2576094"/>
            <a:ext cx="1800200" cy="19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51" y="47667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Дотации на выравнивание </a:t>
            </a:r>
            <a:br>
              <a:rPr lang="ru-RU" sz="2400" b="1" dirty="0" smtClean="0"/>
            </a:br>
            <a:r>
              <a:rPr lang="ru-RU" sz="2400" b="1" dirty="0" smtClean="0"/>
              <a:t>бюджетной обеспеченности сельских  поселений</a:t>
            </a:r>
            <a:endParaRPr lang="ru-RU" sz="24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12225290"/>
              </p:ext>
            </p:extLst>
          </p:nvPr>
        </p:nvGraphicFramePr>
        <p:xfrm>
          <a:off x="107504" y="2492897"/>
          <a:ext cx="397688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6539530"/>
              </p:ext>
            </p:extLst>
          </p:nvPr>
        </p:nvGraphicFramePr>
        <p:xfrm>
          <a:off x="4681538" y="3382963"/>
          <a:ext cx="406717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683568" y="1554950"/>
            <a:ext cx="3657600" cy="639762"/>
          </a:xfrm>
        </p:spPr>
        <p:txBody>
          <a:bodyPr/>
          <a:lstStyle/>
          <a:p>
            <a:pPr algn="ctr"/>
            <a:r>
              <a:rPr lang="ru-RU" sz="2400" b="1" u="sng" dirty="0" smtClean="0"/>
              <a:t>2021 год план: </a:t>
            </a:r>
            <a:endParaRPr lang="ru-RU" sz="2400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1556792"/>
            <a:ext cx="3657600" cy="658368"/>
          </a:xfrm>
        </p:spPr>
        <p:txBody>
          <a:bodyPr/>
          <a:lstStyle/>
          <a:p>
            <a:pPr algn="ctr"/>
            <a:r>
              <a:rPr lang="ru-RU" sz="2400" b="1" u="sng" dirty="0" smtClean="0"/>
              <a:t>2021 год факт</a:t>
            </a:r>
            <a:r>
              <a:rPr lang="ru-RU" sz="2400" u="sng" dirty="0" smtClean="0"/>
              <a:t>:</a:t>
            </a:r>
            <a:endParaRPr lang="ru-RU" sz="2400" u="sng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56" y="2094934"/>
            <a:ext cx="1822926" cy="1822926"/>
          </a:xfrm>
          <a:prstGeom prst="rect">
            <a:avLst/>
          </a:prstGeom>
        </p:spPr>
      </p:pic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700013"/>
              </p:ext>
            </p:extLst>
          </p:nvPr>
        </p:nvGraphicFramePr>
        <p:xfrm>
          <a:off x="4629519" y="2492897"/>
          <a:ext cx="4155183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3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P spid="6" grpId="0" build="p"/>
      <p:bldP spid="7" grpId="0" build="p"/>
      <p:bldGraphic spid="9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26221" y="260648"/>
            <a:ext cx="8964488" cy="8949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Структура муниципального долга МО «Гиагинский район» </a:t>
            </a:r>
            <a:br>
              <a:rPr lang="ru-RU" sz="2400" b="1" dirty="0" smtClean="0"/>
            </a:br>
            <a:r>
              <a:rPr lang="ru-RU" sz="2400" b="1" dirty="0" smtClean="0"/>
              <a:t>(в соответствии с Бюджетным кодексом РФ)</a:t>
            </a:r>
            <a:endParaRPr lang="ru-RU" sz="2400" b="1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633820" y="1484784"/>
            <a:ext cx="4059936" cy="234925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 видам долговых обязательств </a:t>
            </a:r>
            <a:endParaRPr lang="ru-RU" sz="1600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2"/>
          </p:nvPr>
        </p:nvSpPr>
        <p:spPr>
          <a:xfrm>
            <a:off x="4860032" y="1556792"/>
            <a:ext cx="4038600" cy="288032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1600" dirty="0" smtClean="0"/>
              <a:t>По сроку</a:t>
            </a:r>
            <a:endParaRPr lang="ru-RU" sz="16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46488500"/>
              </p:ext>
            </p:extLst>
          </p:nvPr>
        </p:nvGraphicFramePr>
        <p:xfrm>
          <a:off x="395537" y="1871109"/>
          <a:ext cx="4032447" cy="256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04486085"/>
              </p:ext>
            </p:extLst>
          </p:nvPr>
        </p:nvGraphicFramePr>
        <p:xfrm>
          <a:off x="4932040" y="3789040"/>
          <a:ext cx="331236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33932"/>
            <a:ext cx="2232248" cy="16295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54223"/>
            <a:ext cx="2952328" cy="20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3" grpId="0">
        <p:bldAsOne/>
      </p:bldGraphic>
      <p:bldGraphic spid="14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995284" y="28600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Муниципальный долг </a:t>
            </a:r>
            <a:br>
              <a:rPr lang="ru-RU" sz="2400" b="1" dirty="0" smtClean="0"/>
            </a:br>
            <a:r>
              <a:rPr lang="ru-RU" sz="2400" b="1" dirty="0" smtClean="0"/>
              <a:t>МО «Гиагинский район», тыс. руб.</a:t>
            </a:r>
            <a:endParaRPr lang="ru-RU" sz="2400" b="1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"/>
          </p:nvPr>
        </p:nvSpPr>
        <p:spPr>
          <a:xfrm>
            <a:off x="395536" y="1905676"/>
            <a:ext cx="7592948" cy="2542592"/>
          </a:xfrm>
        </p:spPr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За 2021 год муниципальный долг отсутствует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64014986"/>
              </p:ext>
            </p:extLst>
          </p:nvPr>
        </p:nvGraphicFramePr>
        <p:xfrm>
          <a:off x="251520" y="2924944"/>
          <a:ext cx="84969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28800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Глоссарий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568952" cy="6165304"/>
          </a:xfrm>
        </p:spPr>
        <p:txBody>
          <a:bodyPr>
            <a:normAutofit lnSpcReduction="10000"/>
          </a:bodyPr>
          <a:lstStyle/>
          <a:p>
            <a:pPr marL="0" indent="0" algn="just"/>
            <a:r>
              <a:rPr lang="ru-RU" sz="1100" b="1" i="1" u="sng" dirty="0"/>
              <a:t>Бюджет</a:t>
            </a:r>
            <a:r>
              <a:rPr lang="ru-RU" sz="1100" b="1" dirty="0"/>
              <a:t> – форма образования и </a:t>
            </a:r>
            <a:r>
              <a:rPr lang="ru-RU" sz="1100" b="1" dirty="0" smtClean="0"/>
              <a:t>расходования фонда </a:t>
            </a:r>
            <a:r>
              <a:rPr lang="ru-RU" sz="1100" b="1" dirty="0"/>
              <a:t>денежных средств, предназначенных </a:t>
            </a:r>
            <a:r>
              <a:rPr lang="ru-RU" sz="1100" b="1" dirty="0" smtClean="0"/>
              <a:t>для финансового обеспечения задач </a:t>
            </a:r>
            <a:r>
              <a:rPr lang="ru-RU" sz="1100" b="1" dirty="0"/>
              <a:t>и функций государства </a:t>
            </a:r>
            <a:r>
              <a:rPr lang="ru-RU" sz="1100" b="1" dirty="0" smtClean="0"/>
              <a:t>и местного </a:t>
            </a:r>
            <a:r>
              <a:rPr lang="ru-RU" sz="1100" b="1" dirty="0"/>
              <a:t>самоуправления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Бюджетное учреждение </a:t>
            </a:r>
            <a:r>
              <a:rPr lang="ru-RU" sz="1100" b="1" dirty="0"/>
              <a:t>– </a:t>
            </a:r>
            <a:r>
              <a:rPr lang="ru-RU" sz="1100" b="1" dirty="0" smtClean="0"/>
              <a:t>организация, созданная </a:t>
            </a:r>
            <a:r>
              <a:rPr lang="ru-RU" sz="1100" b="1" dirty="0"/>
              <a:t>органами государственной власти РФ, </a:t>
            </a:r>
            <a:r>
              <a:rPr lang="ru-RU" sz="1100" b="1" dirty="0" smtClean="0"/>
              <a:t>органами государственной власти субъектов </a:t>
            </a:r>
            <a:r>
              <a:rPr lang="ru-RU" sz="1100" b="1" dirty="0"/>
              <a:t>РФ, органами </a:t>
            </a:r>
            <a:r>
              <a:rPr lang="ru-RU" sz="1100" b="1" dirty="0" smtClean="0"/>
              <a:t>местного самоуправления </a:t>
            </a:r>
            <a:r>
              <a:rPr lang="ru-RU" sz="1100" b="1" dirty="0"/>
              <a:t>для осуществления </a:t>
            </a:r>
            <a:r>
              <a:rPr lang="ru-RU" sz="1100" b="1" dirty="0" smtClean="0"/>
              <a:t>управленческих, социально-культурных</a:t>
            </a:r>
            <a:r>
              <a:rPr lang="ru-RU" sz="1100" b="1" dirty="0"/>
              <a:t>, научно-технических и </a:t>
            </a:r>
            <a:r>
              <a:rPr lang="ru-RU" sz="1100" b="1" dirty="0" smtClean="0"/>
              <a:t>иных функций </a:t>
            </a:r>
            <a:r>
              <a:rPr lang="ru-RU" sz="1100" b="1" dirty="0"/>
              <a:t>некоммерческого характера, деятельность </a:t>
            </a:r>
            <a:r>
              <a:rPr lang="ru-RU" sz="1100" b="1" dirty="0" smtClean="0"/>
              <a:t>которой финансируется </a:t>
            </a:r>
            <a:r>
              <a:rPr lang="ru-RU" sz="1100" b="1" dirty="0"/>
              <a:t>из соответствующего бюджета или </a:t>
            </a:r>
            <a:r>
              <a:rPr lang="ru-RU" sz="1100" b="1" dirty="0" smtClean="0"/>
              <a:t>бюджета государственного </a:t>
            </a:r>
            <a:r>
              <a:rPr lang="ru-RU" sz="1100" b="1" dirty="0"/>
              <a:t>внебюджетного фонда на основе </a:t>
            </a:r>
            <a:r>
              <a:rPr lang="ru-RU" sz="1100" b="1" dirty="0" smtClean="0"/>
              <a:t>сметы доходов и расходов</a:t>
            </a:r>
            <a:r>
              <a:rPr lang="ru-RU" sz="1100" b="1" dirty="0"/>
              <a:t>;</a:t>
            </a:r>
          </a:p>
          <a:p>
            <a:pPr marL="0" indent="0"/>
            <a:r>
              <a:rPr lang="ru-RU" sz="1100" b="1" i="1" u="sng" dirty="0"/>
              <a:t>Бюджетные ассигнования </a:t>
            </a:r>
            <a:r>
              <a:rPr lang="ru-RU" sz="1100" b="1" dirty="0"/>
              <a:t>– </a:t>
            </a:r>
            <a:r>
              <a:rPr lang="ru-RU" sz="1100" b="1" dirty="0" smtClean="0"/>
              <a:t>бюджетные средства</a:t>
            </a:r>
            <a:r>
              <a:rPr lang="ru-RU" sz="1100" b="1" dirty="0"/>
              <a:t>, предусмотренные бюджетной </a:t>
            </a:r>
            <a:r>
              <a:rPr lang="ru-RU" sz="1100" b="1" dirty="0" smtClean="0"/>
              <a:t>росписью получателю </a:t>
            </a:r>
            <a:r>
              <a:rPr lang="ru-RU" sz="1100" b="1" dirty="0"/>
              <a:t>или </a:t>
            </a:r>
            <a:r>
              <a:rPr lang="ru-RU" sz="1100" b="1" dirty="0" smtClean="0"/>
              <a:t>распорядителю бюджетных </a:t>
            </a:r>
            <a:r>
              <a:rPr lang="ru-RU" sz="1100" b="1" dirty="0"/>
              <a:t>средств;</a:t>
            </a:r>
          </a:p>
          <a:p>
            <a:pPr marL="0" indent="0"/>
            <a:r>
              <a:rPr lang="ru-RU" sz="1100" b="1" i="1" u="sng" dirty="0"/>
              <a:t>Бюджетный процесс </a:t>
            </a:r>
            <a:r>
              <a:rPr lang="ru-RU" sz="1100" b="1" dirty="0" smtClean="0"/>
              <a:t>– регламентируемая нормами </a:t>
            </a:r>
            <a:r>
              <a:rPr lang="ru-RU" sz="1100" b="1" dirty="0"/>
              <a:t>права деятельность органов </a:t>
            </a:r>
            <a:r>
              <a:rPr lang="ru-RU" sz="1100" b="1" dirty="0" smtClean="0"/>
              <a:t>государственной власти</a:t>
            </a:r>
            <a:r>
              <a:rPr lang="ru-RU" sz="1100" b="1" dirty="0"/>
              <a:t>, органов местного самоуправления и </a:t>
            </a:r>
            <a:r>
              <a:rPr lang="ru-RU" sz="1100" b="1" dirty="0" smtClean="0"/>
              <a:t>участников бюджетного </a:t>
            </a:r>
            <a:r>
              <a:rPr lang="ru-RU" sz="1100" b="1" dirty="0"/>
              <a:t>процесса по составлению и </a:t>
            </a:r>
            <a:r>
              <a:rPr lang="ru-RU" sz="1100" b="1" dirty="0" smtClean="0"/>
              <a:t>рассмотрению проектов </a:t>
            </a:r>
            <a:r>
              <a:rPr lang="ru-RU" sz="1100" b="1" dirty="0"/>
              <a:t>бюджетов государственных </a:t>
            </a:r>
            <a:r>
              <a:rPr lang="ru-RU" sz="1100" b="1" dirty="0" smtClean="0"/>
              <a:t>внебюджетных фондов</a:t>
            </a:r>
            <a:r>
              <a:rPr lang="ru-RU" sz="1100" b="1" dirty="0"/>
              <a:t>, утверждению и исполнению бюджетов и </a:t>
            </a:r>
            <a:r>
              <a:rPr lang="ru-RU" sz="1100" b="1" dirty="0" smtClean="0"/>
              <a:t>бюджетов государственных </a:t>
            </a:r>
            <a:r>
              <a:rPr lang="ru-RU" sz="1100" b="1" dirty="0"/>
              <a:t>внебюджетных фондов, а также </a:t>
            </a:r>
            <a:r>
              <a:rPr lang="ru-RU" sz="1100" b="1" dirty="0" smtClean="0"/>
              <a:t>по контролю </a:t>
            </a:r>
            <a:r>
              <a:rPr lang="ru-RU" sz="1100" b="1" dirty="0"/>
              <a:t>за их исполнением;</a:t>
            </a:r>
          </a:p>
          <a:p>
            <a:pPr marL="0" indent="0"/>
            <a:r>
              <a:rPr lang="ru-RU" sz="1100" b="1" i="1" u="sng" dirty="0"/>
              <a:t>Главный распорядитель средств бюджета </a:t>
            </a:r>
            <a:r>
              <a:rPr lang="ru-RU" sz="1100" b="1" dirty="0" smtClean="0"/>
              <a:t>–орган </a:t>
            </a:r>
            <a:r>
              <a:rPr lang="ru-RU" sz="1100" b="1" dirty="0"/>
              <a:t>государственной власти РФ, орган </a:t>
            </a:r>
            <a:r>
              <a:rPr lang="ru-RU" sz="1100" b="1" dirty="0" smtClean="0"/>
              <a:t>государственной власти </a:t>
            </a:r>
            <a:r>
              <a:rPr lang="ru-RU" sz="1100" b="1" dirty="0"/>
              <a:t>субъекта РФ, орган местного самоуправления </a:t>
            </a:r>
            <a:r>
              <a:rPr lang="ru-RU" sz="1100" b="1" dirty="0" smtClean="0"/>
              <a:t>или иной </a:t>
            </a:r>
            <a:r>
              <a:rPr lang="ru-RU" sz="1100" b="1" dirty="0"/>
              <a:t>прямой получатель средств бюджета, </a:t>
            </a:r>
            <a:r>
              <a:rPr lang="ru-RU" sz="1100" b="1" dirty="0" smtClean="0"/>
              <a:t>определенный соответствующим </a:t>
            </a:r>
            <a:r>
              <a:rPr lang="ru-RU" sz="1100" b="1" dirty="0"/>
              <a:t>законом (правовым актом) о бюджете </a:t>
            </a:r>
            <a:r>
              <a:rPr lang="ru-RU" sz="1100" b="1" dirty="0" smtClean="0"/>
              <a:t>на очередной </a:t>
            </a:r>
            <a:r>
              <a:rPr lang="ru-RU" sz="1100" b="1" dirty="0"/>
              <a:t>финансовый год и имеющий право </a:t>
            </a:r>
            <a:r>
              <a:rPr lang="ru-RU" sz="1100" b="1" dirty="0" smtClean="0"/>
              <a:t>распределять ассигнования </a:t>
            </a:r>
            <a:r>
              <a:rPr lang="ru-RU" sz="1100" b="1" dirty="0"/>
              <a:t>по направлениям, установленным </a:t>
            </a:r>
            <a:r>
              <a:rPr lang="ru-RU" sz="1100" b="1" dirty="0" smtClean="0"/>
              <a:t>этим законом </a:t>
            </a:r>
            <a:r>
              <a:rPr lang="ru-RU" sz="1100" b="1" dirty="0"/>
              <a:t>(правовым актом), по распорядителям </a:t>
            </a:r>
            <a:r>
              <a:rPr lang="ru-RU" sz="1100" b="1" dirty="0" smtClean="0"/>
              <a:t>и получателям </a:t>
            </a:r>
            <a:r>
              <a:rPr lang="ru-RU" sz="1100" b="1" dirty="0"/>
              <a:t>средств бюджета, находящимся в его ведении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Государственный или муниципальный долг </a:t>
            </a:r>
            <a:r>
              <a:rPr lang="ru-RU" sz="1100" b="1" dirty="0" smtClean="0"/>
              <a:t>– обязательства</a:t>
            </a:r>
            <a:r>
              <a:rPr lang="ru-RU" sz="1100" b="1" dirty="0"/>
              <a:t>, возникающие из государственных </a:t>
            </a:r>
            <a:r>
              <a:rPr lang="ru-RU" sz="1100" b="1" dirty="0" smtClean="0"/>
              <a:t>или муниципальных </a:t>
            </a:r>
            <a:r>
              <a:rPr lang="ru-RU" sz="1100" b="1" dirty="0"/>
              <a:t>займов (заимствований), принятых на </a:t>
            </a:r>
            <a:r>
              <a:rPr lang="ru-RU" sz="1100" b="1" dirty="0" smtClean="0"/>
              <a:t>себя Российской </a:t>
            </a:r>
            <a:r>
              <a:rPr lang="ru-RU" sz="1100" b="1" dirty="0"/>
              <a:t>Федерацией, субъектом Российской </a:t>
            </a:r>
            <a:r>
              <a:rPr lang="ru-RU" sz="1100" b="1" dirty="0" smtClean="0"/>
              <a:t>Федерации или муниципальным </a:t>
            </a:r>
            <a:r>
              <a:rPr lang="ru-RU" sz="1100" b="1" dirty="0"/>
              <a:t>образованием </a:t>
            </a:r>
            <a:r>
              <a:rPr lang="ru-RU" sz="1100" b="1" dirty="0" smtClean="0"/>
              <a:t>гарантий (поручительств</a:t>
            </a:r>
            <a:r>
              <a:rPr lang="ru-RU" sz="1100" b="1" dirty="0"/>
              <a:t>) по обязательствам третьих лиц, </a:t>
            </a:r>
            <a:r>
              <a:rPr lang="ru-RU" sz="1100" b="1" dirty="0" smtClean="0"/>
              <a:t>другие обязательства</a:t>
            </a:r>
            <a:r>
              <a:rPr lang="ru-RU" sz="1100" b="1" dirty="0"/>
              <a:t>, а также принятые на себя </a:t>
            </a:r>
            <a:r>
              <a:rPr lang="ru-RU" sz="1100" b="1" dirty="0" smtClean="0"/>
              <a:t>Российской Федерацией</a:t>
            </a:r>
            <a:r>
              <a:rPr lang="ru-RU" sz="1100" b="1" dirty="0"/>
              <a:t>, субъектом Российской Федерации </a:t>
            </a:r>
            <a:r>
              <a:rPr lang="ru-RU" sz="1100" b="1" dirty="0" smtClean="0"/>
              <a:t>или муниципальным </a:t>
            </a:r>
            <a:r>
              <a:rPr lang="ru-RU" sz="1100" b="1" dirty="0"/>
              <a:t>образованием обязательства третьих </a:t>
            </a:r>
            <a:r>
              <a:rPr lang="ru-RU" sz="1100" b="1" dirty="0" smtClean="0"/>
              <a:t>лиц;</a:t>
            </a:r>
          </a:p>
          <a:p>
            <a:pPr marL="0" indent="0"/>
            <a:r>
              <a:rPr lang="ru-RU" sz="1100" b="1" i="1" u="sng" dirty="0" smtClean="0"/>
              <a:t>Дефицит </a:t>
            </a:r>
            <a:r>
              <a:rPr lang="ru-RU" sz="1100" b="1" i="1" u="sng" dirty="0"/>
              <a:t>бюджета </a:t>
            </a:r>
            <a:r>
              <a:rPr lang="ru-RU" sz="1100" b="1" dirty="0"/>
              <a:t>– превышение </a:t>
            </a:r>
            <a:r>
              <a:rPr lang="ru-RU" sz="1100" b="1" dirty="0" smtClean="0"/>
              <a:t>расходов бюджета </a:t>
            </a:r>
            <a:r>
              <a:rPr lang="ru-RU" sz="1100" b="1" dirty="0"/>
              <a:t>над его доходами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Бюджетный профицит </a:t>
            </a:r>
            <a:r>
              <a:rPr lang="ru-RU" sz="1100" b="1" i="1" dirty="0"/>
              <a:t>— </a:t>
            </a:r>
            <a:r>
              <a:rPr lang="ru-RU" sz="1100" b="1" dirty="0"/>
              <a:t>превышение доходов бюджета над его расходами (с учетом разницы между </a:t>
            </a:r>
            <a:r>
              <a:rPr lang="ru-RU" sz="1100" b="1" dirty="0" smtClean="0"/>
              <a:t>возвратом кредитов </a:t>
            </a:r>
            <a:r>
              <a:rPr lang="ru-RU" sz="1100" b="1" dirty="0"/>
              <a:t>в бюджет и предоставлением кредитов из </a:t>
            </a:r>
            <a:r>
              <a:rPr lang="ru-RU" sz="1100" b="1" dirty="0" smtClean="0"/>
              <a:t>бюджета) и безвозвратной </a:t>
            </a:r>
            <a:r>
              <a:rPr lang="ru-RU" sz="1100" b="1" dirty="0"/>
              <a:t>основах для покрытия текущих расходов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Доходы бюджета </a:t>
            </a:r>
            <a:r>
              <a:rPr lang="ru-RU" sz="1100" b="1" dirty="0"/>
              <a:t>– денежные </a:t>
            </a:r>
            <a:r>
              <a:rPr lang="ru-RU" sz="1100" b="1" dirty="0" smtClean="0"/>
              <a:t>средства, поступающие </a:t>
            </a:r>
            <a:r>
              <a:rPr lang="ru-RU" sz="1100" b="1" dirty="0"/>
              <a:t>в безвозмездном и безвозвратной порядке </a:t>
            </a:r>
            <a:r>
              <a:rPr lang="ru-RU" sz="1100" b="1" dirty="0" smtClean="0"/>
              <a:t>в соответствии </a:t>
            </a:r>
            <a:r>
              <a:rPr lang="ru-RU" sz="1100" b="1" dirty="0"/>
              <a:t>с законодательством Российской Федерации </a:t>
            </a:r>
            <a:r>
              <a:rPr lang="ru-RU" sz="1100" b="1" dirty="0" smtClean="0"/>
              <a:t>в распоряжение </a:t>
            </a:r>
            <a:r>
              <a:rPr lang="ru-RU" sz="1100" b="1" dirty="0"/>
              <a:t>органов государственной власти </a:t>
            </a:r>
            <a:r>
              <a:rPr lang="ru-RU" sz="1100" b="1" dirty="0" smtClean="0"/>
              <a:t>Российской Федерации</a:t>
            </a:r>
            <a:r>
              <a:rPr lang="ru-RU" sz="1100" b="1" dirty="0"/>
              <a:t>, органов государственной власти </a:t>
            </a:r>
            <a:r>
              <a:rPr lang="ru-RU" sz="1100" b="1" dirty="0" smtClean="0"/>
              <a:t>субъектов Российской </a:t>
            </a:r>
            <a:r>
              <a:rPr lang="ru-RU" sz="1100" b="1" dirty="0"/>
              <a:t>Федерации и органов местного самоуправления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Расходы бюджета </a:t>
            </a:r>
            <a:r>
              <a:rPr lang="ru-RU" sz="1100" b="1" dirty="0"/>
              <a:t>- средства, направленные на осуществление программ и мероприятий, </a:t>
            </a:r>
            <a:r>
              <a:rPr lang="ru-RU" sz="1100" b="1" dirty="0" smtClean="0"/>
              <a:t>предусмотренных соответствующим </a:t>
            </a:r>
            <a:r>
              <a:rPr lang="ru-RU" sz="1100" b="1" dirty="0"/>
              <a:t>бюджетом.</a:t>
            </a:r>
            <a:endParaRPr lang="ru-RU" sz="1100" b="1" dirty="0" smtClean="0"/>
          </a:p>
          <a:p>
            <a:pPr marL="0" indent="0"/>
            <a:r>
              <a:rPr lang="ru-RU" sz="1100" b="1" i="1" u="sng" dirty="0"/>
              <a:t>Консолидированный бюджет </a:t>
            </a:r>
            <a:r>
              <a:rPr lang="ru-RU" sz="1100" b="1" dirty="0"/>
              <a:t>– свод </a:t>
            </a:r>
            <a:r>
              <a:rPr lang="ru-RU" sz="1100" b="1" dirty="0" smtClean="0"/>
              <a:t>бюджетов всех </a:t>
            </a:r>
            <a:r>
              <a:rPr lang="ru-RU" sz="1100" b="1" dirty="0"/>
              <a:t>уровней бюджетной системы Российской Федерации </a:t>
            </a:r>
            <a:r>
              <a:rPr lang="ru-RU" sz="1100" b="1" dirty="0" smtClean="0"/>
              <a:t>на соответствующей </a:t>
            </a:r>
            <a:r>
              <a:rPr lang="ru-RU" sz="1100" b="1" dirty="0"/>
              <a:t>территории;</a:t>
            </a:r>
          </a:p>
          <a:p>
            <a:pPr marL="0" indent="0"/>
            <a:endParaRPr lang="ru-RU" sz="1100" dirty="0"/>
          </a:p>
          <a:p>
            <a:pPr marL="0" indent="0"/>
            <a:endParaRPr lang="ru-RU" sz="1100" dirty="0" smtClean="0"/>
          </a:p>
          <a:p>
            <a:pPr marL="0" indent="0"/>
            <a:endParaRPr lang="ru-RU" sz="1100" dirty="0"/>
          </a:p>
          <a:p>
            <a:endParaRPr lang="ru-RU" sz="1100" dirty="0"/>
          </a:p>
          <a:p>
            <a:pPr marL="0" indent="0"/>
            <a:endParaRPr lang="ru-RU" sz="1100" dirty="0" smtClean="0"/>
          </a:p>
          <a:p>
            <a:pPr marL="0" indent="0"/>
            <a:endParaRPr lang="ru-RU" sz="1100" dirty="0"/>
          </a:p>
          <a:p>
            <a:pPr marL="0" indent="0"/>
            <a:endParaRPr lang="ru-RU" sz="1100" dirty="0"/>
          </a:p>
          <a:p>
            <a:pPr algn="just"/>
            <a:endParaRPr lang="ru-RU" sz="1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547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40" y="54868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Управление финансов </a:t>
            </a:r>
            <a:br>
              <a:rPr lang="ru-RU" sz="2400" b="1" dirty="0" smtClean="0"/>
            </a:br>
            <a:r>
              <a:rPr lang="ru-RU" sz="2400" b="1" dirty="0" smtClean="0"/>
              <a:t>администрации МО «Гиагинский район»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640960" cy="2250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5" y="4391974"/>
            <a:ext cx="748491" cy="476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5" y="5346545"/>
            <a:ext cx="579898" cy="594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0911" y="3861048"/>
            <a:ext cx="533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385600, ст. Гиагинская, ул. Кооперативная,35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071" y="4290649"/>
            <a:ext cx="4150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8(87779)3-09-30 доб.:</a:t>
            </a:r>
          </a:p>
          <a:p>
            <a:endParaRPr lang="ru-RU" sz="1200" dirty="0" smtClean="0">
              <a:latin typeface="Comic Sans MS" pitchFamily="66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124- бюджетный отдел;</a:t>
            </a:r>
          </a:p>
          <a:p>
            <a:r>
              <a:rPr lang="ru-RU" sz="1200" dirty="0" smtClean="0">
                <a:latin typeface="Comic Sans MS" pitchFamily="66" charset="0"/>
              </a:rPr>
              <a:t>125, 158 – отдел исполнения бюджета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9029" y="5413175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Сайт: </a:t>
            </a:r>
            <a:r>
              <a:rPr lang="en-US" sz="1200" dirty="0">
                <a:latin typeface="Comic Sans MS" pitchFamily="66" charset="0"/>
                <a:hlinkClick r:id="rId5"/>
              </a:rPr>
              <a:t>http://ufgr.ru</a:t>
            </a:r>
            <a:r>
              <a:rPr lang="en-US" sz="1200" dirty="0" smtClean="0">
                <a:latin typeface="Comic Sans MS" pitchFamily="66" charset="0"/>
                <a:hlinkClick r:id="rId5"/>
              </a:rPr>
              <a:t>/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E-mail</a:t>
            </a:r>
            <a:r>
              <a:rPr lang="ru-RU" sz="1200" dirty="0" smtClean="0">
                <a:latin typeface="Comic Sans MS" pitchFamily="66" charset="0"/>
              </a:rPr>
              <a:t>:</a:t>
            </a:r>
            <a:r>
              <a:rPr lang="en-US" sz="1200" dirty="0" smtClean="0">
                <a:latin typeface="Comic Sans MS" pitchFamily="66" charset="0"/>
              </a:rPr>
              <a:t> fingiag@mail.ru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75" y="4298564"/>
            <a:ext cx="592105" cy="5921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0594" y="4298564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График работы управления финансов :</a:t>
            </a:r>
          </a:p>
          <a:p>
            <a:r>
              <a:rPr lang="ru-RU" sz="1200" dirty="0" smtClean="0">
                <a:latin typeface="Comic Sans MS" pitchFamily="66" charset="0"/>
              </a:rPr>
              <a:t>Понедельник-пятница</a:t>
            </a:r>
          </a:p>
          <a:p>
            <a:r>
              <a:rPr lang="ru-RU" sz="1200" dirty="0" smtClean="0">
                <a:latin typeface="Comic Sans MS" pitchFamily="66" charset="0"/>
              </a:rPr>
              <a:t>С 9.00 до 18.00</a:t>
            </a:r>
          </a:p>
          <a:p>
            <a:r>
              <a:rPr lang="ru-RU" sz="1200" dirty="0" smtClean="0">
                <a:latin typeface="Comic Sans MS" pitchFamily="66" charset="0"/>
              </a:rPr>
              <a:t>Перерыв с 13.00 до 13.48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115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9468544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Основные </a:t>
            </a:r>
            <a:r>
              <a:rPr lang="ru-RU" sz="2400" b="1" dirty="0" smtClean="0"/>
              <a:t>параметры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 smtClean="0"/>
              <a:t>исполнения </a:t>
            </a:r>
            <a:r>
              <a:rPr lang="ru-RU" sz="2400" b="1" dirty="0" smtClean="0"/>
              <a:t>бюджета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МО «Гиагинский район», тыс. руб.</a:t>
            </a:r>
            <a:endParaRPr lang="ru-RU" sz="24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4815335"/>
              </p:ext>
            </p:extLst>
          </p:nvPr>
        </p:nvGraphicFramePr>
        <p:xfrm>
          <a:off x="611560" y="2276872"/>
          <a:ext cx="3456384" cy="392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68211155"/>
              </p:ext>
            </p:extLst>
          </p:nvPr>
        </p:nvGraphicFramePr>
        <p:xfrm>
          <a:off x="539552" y="2420888"/>
          <a:ext cx="3657600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44823"/>
            <a:ext cx="2232247" cy="2232247"/>
          </a:xfrm>
          <a:prstGeom prst="rect">
            <a:avLst/>
          </a:prstGeom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429803"/>
              </p:ext>
            </p:extLst>
          </p:nvPr>
        </p:nvGraphicFramePr>
        <p:xfrm>
          <a:off x="5076056" y="2420888"/>
          <a:ext cx="3657600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97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1143000"/>
          </a:xfrm>
        </p:spPr>
        <p:txBody>
          <a:bodyPr>
            <a:noAutofit/>
          </a:bodyPr>
          <a:lstStyle/>
          <a:p>
            <a:r>
              <a:rPr lang="ru-RU" sz="1800" b="1" u="sng" dirty="0" smtClean="0"/>
              <a:t>Бюджет</a:t>
            </a:r>
            <a:r>
              <a:rPr lang="ru-RU" sz="1800" b="1" dirty="0" smtClean="0"/>
              <a:t> (</a:t>
            </a:r>
            <a:r>
              <a:rPr lang="ru-RU" sz="1800" b="1" i="1" dirty="0" smtClean="0"/>
              <a:t>в переводе с французского - </a:t>
            </a:r>
            <a:r>
              <a:rPr lang="en-US" sz="1800" b="1" i="1" dirty="0" err="1" smtClean="0"/>
              <a:t>Bougette</a:t>
            </a:r>
            <a:r>
              <a:rPr lang="ru-RU" sz="1800" b="1" i="1" dirty="0" smtClean="0"/>
              <a:t> «кожаный кошелек») </a:t>
            </a:r>
            <a:r>
              <a:rPr lang="ru-RU" sz="1800" b="1" dirty="0" smtClean="0"/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sz="1800" b="1" dirty="0" smtClean="0"/>
              <a:t> </a:t>
            </a:r>
            <a:endParaRPr lang="ru-RU" sz="1800" b="1" dirty="0"/>
          </a:p>
        </p:txBody>
      </p:sp>
      <p:sp>
        <p:nvSpPr>
          <p:cNvPr id="10" name="Текст 9"/>
          <p:cNvSpPr>
            <a:spLocks noGrp="1"/>
          </p:cNvSpPr>
          <p:nvPr>
            <p:ph sz="quarter" idx="1"/>
          </p:nvPr>
        </p:nvSpPr>
        <p:spPr>
          <a:xfrm>
            <a:off x="395536" y="1984248"/>
            <a:ext cx="4546848" cy="3604992"/>
          </a:xfrm>
        </p:spPr>
        <p:txBody>
          <a:bodyPr>
            <a:noAutofit/>
          </a:bodyPr>
          <a:lstStyle/>
          <a:p>
            <a:r>
              <a:rPr lang="ru-RU" sz="1600" b="1" i="1" u="sng" cap="small" dirty="0" smtClean="0"/>
              <a:t>Доходы бюджета </a:t>
            </a:r>
            <a:r>
              <a:rPr lang="ru-RU" sz="1600" b="1" i="1" cap="small" dirty="0" smtClean="0"/>
              <a:t>– поступающие в бюджет на безвозмездной и безвозвратной основе, денежные средства</a:t>
            </a:r>
          </a:p>
          <a:p>
            <a:endParaRPr lang="ru-RU" sz="1600" b="1" i="1" cap="small" dirty="0" smtClean="0"/>
          </a:p>
          <a:p>
            <a:r>
              <a:rPr lang="ru-RU" sz="1600" b="1" i="1" u="sng" cap="small" dirty="0" smtClean="0"/>
              <a:t>Расходы бюджета </a:t>
            </a:r>
            <a:r>
              <a:rPr lang="ru-RU" sz="1600" b="1" i="1" cap="small" dirty="0" smtClean="0"/>
              <a:t>– выплачиваемые из бюджета денежные средства</a:t>
            </a:r>
          </a:p>
          <a:p>
            <a:endParaRPr lang="ru-RU" sz="1600" b="1" i="1" cap="small" dirty="0" smtClean="0"/>
          </a:p>
          <a:p>
            <a:r>
              <a:rPr lang="ru-RU" sz="1600" b="1" i="1" u="sng" cap="small" dirty="0" smtClean="0"/>
              <a:t>Цель составления бюджета </a:t>
            </a:r>
            <a:r>
              <a:rPr lang="ru-RU" sz="1600" b="1" i="1" cap="small" dirty="0" smtClean="0"/>
              <a:t>– учет объема располагаемых и расходуемых средств</a:t>
            </a:r>
            <a:endParaRPr lang="ru-RU" sz="1600" b="1" i="1" cap="small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5162242"/>
            <a:ext cx="518457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dirty="0" smtClean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Доходы-расходы=дефицит/профицит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Дефицит – расходы больше доходов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Профицит – доходы больше расходов</a:t>
            </a:r>
            <a:endParaRPr lang="ru-RU" sz="1600" b="1" cap="all" dirty="0">
              <a:ln w="9000" cmpd="sng">
                <a:solidFill>
                  <a:srgbClr val="F5CD2D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3168352" cy="41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673" y="260648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Бюджетный процесс </a:t>
            </a:r>
            <a:br>
              <a:rPr lang="ru-RU" sz="2400" b="1" dirty="0" smtClean="0"/>
            </a:br>
            <a:r>
              <a:rPr lang="ru-RU" sz="2400" b="1" dirty="0" smtClean="0"/>
              <a:t>МО «Гиагинский район»</a:t>
            </a:r>
            <a:endParaRPr lang="ru-RU" sz="2400" b="1" dirty="0"/>
          </a:p>
        </p:txBody>
      </p:sp>
      <p:sp>
        <p:nvSpPr>
          <p:cNvPr id="28" name="Овал 27"/>
          <p:cNvSpPr/>
          <p:nvPr/>
        </p:nvSpPr>
        <p:spPr>
          <a:xfrm>
            <a:off x="3746078" y="1220661"/>
            <a:ext cx="1764196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Составление проекта бюджета очередного года  (июль</a:t>
            </a:r>
            <a:r>
              <a:rPr lang="ru-RU" sz="1200" b="1" dirty="0" smtClean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237298" y="1794364"/>
            <a:ext cx="174259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Публичные слушания по проекту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314443" y="1819306"/>
            <a:ext cx="18467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Утверждение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863884" y="5454123"/>
            <a:ext cx="1764196" cy="11753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Исполнение бюджета в текущем году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409715" y="5059989"/>
            <a:ext cx="194421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Формирование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264178" y="5131997"/>
            <a:ext cx="1800199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Утверждение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9615" y="3477049"/>
            <a:ext cx="1800200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Публичные слушания по отчету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732240" y="3339933"/>
            <a:ext cx="1944216" cy="12720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Рассмотрение проекта очередного года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 (с ноября по декабрь</a:t>
            </a:r>
            <a:r>
              <a:rPr lang="ru-RU" sz="1100" dirty="0" smtClean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sz="11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7" name="Нашивка 46"/>
          <p:cNvSpPr/>
          <p:nvPr/>
        </p:nvSpPr>
        <p:spPr>
          <a:xfrm rot="1212387">
            <a:off x="5655432" y="2068366"/>
            <a:ext cx="425423" cy="27299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 rot="3416957">
            <a:off x="7560332" y="2987072"/>
            <a:ext cx="288032" cy="2698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rot="7582388">
            <a:off x="7474262" y="4794811"/>
            <a:ext cx="441811" cy="273101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496573">
            <a:off x="5783385" y="6016710"/>
            <a:ext cx="468052" cy="30973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1553978">
            <a:off x="3196245" y="6070239"/>
            <a:ext cx="496728" cy="28375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5711352">
            <a:off x="1259724" y="4840469"/>
            <a:ext cx="454551" cy="28358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7924651">
            <a:off x="1578654" y="3092941"/>
            <a:ext cx="334064" cy="27743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20513556">
            <a:off x="3254600" y="2150191"/>
            <a:ext cx="432048" cy="3240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26" y="3162596"/>
            <a:ext cx="2890079" cy="162676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78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Основные характеристики бюджета</a:t>
            </a:r>
            <a:br>
              <a:rPr lang="ru-RU" sz="2400" b="1" dirty="0" smtClean="0"/>
            </a:br>
            <a:r>
              <a:rPr lang="ru-RU" sz="2400" b="1" dirty="0" smtClean="0"/>
              <a:t> МО «Гиагинский район»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4395467"/>
              </p:ext>
            </p:extLst>
          </p:nvPr>
        </p:nvGraphicFramePr>
        <p:xfrm>
          <a:off x="179512" y="1052736"/>
          <a:ext cx="8424936" cy="4617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046"/>
                <a:gridCol w="6579890"/>
              </a:tblGrid>
              <a:tr h="20118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Налоговые поступления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Поступления от уплаты организациями и гражданами налогов и сборов, определенных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Налог на доходы физических лиц;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Налог на совокупный доход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Налог на имущество организаций 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Государственная пошлина;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Налог на товары (работы, услуги), реализуемые на территории РФ;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другие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4492" marR="94492"/>
                </a:tc>
              </a:tr>
              <a:tr h="166060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Неналоговые поступления</a:t>
                      </a:r>
                      <a:endParaRPr lang="ru-RU" sz="1400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Поступления от уплаты организациями</a:t>
                      </a:r>
                      <a:r>
                        <a:rPr lang="ru-RU" sz="1200" b="1" baseline="0" dirty="0" smtClean="0"/>
                        <a:t>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/>
                        <a:t>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/>
                        <a:t>Штрафы, санкции и возмещение ущерба;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/>
                        <a:t>Платежи при пользовании природными ресурсами;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/>
                        <a:t>Доходы от продажи материальных и нематериальных активов;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/>
                        <a:t>другие</a:t>
                      </a:r>
                      <a:endParaRPr lang="ru-RU" sz="1200" b="1" dirty="0"/>
                    </a:p>
                  </a:txBody>
                  <a:tcPr marL="94492" marR="94492"/>
                </a:tc>
              </a:tr>
              <a:tr h="9449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Поступающие в бюджет денежные средства на безвозвратной и</a:t>
                      </a:r>
                      <a:r>
                        <a:rPr lang="ru-RU" sz="1200" b="1" baseline="0" dirty="0" smtClean="0"/>
                        <a:t>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200" b="1" dirty="0"/>
                    </a:p>
                  </a:txBody>
                  <a:tcPr marL="94492" marR="944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386" y="827749"/>
            <a:ext cx="8712968" cy="748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Бюджет</a:t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b="1" dirty="0" smtClean="0">
                <a:cs typeface="Times New Roman" pitchFamily="18" charset="0"/>
              </a:rPr>
              <a:t> МО «Гиагинский район» </a:t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b="1" dirty="0" smtClean="0">
                <a:cs typeface="Times New Roman" pitchFamily="18" charset="0"/>
              </a:rPr>
              <a:t>за 2021 год, тыс. руб.</a:t>
            </a:r>
            <a:endParaRPr lang="ru-RU" sz="2400" b="1" dirty="0"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2507385"/>
              </p:ext>
            </p:extLst>
          </p:nvPr>
        </p:nvGraphicFramePr>
        <p:xfrm>
          <a:off x="467543" y="1772817"/>
          <a:ext cx="8136906" cy="281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512"/>
                <a:gridCol w="1964865"/>
                <a:gridCol w="1964865"/>
                <a:gridCol w="1600664"/>
              </a:tblGrid>
              <a:tr h="5164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3417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доходов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1327255,6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1348939,3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5619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Налоговые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288985,7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312657,3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5164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1038269,9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1036282,1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4167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расходов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1336657,6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1323195,3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4549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Дефицит(-)/Профицит</a:t>
                      </a:r>
                      <a:r>
                        <a:rPr lang="ru-RU" sz="1400" baseline="0" dirty="0" smtClean="0"/>
                        <a:t> (+)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-11402,0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25744,1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4" y="5013176"/>
            <a:ext cx="3494122" cy="14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8666</TotalTime>
  <Words>5029</Words>
  <Application>Microsoft Office PowerPoint</Application>
  <PresentationFormat>Экран (4:3)</PresentationFormat>
  <Paragraphs>1296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Эркер</vt:lpstr>
      <vt:lpstr>Путеводитель  </vt:lpstr>
      <vt:lpstr>Гиагинский район</vt:lpstr>
      <vt:lpstr>Основные показатели  социально-экономического развития, тыс. руб.</vt:lpstr>
      <vt:lpstr>Исполнение консолидированного бюджета  МО «Гиагинский район»  за 2021 год, тыс. руб.</vt:lpstr>
      <vt:lpstr>Основные параметры  исполнения бюджета  МО «Гиагинский район», тыс. руб.</vt:lpstr>
      <vt:lpstr>Бюджет (в переводе с французского - Bougette «кожаный кошелек»)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vt:lpstr>
      <vt:lpstr>Бюджетный процесс  МО «Гиагинский район»</vt:lpstr>
      <vt:lpstr>Основные характеристики бюджета  МО «Гиагинский район»</vt:lpstr>
      <vt:lpstr>Бюджет  МО «Гиагинский район»  за 2021 год, тыс. руб.</vt:lpstr>
      <vt:lpstr>Доходы консолидированного бюджета  МО «Гиагинский район»</vt:lpstr>
      <vt:lpstr>Объем и структура налоговых доходов бюджета  МО «Гиагинский район»</vt:lpstr>
      <vt:lpstr>Объем и структура неналоговых доходов бюджета  МО «Гиагинский район» за 2021 год, тыс. руб.</vt:lpstr>
      <vt:lpstr>Безвозмездные поступления  в бюджет МО «Гиагинский район»  за 2021 год, тыс. руб.</vt:lpstr>
      <vt:lpstr>Исполнение бюджета МО «Гиагинский район»  по разделам классификации расходов  в 2021 году, тыс. руб.</vt:lpstr>
      <vt:lpstr>Программные расходы  мо «Гиагинский район», тыс. руб.</vt:lpstr>
      <vt:lpstr>Расходы бюджета  МО «Гиагинский район», тыс. руб.</vt:lpstr>
      <vt:lpstr>Расходы по разделу  «Общегосударственные вопросы», тыс. руб.</vt:lpstr>
      <vt:lpstr>Презентация PowerPoint</vt:lpstr>
      <vt:lpstr>Презентация PowerPoint</vt:lpstr>
      <vt:lpstr>Презентация PowerPoint</vt:lpstr>
      <vt:lpstr>Расходы бюджета МО «Гиагинский район»  по видам расходов классификации расходов, тыс. руб.</vt:lpstr>
      <vt:lpstr>Расходы бюджета МО «Гиагинский район» на реализацию муниципальных программ МО «Гиагинский район», тыс. руб.</vt:lpstr>
      <vt:lpstr>Меры социальной поддержки отдельных категорий граждан в бюджете МО «Гиагинский район»</vt:lpstr>
      <vt:lpstr>Презентация PowerPoint</vt:lpstr>
      <vt:lpstr>Муниципальная программа  МО «Гиагинский район»  «Развитие образования», тыс. руб.</vt:lpstr>
      <vt:lpstr>Муниципальная программа  МО «Гиагинский район»  «Развитие культуры и искусства», тыс. руб.</vt:lpstr>
      <vt:lpstr>Муниципальная программа  МО «Гиагинский район»  «Управление муниципальными финансами»</vt:lpstr>
      <vt:lpstr>Муниципальная программа МО «Гиагинский район»  «Энергосбережение и повышение энергетической эффективности»</vt:lpstr>
      <vt:lpstr>Муниципальная программа МО «Гиагинский район»  «Развитие молодежной политики»</vt:lpstr>
      <vt:lpstr>Муниципальная программа МО «Гиагинский район»  «Развитие физической культуры»</vt:lpstr>
      <vt:lpstr>Муниципальная программа МО «Гиагинский район»  «Развитие сельского хозяйства и  комплексного развития сельских территорий»</vt:lpstr>
      <vt:lpstr>Муниципальная программа МО «Гиагинский район» 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» , тыс. руб.</vt:lpstr>
      <vt:lpstr>Муниципальная программа МО «Гиагинский район»  «Обеспечение безопасности дорожного движения», тыс. руб.</vt:lpstr>
      <vt:lpstr>Муниципальная программа  МО «Гиагинский район»  «Доступная среда», тыс. руб.</vt:lpstr>
      <vt:lpstr>Муниципальная программа  МО «Гиагинский район»  «Развитие информатизации», тыс.руб.</vt:lpstr>
      <vt:lpstr>Муниципальная программа МО «Гиагинский район»  «Обеспечение доступным и комфортным жильем  и коммунальными услугами», тыс. руб.</vt:lpstr>
      <vt:lpstr>Муниципальная программа МО «Гиагинский район»  «Улучшение демографической ситуации на территории  МО «Гиагинский район», тыс. руб.</vt:lpstr>
      <vt:lpstr>Муниципальная программа МО «Гиагинский район»  «Социальная помощь ветеранам Великой Отечественной войны 1941-1945 годов», тыс. руб.</vt:lpstr>
      <vt:lpstr>Сведения о реализации  общественно-значимых проектов  для МО «Гиагинский район»</vt:lpstr>
      <vt:lpstr>Реализация национальных проектов  за 2021 год</vt:lpstr>
      <vt:lpstr>Финансовая поддержка бюджетов  сельских поселений в 2021 году, тыс. руб.</vt:lpstr>
      <vt:lpstr>Дотации на выравнивание  бюджетной обеспеченности сельских  поселений</vt:lpstr>
      <vt:lpstr>Структура муниципального долга МО «Гиагинский район»  (в соответствии с Бюджетным кодексом РФ)</vt:lpstr>
      <vt:lpstr>Муниципальный долг  МО «Гиагинский район», тыс. руб.</vt:lpstr>
      <vt:lpstr>Глоссарий</vt:lpstr>
      <vt:lpstr>Управление финансов  администрации МО «Гиагинский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исполнения консолидированного бюджета МО «Гиагинский район»</dc:title>
  <dc:creator>user9</dc:creator>
  <cp:lastModifiedBy>support</cp:lastModifiedBy>
  <cp:revision>561</cp:revision>
  <cp:lastPrinted>2019-04-17T09:30:48Z</cp:lastPrinted>
  <dcterms:created xsi:type="dcterms:W3CDTF">2019-03-21T06:44:56Z</dcterms:created>
  <dcterms:modified xsi:type="dcterms:W3CDTF">2022-05-31T13:40:47Z</dcterms:modified>
</cp:coreProperties>
</file>