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72" r:id="rId1"/>
  </p:sldMasterIdLst>
  <p:sldIdLst>
    <p:sldId id="291" r:id="rId2"/>
    <p:sldId id="292" r:id="rId3"/>
    <p:sldId id="305" r:id="rId4"/>
    <p:sldId id="306" r:id="rId5"/>
    <p:sldId id="307" r:id="rId6"/>
    <p:sldId id="300" r:id="rId7"/>
    <p:sldId id="327" r:id="rId8"/>
    <p:sldId id="330" r:id="rId9"/>
    <p:sldId id="331" r:id="rId10"/>
    <p:sldId id="308" r:id="rId11"/>
    <p:sldId id="326" r:id="rId12"/>
    <p:sldId id="310" r:id="rId13"/>
    <p:sldId id="311" r:id="rId14"/>
    <p:sldId id="261" r:id="rId15"/>
    <p:sldId id="262" r:id="rId16"/>
    <p:sldId id="301" r:id="rId17"/>
    <p:sldId id="263" r:id="rId18"/>
    <p:sldId id="264" r:id="rId19"/>
    <p:sldId id="265" r:id="rId20"/>
    <p:sldId id="266" r:id="rId21"/>
    <p:sldId id="268" r:id="rId22"/>
    <p:sldId id="313" r:id="rId23"/>
    <p:sldId id="314" r:id="rId24"/>
    <p:sldId id="312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282" r:id="rId36"/>
    <p:sldId id="283" r:id="rId37"/>
    <p:sldId id="284" r:id="rId38"/>
    <p:sldId id="285" r:id="rId39"/>
    <p:sldId id="332" r:id="rId40"/>
    <p:sldId id="302" r:id="rId41"/>
    <p:sldId id="325" r:id="rId42"/>
    <p:sldId id="287" r:id="rId43"/>
    <p:sldId id="288" r:id="rId44"/>
    <p:sldId id="328" r:id="rId45"/>
    <p:sldId id="333" r:id="rId46"/>
    <p:sldId id="303" r:id="rId47"/>
    <p:sldId id="290" r:id="rId48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5"/>
            <p14:sldId id="306"/>
            <p14:sldId id="307"/>
            <p14:sldId id="300"/>
            <p14:sldId id="327"/>
            <p14:sldId id="330"/>
            <p14:sldId id="331"/>
            <p14:sldId id="308"/>
            <p14:sldId id="326"/>
            <p14:sldId id="310"/>
            <p14:sldId id="311"/>
            <p14:sldId id="261"/>
            <p14:sldId id="262"/>
            <p14:sldId id="301"/>
            <p14:sldId id="263"/>
            <p14:sldId id="264"/>
            <p14:sldId id="265"/>
            <p14:sldId id="266"/>
            <p14:sldId id="268"/>
            <p14:sldId id="313"/>
            <p14:sldId id="314"/>
            <p14:sldId id="312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82"/>
            <p14:sldId id="283"/>
            <p14:sldId id="284"/>
            <p14:sldId id="285"/>
            <p14:sldId id="332"/>
            <p14:sldId id="302"/>
            <p14:sldId id="325"/>
            <p14:sldId id="287"/>
            <p14:sldId id="288"/>
            <p14:sldId id="328"/>
            <p14:sldId id="333"/>
            <p14:sldId id="303"/>
          </p14:sldIdLst>
        </p14:section>
        <p14:section name="Раздел без заголовка" id="{68DDEF46-5175-42D2-8017-A3431403B231}">
          <p14:sldIdLst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9268" autoAdjust="0"/>
  </p:normalViewPr>
  <p:slideViewPr>
    <p:cSldViewPr>
      <p:cViewPr varScale="1">
        <p:scale>
          <a:sx n="89" d="100"/>
          <a:sy n="8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725703519281095"/>
          <c:y val="0.1543231307632485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873394.8</c:v>
                </c:pt>
                <c:pt idx="1">
                  <c:v>863727.8</c:v>
                </c:pt>
                <c:pt idx="2">
                  <c:v>9666.9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151311647633691"/>
          <c:y val="0.1682291711177390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560483533018747"/>
                  <c:y val="-3.902194627947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814919.6</c:v>
                </c:pt>
                <c:pt idx="1">
                  <c:v>816741.2</c:v>
                </c:pt>
                <c:pt idx="2">
                  <c:v>1821.6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1800" dirty="0" smtClean="0"/>
              <a:t> </a:t>
            </a:r>
            <a:r>
              <a:rPr lang="ru-RU" sz="1800" dirty="0"/>
              <a:t>всего 873 394,8 тыс. руб.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80353523937953E-2"/>
          <c:y val="0.20721167035862229"/>
          <c:w val="0.55466071298591346"/>
          <c:h val="0.69098444843996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доходы всего 873 394,8 тыс. руб.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311468.2</c:v>
                </c:pt>
                <c:pt idx="1">
                  <c:v>561926.6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5"/>
            <c:bubble3D val="0"/>
            <c:explosion val="0"/>
          </c:dPt>
          <c:dLbls>
            <c:dLbl>
              <c:idx val="0"/>
              <c:layout>
                <c:manualLayout>
                  <c:x val="1.2949707353424936E-2"/>
                  <c:y val="-9.0839369102357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17432185724471E-2"/>
                  <c:y val="-6.325282853876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05439818243132E-2"/>
                  <c:y val="-5.396510602764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689873544353922E-2"/>
                  <c:y val="3.693586017324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23709441625886E-3"/>
                  <c:y val="3.3047627324562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422021311091902E-2"/>
                  <c:y val="7.3735086782472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169060709604984E-2"/>
                  <c:y val="-2.1532553730589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3412199909133852E-2"/>
                  <c:y val="-7.173866882174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668213685037551E-2"/>
                  <c:y val="-4.180583877777021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2 930,0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5233899855551755E-2"/>
                  <c:y val="-9.003703889531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57577.1</c:v>
                </c:pt>
                <c:pt idx="1">
                  <c:v>2509.1999999999998</c:v>
                </c:pt>
                <c:pt idx="2">
                  <c:v>3192.1</c:v>
                </c:pt>
                <c:pt idx="3">
                  <c:v>38390.300000000003</c:v>
                </c:pt>
                <c:pt idx="4">
                  <c:v>464276.8</c:v>
                </c:pt>
                <c:pt idx="5">
                  <c:v>108187.3</c:v>
                </c:pt>
                <c:pt idx="6">
                  <c:v>33248.9</c:v>
                </c:pt>
                <c:pt idx="7">
                  <c:v>57987.9</c:v>
                </c:pt>
                <c:pt idx="8">
                  <c:v>2930</c:v>
                </c:pt>
                <c:pt idx="9">
                  <c:v>12461.8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550698296395252"/>
          <c:y val="3.2697531815461374E-2"/>
          <c:w val="0.34202139238368273"/>
          <c:h val="0.95019370607566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9571754758730513E-2"/>
                  <c:y val="-4.7097011412418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971863080028143E-2"/>
                  <c:y val="-3.240876271396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795549915750102"/>
                  <c:y val="-4.737131461787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программы</c:v>
                </c:pt>
                <c:pt idx="1">
                  <c:v>Ведомственная муниципальная программа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694768.6</c:v>
                </c:pt>
                <c:pt idx="1">
                  <c:v>5708.1</c:v>
                </c:pt>
                <c:pt idx="2">
                  <c:v>80284.7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933292765450306"/>
          <c:y val="0.22611971685685717"/>
          <c:w val="0.28104692912908669"/>
          <c:h val="0.7210343975385954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109400206493554E-3"/>
                  <c:y val="4.2356417580914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37600825974216E-2"/>
                  <c:y val="-1.2706925274274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460.4</c:v>
                </c:pt>
                <c:pt idx="1">
                  <c:v>2315.5</c:v>
                </c:pt>
                <c:pt idx="2" formatCode="0.0">
                  <c:v>1289.5</c:v>
                </c:pt>
                <c:pt idx="3">
                  <c:v>1897.9</c:v>
                </c:pt>
                <c:pt idx="4">
                  <c:v>445.7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582720"/>
        <c:axId val="146201600"/>
        <c:axId val="0"/>
      </c:bar3DChart>
      <c:catAx>
        <c:axId val="141582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201600"/>
        <c:crosses val="autoZero"/>
        <c:auto val="1"/>
        <c:lblAlgn val="ctr"/>
        <c:lblOffset val="100"/>
        <c:noMultiLvlLbl val="0"/>
      </c:catAx>
      <c:valAx>
        <c:axId val="146201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1582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71205680947627659"/>
          <c:y val="2.5451537754743001E-2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207808"/>
        <c:axId val="139209344"/>
        <c:axId val="0"/>
      </c:bar3DChart>
      <c:catAx>
        <c:axId val="139207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9209344"/>
        <c:crosses val="autoZero"/>
        <c:auto val="1"/>
        <c:lblAlgn val="ctr"/>
        <c:lblOffset val="100"/>
        <c:noMultiLvlLbl val="0"/>
      </c:catAx>
      <c:valAx>
        <c:axId val="1392093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9207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460.3</c:v>
                </c:pt>
                <c:pt idx="1">
                  <c:v>2335.5</c:v>
                </c:pt>
                <c:pt idx="2" formatCode="0.0">
                  <c:v>1289.5</c:v>
                </c:pt>
                <c:pt idx="3">
                  <c:v>1897.8</c:v>
                </c:pt>
                <c:pt idx="4">
                  <c:v>445.7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226112"/>
        <c:axId val="139232000"/>
        <c:axId val="0"/>
      </c:bar3DChart>
      <c:catAx>
        <c:axId val="139226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232000"/>
        <c:crosses val="autoZero"/>
        <c:auto val="1"/>
        <c:lblAlgn val="ctr"/>
        <c:lblOffset val="100"/>
        <c:noMultiLvlLbl val="0"/>
      </c:catAx>
      <c:valAx>
        <c:axId val="139232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92261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77735421381264136"/>
          <c:y val="5.0865388303291945E-2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D3821-5C25-4B80-820B-F5FB5FE14E3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053E29-17CA-4AD0-9612-FE1F51947680}">
      <dgm:prSet phldrT="[Текст]" custT="1"/>
      <dgm:spPr/>
      <dgm:t>
        <a:bodyPr/>
        <a:lstStyle/>
        <a:p>
          <a:r>
            <a:rPr lang="ru-RU" sz="2800" b="1" dirty="0" smtClean="0"/>
            <a:t>«Образование» 1 750,8</a:t>
          </a:r>
          <a:endParaRPr lang="ru-RU" sz="2800" b="1" dirty="0"/>
        </a:p>
      </dgm:t>
    </dgm:pt>
    <dgm:pt modelId="{7171C355-5F73-45FA-AE9C-477F58334A09}" type="parTrans" cxnId="{91F27D81-F1E0-4651-892F-64ECE63E378A}">
      <dgm:prSet/>
      <dgm:spPr/>
      <dgm:t>
        <a:bodyPr/>
        <a:lstStyle/>
        <a:p>
          <a:endParaRPr lang="ru-RU"/>
        </a:p>
      </dgm:t>
    </dgm:pt>
    <dgm:pt modelId="{85956348-2748-44A7-9903-EA5F19F69DBD}" type="sibTrans" cxnId="{91F27D81-F1E0-4651-892F-64ECE63E378A}">
      <dgm:prSet/>
      <dgm:spPr/>
      <dgm:t>
        <a:bodyPr/>
        <a:lstStyle/>
        <a:p>
          <a:endParaRPr lang="ru-RU"/>
        </a:p>
      </dgm:t>
    </dgm:pt>
    <dgm:pt modelId="{57CD471A-5734-44EE-AA3D-1A9D00BDCDF2}">
      <dgm:prSet phldrT="[Текст]" custT="1"/>
      <dgm:spPr/>
      <dgm:t>
        <a:bodyPr/>
        <a:lstStyle/>
        <a:p>
          <a:r>
            <a:rPr lang="ru-RU" sz="2800" b="1" dirty="0" smtClean="0"/>
            <a:t>«Культурная среда» 31 085,0</a:t>
          </a:r>
          <a:endParaRPr lang="ru-RU" sz="2800" b="1" dirty="0"/>
        </a:p>
      </dgm:t>
    </dgm:pt>
    <dgm:pt modelId="{606B005C-2324-4D16-B1CB-EC02AB7A7C14}" type="parTrans" cxnId="{E375B786-4405-485E-8C69-B8A360E87581}">
      <dgm:prSet/>
      <dgm:spPr/>
      <dgm:t>
        <a:bodyPr/>
        <a:lstStyle/>
        <a:p>
          <a:endParaRPr lang="ru-RU"/>
        </a:p>
      </dgm:t>
    </dgm:pt>
    <dgm:pt modelId="{F160F1BF-E9BA-4B55-933E-7E89CB04C2C5}" type="sibTrans" cxnId="{E375B786-4405-485E-8C69-B8A360E87581}">
      <dgm:prSet/>
      <dgm:spPr/>
      <dgm:t>
        <a:bodyPr/>
        <a:lstStyle/>
        <a:p>
          <a:endParaRPr lang="ru-RU"/>
        </a:p>
      </dgm:t>
    </dgm:pt>
    <dgm:pt modelId="{19D7604F-E402-4B54-9632-B6392C34640D}">
      <dgm:prSet phldrT="[Текст]" custT="1"/>
      <dgm:spPr/>
      <dgm:t>
        <a:bodyPr/>
        <a:lstStyle/>
        <a:p>
          <a:r>
            <a:rPr lang="ru-RU" sz="2800" b="1" dirty="0" smtClean="0"/>
            <a:t>Формирование комфортной городской среды 4 582,7</a:t>
          </a:r>
          <a:endParaRPr lang="ru-RU" sz="2800" b="1" dirty="0"/>
        </a:p>
      </dgm:t>
    </dgm:pt>
    <dgm:pt modelId="{234D67BD-9A6F-4BB3-88BE-7C06F615E6F9}" type="parTrans" cxnId="{2632425F-F4D7-4DE0-A71A-5A2AB0A8881B}">
      <dgm:prSet/>
      <dgm:spPr/>
      <dgm:t>
        <a:bodyPr/>
        <a:lstStyle/>
        <a:p>
          <a:endParaRPr lang="ru-RU"/>
        </a:p>
      </dgm:t>
    </dgm:pt>
    <dgm:pt modelId="{BF29D6B4-57F5-4461-86EB-FCEA24E26416}" type="sibTrans" cxnId="{2632425F-F4D7-4DE0-A71A-5A2AB0A8881B}">
      <dgm:prSet/>
      <dgm:spPr/>
      <dgm:t>
        <a:bodyPr/>
        <a:lstStyle/>
        <a:p>
          <a:endParaRPr lang="ru-RU"/>
        </a:p>
      </dgm:t>
    </dgm:pt>
    <dgm:pt modelId="{45339143-50B8-4DD6-BBE8-D1212F144D81}">
      <dgm:prSet custT="1"/>
      <dgm:spPr/>
      <dgm:t>
        <a:bodyPr/>
        <a:lstStyle/>
        <a:p>
          <a:r>
            <a:rPr lang="ru-RU" sz="2000" dirty="0" smtClean="0"/>
            <a:t> </a:t>
          </a:r>
          <a:r>
            <a:rPr lang="ru-RU" sz="2800" b="1" dirty="0" smtClean="0"/>
            <a:t>Спорт – норма жизни 57 788,5  </a:t>
          </a:r>
          <a:endParaRPr lang="ru-RU" sz="3200" b="1" dirty="0"/>
        </a:p>
      </dgm:t>
    </dgm:pt>
    <dgm:pt modelId="{7FFB1B10-3D9D-4134-B23C-0A15D9176897}" type="parTrans" cxnId="{BD6B24A8-531E-4099-9465-7021D36C49D7}">
      <dgm:prSet/>
      <dgm:spPr/>
      <dgm:t>
        <a:bodyPr/>
        <a:lstStyle/>
        <a:p>
          <a:endParaRPr lang="ru-RU"/>
        </a:p>
      </dgm:t>
    </dgm:pt>
    <dgm:pt modelId="{340CA7C2-792C-4481-AA4E-FCB9702FC756}" type="sibTrans" cxnId="{BD6B24A8-531E-4099-9465-7021D36C49D7}">
      <dgm:prSet/>
      <dgm:spPr/>
      <dgm:t>
        <a:bodyPr/>
        <a:lstStyle/>
        <a:p>
          <a:endParaRPr lang="ru-RU"/>
        </a:p>
      </dgm:t>
    </dgm:pt>
    <dgm:pt modelId="{9F86952F-4269-42B2-AD31-D54FF1F2549E}" type="pres">
      <dgm:prSet presAssocID="{D59D3821-5C25-4B80-820B-F5FB5FE14E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F8CF876-8705-4ED4-B0EA-49DDA0651109}" type="pres">
      <dgm:prSet presAssocID="{D59D3821-5C25-4B80-820B-F5FB5FE14E37}" presName="Name1" presStyleCnt="0"/>
      <dgm:spPr/>
    </dgm:pt>
    <dgm:pt modelId="{81B57E42-A51A-432A-9B24-1FE54559AFA8}" type="pres">
      <dgm:prSet presAssocID="{D59D3821-5C25-4B80-820B-F5FB5FE14E37}" presName="cycle" presStyleCnt="0"/>
      <dgm:spPr/>
    </dgm:pt>
    <dgm:pt modelId="{77C276DC-1F1A-48E1-A6B0-394BD64782EE}" type="pres">
      <dgm:prSet presAssocID="{D59D3821-5C25-4B80-820B-F5FB5FE14E37}" presName="srcNode" presStyleLbl="node1" presStyleIdx="0" presStyleCnt="4"/>
      <dgm:spPr/>
    </dgm:pt>
    <dgm:pt modelId="{5BBD9FAB-E54B-4754-BE80-48AA5510BF3A}" type="pres">
      <dgm:prSet presAssocID="{D59D3821-5C25-4B80-820B-F5FB5FE14E37}" presName="conn" presStyleLbl="parChTrans1D2" presStyleIdx="0" presStyleCnt="1"/>
      <dgm:spPr/>
      <dgm:t>
        <a:bodyPr/>
        <a:lstStyle/>
        <a:p>
          <a:endParaRPr lang="ru-RU"/>
        </a:p>
      </dgm:t>
    </dgm:pt>
    <dgm:pt modelId="{5A01928E-54D1-4089-88EA-EAA2703CD84C}" type="pres">
      <dgm:prSet presAssocID="{D59D3821-5C25-4B80-820B-F5FB5FE14E37}" presName="extraNode" presStyleLbl="node1" presStyleIdx="0" presStyleCnt="4"/>
      <dgm:spPr/>
    </dgm:pt>
    <dgm:pt modelId="{7A500015-EDE6-4C31-BBE2-7FB9E553DD46}" type="pres">
      <dgm:prSet presAssocID="{D59D3821-5C25-4B80-820B-F5FB5FE14E37}" presName="dstNode" presStyleLbl="node1" presStyleIdx="0" presStyleCnt="4"/>
      <dgm:spPr/>
    </dgm:pt>
    <dgm:pt modelId="{DF2E362B-183F-4C6F-A6BB-4EEDA05D437C}" type="pres">
      <dgm:prSet presAssocID="{A6053E29-17CA-4AD0-9612-FE1F5194768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FD0DC-C431-48B3-A6DD-944CA236D8AD}" type="pres">
      <dgm:prSet presAssocID="{A6053E29-17CA-4AD0-9612-FE1F51947680}" presName="accent_1" presStyleCnt="0"/>
      <dgm:spPr/>
    </dgm:pt>
    <dgm:pt modelId="{095FC50D-3BDA-440E-8229-3D0323585F05}" type="pres">
      <dgm:prSet presAssocID="{A6053E29-17CA-4AD0-9612-FE1F51947680}" presName="accentRepeatNode" presStyleLbl="solidFgAcc1" presStyleIdx="0" presStyleCnt="4"/>
      <dgm:spPr/>
    </dgm:pt>
    <dgm:pt modelId="{1FA1FE91-034C-4CDE-8EAB-BE3EBB22DEC2}" type="pres">
      <dgm:prSet presAssocID="{57CD471A-5734-44EE-AA3D-1A9D00BDCDF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522F-3DE7-4C40-93F1-C9312B5775C2}" type="pres">
      <dgm:prSet presAssocID="{57CD471A-5734-44EE-AA3D-1A9D00BDCDF2}" presName="accent_2" presStyleCnt="0"/>
      <dgm:spPr/>
    </dgm:pt>
    <dgm:pt modelId="{4C0EA5FE-6E81-477C-AF7D-9939E969238B}" type="pres">
      <dgm:prSet presAssocID="{57CD471A-5734-44EE-AA3D-1A9D00BDCDF2}" presName="accentRepeatNode" presStyleLbl="solidFgAcc1" presStyleIdx="1" presStyleCnt="4"/>
      <dgm:spPr/>
    </dgm:pt>
    <dgm:pt modelId="{88E4A52C-76A4-4431-AD57-F7E24435BE84}" type="pres">
      <dgm:prSet presAssocID="{19D7604F-E402-4B54-9632-B6392C34640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1A032-FFAC-4743-A947-910AA644E7BB}" type="pres">
      <dgm:prSet presAssocID="{19D7604F-E402-4B54-9632-B6392C34640D}" presName="accent_3" presStyleCnt="0"/>
      <dgm:spPr/>
    </dgm:pt>
    <dgm:pt modelId="{57C7521C-7EC7-4BAC-A227-B46ADEA1C80D}" type="pres">
      <dgm:prSet presAssocID="{19D7604F-E402-4B54-9632-B6392C34640D}" presName="accentRepeatNode" presStyleLbl="solidFgAcc1" presStyleIdx="2" presStyleCnt="4"/>
      <dgm:spPr/>
    </dgm:pt>
    <dgm:pt modelId="{6A8F89AC-080C-4E00-88F2-0E395350FEBD}" type="pres">
      <dgm:prSet presAssocID="{45339143-50B8-4DD6-BBE8-D1212F144D81}" presName="text_4" presStyleLbl="node1" presStyleIdx="3" presStyleCnt="4" custScaleX="96271" custScaleY="94730" custLinFactNeighborX="159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31B2C-1AE9-4FEC-8638-287005B7A27E}" type="pres">
      <dgm:prSet presAssocID="{45339143-50B8-4DD6-BBE8-D1212F144D81}" presName="accent_4" presStyleCnt="0"/>
      <dgm:spPr/>
    </dgm:pt>
    <dgm:pt modelId="{2DBCB67E-B456-4B3D-B553-C3AF90A5C92E}" type="pres">
      <dgm:prSet presAssocID="{45339143-50B8-4DD6-BBE8-D1212F144D81}" presName="accentRepeatNode" presStyleLbl="solidFgAcc1" presStyleIdx="3" presStyleCnt="4"/>
      <dgm:spPr/>
    </dgm:pt>
  </dgm:ptLst>
  <dgm:cxnLst>
    <dgm:cxn modelId="{BD6B24A8-531E-4099-9465-7021D36C49D7}" srcId="{D59D3821-5C25-4B80-820B-F5FB5FE14E37}" destId="{45339143-50B8-4DD6-BBE8-D1212F144D81}" srcOrd="3" destOrd="0" parTransId="{7FFB1B10-3D9D-4134-B23C-0A15D9176897}" sibTransId="{340CA7C2-792C-4481-AA4E-FCB9702FC756}"/>
    <dgm:cxn modelId="{E375B786-4405-485E-8C69-B8A360E87581}" srcId="{D59D3821-5C25-4B80-820B-F5FB5FE14E37}" destId="{57CD471A-5734-44EE-AA3D-1A9D00BDCDF2}" srcOrd="1" destOrd="0" parTransId="{606B005C-2324-4D16-B1CB-EC02AB7A7C14}" sibTransId="{F160F1BF-E9BA-4B55-933E-7E89CB04C2C5}"/>
    <dgm:cxn modelId="{CB4D21C0-AC01-43FF-95B3-375AFDDE3E86}" type="presOf" srcId="{57CD471A-5734-44EE-AA3D-1A9D00BDCDF2}" destId="{1FA1FE91-034C-4CDE-8EAB-BE3EBB22DEC2}" srcOrd="0" destOrd="0" presId="urn:microsoft.com/office/officeart/2008/layout/VerticalCurvedList"/>
    <dgm:cxn modelId="{EE786D43-ACA7-485B-A079-B416945B347C}" type="presOf" srcId="{85956348-2748-44A7-9903-EA5F19F69DBD}" destId="{5BBD9FAB-E54B-4754-BE80-48AA5510BF3A}" srcOrd="0" destOrd="0" presId="urn:microsoft.com/office/officeart/2008/layout/VerticalCurvedList"/>
    <dgm:cxn modelId="{C2409414-5D4D-4652-B207-84F014316D69}" type="presOf" srcId="{19D7604F-E402-4B54-9632-B6392C34640D}" destId="{88E4A52C-76A4-4431-AD57-F7E24435BE84}" srcOrd="0" destOrd="0" presId="urn:microsoft.com/office/officeart/2008/layout/VerticalCurvedList"/>
    <dgm:cxn modelId="{2632425F-F4D7-4DE0-A71A-5A2AB0A8881B}" srcId="{D59D3821-5C25-4B80-820B-F5FB5FE14E37}" destId="{19D7604F-E402-4B54-9632-B6392C34640D}" srcOrd="2" destOrd="0" parTransId="{234D67BD-9A6F-4BB3-88BE-7C06F615E6F9}" sibTransId="{BF29D6B4-57F5-4461-86EB-FCEA24E26416}"/>
    <dgm:cxn modelId="{91F27D81-F1E0-4651-892F-64ECE63E378A}" srcId="{D59D3821-5C25-4B80-820B-F5FB5FE14E37}" destId="{A6053E29-17CA-4AD0-9612-FE1F51947680}" srcOrd="0" destOrd="0" parTransId="{7171C355-5F73-45FA-AE9C-477F58334A09}" sibTransId="{85956348-2748-44A7-9903-EA5F19F69DBD}"/>
    <dgm:cxn modelId="{D5B7A786-3EB7-41DC-8126-EDAA104F793C}" type="presOf" srcId="{45339143-50B8-4DD6-BBE8-D1212F144D81}" destId="{6A8F89AC-080C-4E00-88F2-0E395350FEBD}" srcOrd="0" destOrd="0" presId="urn:microsoft.com/office/officeart/2008/layout/VerticalCurvedList"/>
    <dgm:cxn modelId="{02CE7ACE-05AF-4AC4-B9F4-FB1CC266FD30}" type="presOf" srcId="{D59D3821-5C25-4B80-820B-F5FB5FE14E37}" destId="{9F86952F-4269-42B2-AD31-D54FF1F2549E}" srcOrd="0" destOrd="0" presId="urn:microsoft.com/office/officeart/2008/layout/VerticalCurvedList"/>
    <dgm:cxn modelId="{7ACD30D0-BD63-47F3-9F9C-21DE3910A58C}" type="presOf" srcId="{A6053E29-17CA-4AD0-9612-FE1F51947680}" destId="{DF2E362B-183F-4C6F-A6BB-4EEDA05D437C}" srcOrd="0" destOrd="0" presId="urn:microsoft.com/office/officeart/2008/layout/VerticalCurvedList"/>
    <dgm:cxn modelId="{8E631BF5-7648-4C6E-914E-6036153029DC}" type="presParOf" srcId="{9F86952F-4269-42B2-AD31-D54FF1F2549E}" destId="{6F8CF876-8705-4ED4-B0EA-49DDA0651109}" srcOrd="0" destOrd="0" presId="urn:microsoft.com/office/officeart/2008/layout/VerticalCurvedList"/>
    <dgm:cxn modelId="{6296D854-E786-485D-8439-83BE6EB7960F}" type="presParOf" srcId="{6F8CF876-8705-4ED4-B0EA-49DDA0651109}" destId="{81B57E42-A51A-432A-9B24-1FE54559AFA8}" srcOrd="0" destOrd="0" presId="urn:microsoft.com/office/officeart/2008/layout/VerticalCurvedList"/>
    <dgm:cxn modelId="{D8251B9A-59EE-4F6A-91D9-3EF4B753873D}" type="presParOf" srcId="{81B57E42-A51A-432A-9B24-1FE54559AFA8}" destId="{77C276DC-1F1A-48E1-A6B0-394BD64782EE}" srcOrd="0" destOrd="0" presId="urn:microsoft.com/office/officeart/2008/layout/VerticalCurvedList"/>
    <dgm:cxn modelId="{3BF38E6E-8A97-4FEB-BA8C-8B6B21310CFD}" type="presParOf" srcId="{81B57E42-A51A-432A-9B24-1FE54559AFA8}" destId="{5BBD9FAB-E54B-4754-BE80-48AA5510BF3A}" srcOrd="1" destOrd="0" presId="urn:microsoft.com/office/officeart/2008/layout/VerticalCurvedList"/>
    <dgm:cxn modelId="{2DEE843E-31A6-42A0-8056-856C7E6188B1}" type="presParOf" srcId="{81B57E42-A51A-432A-9B24-1FE54559AFA8}" destId="{5A01928E-54D1-4089-88EA-EAA2703CD84C}" srcOrd="2" destOrd="0" presId="urn:microsoft.com/office/officeart/2008/layout/VerticalCurvedList"/>
    <dgm:cxn modelId="{0144E8B4-0290-4B38-A9C8-A6BB6CF3FB05}" type="presParOf" srcId="{81B57E42-A51A-432A-9B24-1FE54559AFA8}" destId="{7A500015-EDE6-4C31-BBE2-7FB9E553DD46}" srcOrd="3" destOrd="0" presId="urn:microsoft.com/office/officeart/2008/layout/VerticalCurvedList"/>
    <dgm:cxn modelId="{485CE6E3-DA12-4719-A6BE-2A5E4BF11465}" type="presParOf" srcId="{6F8CF876-8705-4ED4-B0EA-49DDA0651109}" destId="{DF2E362B-183F-4C6F-A6BB-4EEDA05D437C}" srcOrd="1" destOrd="0" presId="urn:microsoft.com/office/officeart/2008/layout/VerticalCurvedList"/>
    <dgm:cxn modelId="{B23C511F-487D-438B-B125-2B56194DC9AF}" type="presParOf" srcId="{6F8CF876-8705-4ED4-B0EA-49DDA0651109}" destId="{F62FD0DC-C431-48B3-A6DD-944CA236D8AD}" srcOrd="2" destOrd="0" presId="urn:microsoft.com/office/officeart/2008/layout/VerticalCurvedList"/>
    <dgm:cxn modelId="{69865148-FAD3-4588-B078-00B72D1FB640}" type="presParOf" srcId="{F62FD0DC-C431-48B3-A6DD-944CA236D8AD}" destId="{095FC50D-3BDA-440E-8229-3D0323585F05}" srcOrd="0" destOrd="0" presId="urn:microsoft.com/office/officeart/2008/layout/VerticalCurvedList"/>
    <dgm:cxn modelId="{71DE9EA0-6BB0-4BB3-B290-3582F5079E28}" type="presParOf" srcId="{6F8CF876-8705-4ED4-B0EA-49DDA0651109}" destId="{1FA1FE91-034C-4CDE-8EAB-BE3EBB22DEC2}" srcOrd="3" destOrd="0" presId="urn:microsoft.com/office/officeart/2008/layout/VerticalCurvedList"/>
    <dgm:cxn modelId="{DFC5B63B-6F6F-4BAC-91F8-6CA382E43FC8}" type="presParOf" srcId="{6F8CF876-8705-4ED4-B0EA-49DDA0651109}" destId="{A7C8522F-3DE7-4C40-93F1-C9312B5775C2}" srcOrd="4" destOrd="0" presId="urn:microsoft.com/office/officeart/2008/layout/VerticalCurvedList"/>
    <dgm:cxn modelId="{6FE2E07E-C52D-42ED-88E2-64DB2BA344F0}" type="presParOf" srcId="{A7C8522F-3DE7-4C40-93F1-C9312B5775C2}" destId="{4C0EA5FE-6E81-477C-AF7D-9939E969238B}" srcOrd="0" destOrd="0" presId="urn:microsoft.com/office/officeart/2008/layout/VerticalCurvedList"/>
    <dgm:cxn modelId="{2F619D4B-8E24-4712-BC8E-3B2AC49088FE}" type="presParOf" srcId="{6F8CF876-8705-4ED4-B0EA-49DDA0651109}" destId="{88E4A52C-76A4-4431-AD57-F7E24435BE84}" srcOrd="5" destOrd="0" presId="urn:microsoft.com/office/officeart/2008/layout/VerticalCurvedList"/>
    <dgm:cxn modelId="{BAD252C9-2E76-4764-ACDA-D49C0A5712E9}" type="presParOf" srcId="{6F8CF876-8705-4ED4-B0EA-49DDA0651109}" destId="{4441A032-FFAC-4743-A947-910AA644E7BB}" srcOrd="6" destOrd="0" presId="urn:microsoft.com/office/officeart/2008/layout/VerticalCurvedList"/>
    <dgm:cxn modelId="{8AC56458-5F38-44A7-90BC-BF63865F6FD1}" type="presParOf" srcId="{4441A032-FFAC-4743-A947-910AA644E7BB}" destId="{57C7521C-7EC7-4BAC-A227-B46ADEA1C80D}" srcOrd="0" destOrd="0" presId="urn:microsoft.com/office/officeart/2008/layout/VerticalCurvedList"/>
    <dgm:cxn modelId="{3F2A8C68-DE79-4FB2-8FA6-41C4370930BF}" type="presParOf" srcId="{6F8CF876-8705-4ED4-B0EA-49DDA0651109}" destId="{6A8F89AC-080C-4E00-88F2-0E395350FEBD}" srcOrd="7" destOrd="0" presId="urn:microsoft.com/office/officeart/2008/layout/VerticalCurvedList"/>
    <dgm:cxn modelId="{6415879E-CA27-44AC-8015-CD9FECB5A023}" type="presParOf" srcId="{6F8CF876-8705-4ED4-B0EA-49DDA0651109}" destId="{C2331B2C-1AE9-4FEC-8638-287005B7A27E}" srcOrd="8" destOrd="0" presId="urn:microsoft.com/office/officeart/2008/layout/VerticalCurvedList"/>
    <dgm:cxn modelId="{2548332C-4D83-4BF5-B140-80F724C28AAD}" type="presParOf" srcId="{C2331B2C-1AE9-4FEC-8638-287005B7A27E}" destId="{2DBCB67E-B456-4B3D-B553-C3AF90A5C9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6C9C2-0649-4127-8103-B10248C2525F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0502EA-6995-4176-81CA-C2AF83D1CB69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200" dirty="0" smtClean="0"/>
            <a:t>Прочие межбюджетные трансферты общего характера</a:t>
          </a:r>
        </a:p>
        <a:p>
          <a:r>
            <a:rPr lang="ru-RU" sz="1200" dirty="0" smtClean="0"/>
            <a:t>План: 12949,7</a:t>
          </a:r>
        </a:p>
        <a:p>
          <a:r>
            <a:rPr lang="ru-RU" sz="1200" dirty="0" smtClean="0"/>
            <a:t>Факт: 12949,7</a:t>
          </a:r>
        </a:p>
        <a:p>
          <a:endParaRPr lang="ru-RU" sz="1000" dirty="0"/>
        </a:p>
      </dgm:t>
    </dgm:pt>
    <dgm:pt modelId="{5838EDBC-B660-4F9B-A603-5E27E4E7A2BF}" type="parTrans" cxnId="{39827A9C-2E50-4DAD-83C7-F6B2A91D9BEB}">
      <dgm:prSet/>
      <dgm:spPr/>
      <dgm:t>
        <a:bodyPr/>
        <a:lstStyle/>
        <a:p>
          <a:endParaRPr lang="ru-RU"/>
        </a:p>
      </dgm:t>
    </dgm:pt>
    <dgm:pt modelId="{36F36E29-1F6A-4DD5-8413-40B7AE5DB758}" type="sibTrans" cxnId="{39827A9C-2E50-4DAD-83C7-F6B2A91D9BEB}">
      <dgm:prSet/>
      <dgm:spPr/>
      <dgm:t>
        <a:bodyPr/>
        <a:lstStyle/>
        <a:p>
          <a:endParaRPr lang="ru-RU"/>
        </a:p>
      </dgm:t>
    </dgm:pt>
    <dgm:pt modelId="{245EF2C2-1B6D-4385-98FC-F0232EBD03D8}">
      <dgm:prSet phldrT="[Текст]" custT="1"/>
      <dgm:spPr/>
      <dgm:t>
        <a:bodyPr/>
        <a:lstStyle/>
        <a:p>
          <a:pPr algn="ctr"/>
          <a:r>
            <a:rPr lang="ru-RU" sz="1200" dirty="0" smtClean="0"/>
            <a:t>Безвозмездные поступления от других бюджетов бюджетной системы РФ</a:t>
          </a:r>
        </a:p>
        <a:p>
          <a:pPr algn="ctr"/>
          <a:r>
            <a:rPr lang="ru-RU" sz="1200" dirty="0" smtClean="0"/>
            <a:t>План : 23817,7 </a:t>
          </a:r>
        </a:p>
        <a:p>
          <a:pPr algn="ctr"/>
          <a:r>
            <a:rPr lang="ru-RU" sz="1200" dirty="0" smtClean="0"/>
            <a:t>Факт :23817,7</a:t>
          </a:r>
        </a:p>
        <a:p>
          <a:pPr algn="ctr"/>
          <a:endParaRPr lang="ru-RU" sz="800" dirty="0"/>
        </a:p>
      </dgm:t>
    </dgm:pt>
    <dgm:pt modelId="{1BAA3FEA-1792-4F8C-8867-37F6F5E1EDCF}" type="parTrans" cxnId="{69249EDD-F7F0-4F8E-BAA0-C8561E709FDC}">
      <dgm:prSet/>
      <dgm:spPr/>
      <dgm:t>
        <a:bodyPr/>
        <a:lstStyle/>
        <a:p>
          <a:endParaRPr lang="ru-RU"/>
        </a:p>
      </dgm:t>
    </dgm:pt>
    <dgm:pt modelId="{13173D45-819A-4DD9-B4EE-E81819AD98C5}" type="sibTrans" cxnId="{69249EDD-F7F0-4F8E-BAA0-C8561E709FDC}">
      <dgm:prSet/>
      <dgm:spPr/>
      <dgm:t>
        <a:bodyPr/>
        <a:lstStyle/>
        <a:p>
          <a:endParaRPr lang="ru-RU"/>
        </a:p>
      </dgm:t>
    </dgm:pt>
    <dgm:pt modelId="{C66B1B5A-741C-4586-BD66-5BB62D70176E}">
      <dgm:prSet phldrT="[Текст]" custT="1"/>
      <dgm:spPr/>
      <dgm:t>
        <a:bodyPr anchor="t"/>
        <a:lstStyle/>
        <a:p>
          <a:r>
            <a:rPr lang="ru-RU" sz="1200" dirty="0" smtClean="0"/>
            <a:t>Прочие дотации </a:t>
          </a:r>
        </a:p>
        <a:p>
          <a:r>
            <a:rPr lang="ru-RU" sz="1200" dirty="0" smtClean="0"/>
            <a:t>План: 940,0</a:t>
          </a:r>
        </a:p>
        <a:p>
          <a:r>
            <a:rPr lang="ru-RU" sz="1200" dirty="0" smtClean="0"/>
            <a:t>Факт: 940,0</a:t>
          </a:r>
        </a:p>
        <a:p>
          <a:endParaRPr lang="ru-RU" sz="1000" dirty="0"/>
        </a:p>
      </dgm:t>
    </dgm:pt>
    <dgm:pt modelId="{61364A10-2468-47AE-9073-313951A12C23}" type="parTrans" cxnId="{2050AAA6-347C-4FE7-80C0-818541C37384}">
      <dgm:prSet/>
      <dgm:spPr/>
      <dgm:t>
        <a:bodyPr/>
        <a:lstStyle/>
        <a:p>
          <a:endParaRPr lang="ru-RU"/>
        </a:p>
      </dgm:t>
    </dgm:pt>
    <dgm:pt modelId="{BC901CAE-E08D-44F1-BC4E-442CE45A88E3}" type="sibTrans" cxnId="{2050AAA6-347C-4FE7-80C0-818541C37384}">
      <dgm:prSet/>
      <dgm:spPr/>
      <dgm:t>
        <a:bodyPr/>
        <a:lstStyle/>
        <a:p>
          <a:endParaRPr lang="ru-RU"/>
        </a:p>
      </dgm:t>
    </dgm:pt>
    <dgm:pt modelId="{B22B21EA-9A31-4205-90F4-32BC099CF8CB}">
      <dgm:prSet custT="1"/>
      <dgm:spPr/>
      <dgm:t>
        <a:bodyPr anchor="t"/>
        <a:lstStyle/>
        <a:p>
          <a:r>
            <a:rPr lang="ru-RU" sz="1200" dirty="0" smtClean="0"/>
            <a:t>Дотации на выравнивание бюджетной обеспеченности поселений</a:t>
          </a:r>
        </a:p>
        <a:p>
          <a:r>
            <a:rPr lang="ru-RU" sz="1200" dirty="0" smtClean="0"/>
            <a:t>План :6428,8</a:t>
          </a:r>
        </a:p>
        <a:p>
          <a:r>
            <a:rPr lang="ru-RU" sz="1200" dirty="0" smtClean="0"/>
            <a:t>Факт : 6428,8</a:t>
          </a:r>
        </a:p>
        <a:p>
          <a:endParaRPr lang="ru-RU" sz="1000" dirty="0" smtClean="0"/>
        </a:p>
      </dgm:t>
    </dgm:pt>
    <dgm:pt modelId="{05CDA346-36B6-4DEA-94F9-B3469767EE77}" type="parTrans" cxnId="{83F20DBD-C2DC-46A9-8F93-217C824BB1F1}">
      <dgm:prSet/>
      <dgm:spPr/>
      <dgm:t>
        <a:bodyPr/>
        <a:lstStyle/>
        <a:p>
          <a:endParaRPr lang="ru-RU"/>
        </a:p>
      </dgm:t>
    </dgm:pt>
    <dgm:pt modelId="{E4876187-8D55-4F0A-AA23-2D1787725FE4}" type="sibTrans" cxnId="{83F20DBD-C2DC-46A9-8F93-217C824BB1F1}">
      <dgm:prSet/>
      <dgm:spPr/>
      <dgm:t>
        <a:bodyPr/>
        <a:lstStyle/>
        <a:p>
          <a:endParaRPr lang="ru-RU"/>
        </a:p>
      </dgm:t>
    </dgm:pt>
    <dgm:pt modelId="{3CEA3BB2-AFBF-408C-9F83-F882B14BF429}">
      <dgm:prSet custT="1"/>
      <dgm:spPr/>
      <dgm:t>
        <a:bodyPr anchor="t"/>
        <a:lstStyle/>
        <a:p>
          <a:r>
            <a:rPr lang="ru-RU" sz="1200" dirty="0" smtClean="0"/>
            <a:t>Субсидии бюджетам бюджетной системы РФ (межбюджетные субсидии)</a:t>
          </a:r>
        </a:p>
        <a:p>
          <a:r>
            <a:rPr lang="ru-RU" sz="1200" dirty="0" smtClean="0"/>
            <a:t>План: 3334,2</a:t>
          </a:r>
        </a:p>
        <a:p>
          <a:r>
            <a:rPr lang="ru-RU" sz="1200" dirty="0" smtClean="0"/>
            <a:t>Факт: 3334,2</a:t>
          </a:r>
          <a:endParaRPr lang="ru-RU" sz="1200" dirty="0"/>
        </a:p>
      </dgm:t>
    </dgm:pt>
    <dgm:pt modelId="{06A8646B-35A5-4DDD-AD0C-7A2C7886D10E}" type="parTrans" cxnId="{3D2BEF45-F0E0-4CD0-B9E5-DDF841DD27B3}">
      <dgm:prSet/>
      <dgm:spPr/>
      <dgm:t>
        <a:bodyPr/>
        <a:lstStyle/>
        <a:p>
          <a:endParaRPr lang="ru-RU"/>
        </a:p>
      </dgm:t>
    </dgm:pt>
    <dgm:pt modelId="{FDE747E2-54CF-46B8-BC40-16EF6DABFE6F}" type="sibTrans" cxnId="{3D2BEF45-F0E0-4CD0-B9E5-DDF841DD27B3}">
      <dgm:prSet/>
      <dgm:spPr/>
      <dgm:t>
        <a:bodyPr/>
        <a:lstStyle/>
        <a:p>
          <a:endParaRPr lang="ru-RU"/>
        </a:p>
      </dgm:t>
    </dgm:pt>
    <dgm:pt modelId="{D9AC0DFF-B52C-4096-A52C-FA8BA6FEA5E3}">
      <dgm:prSet custT="1"/>
      <dgm:spPr/>
      <dgm:t>
        <a:bodyPr/>
        <a:lstStyle/>
        <a:p>
          <a:r>
            <a:rPr lang="ru-RU" sz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r>
            <a:rPr lang="ru-RU" sz="1200" dirty="0" smtClean="0"/>
            <a:t>План : 165,0</a:t>
          </a:r>
        </a:p>
        <a:p>
          <a:r>
            <a:rPr lang="ru-RU" sz="1200" dirty="0" smtClean="0"/>
            <a:t>Факт: 165,0</a:t>
          </a:r>
        </a:p>
      </dgm:t>
    </dgm:pt>
    <dgm:pt modelId="{4DA39585-5ED4-4270-ABFA-D526BECFCD70}" type="parTrans" cxnId="{E11687F0-DC26-4A90-9E58-0B21DCC13F0D}">
      <dgm:prSet/>
      <dgm:spPr/>
      <dgm:t>
        <a:bodyPr/>
        <a:lstStyle/>
        <a:p>
          <a:endParaRPr lang="ru-RU"/>
        </a:p>
      </dgm:t>
    </dgm:pt>
    <dgm:pt modelId="{484F7593-ADFD-4934-A454-AD5CF98ED567}" type="sibTrans" cxnId="{E11687F0-DC26-4A90-9E58-0B21DCC13F0D}">
      <dgm:prSet/>
      <dgm:spPr/>
      <dgm:t>
        <a:bodyPr/>
        <a:lstStyle/>
        <a:p>
          <a:endParaRPr lang="ru-RU"/>
        </a:p>
      </dgm:t>
    </dgm:pt>
    <dgm:pt modelId="{A67826DB-97EF-42CC-8990-75A6EDE0DF0B}" type="pres">
      <dgm:prSet presAssocID="{A646C9C2-0649-4127-8103-B10248C252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92803A-344B-46F4-83A9-F0509E4F9E3C}" type="pres">
      <dgm:prSet presAssocID="{1B0502EA-6995-4176-81CA-C2AF83D1CB69}" presName="hierRoot1" presStyleCnt="0"/>
      <dgm:spPr/>
    </dgm:pt>
    <dgm:pt modelId="{57BAA039-8220-4D8A-A1D0-883D3829C937}" type="pres">
      <dgm:prSet presAssocID="{1B0502EA-6995-4176-81CA-C2AF83D1CB69}" presName="composite" presStyleCnt="0"/>
      <dgm:spPr/>
    </dgm:pt>
    <dgm:pt modelId="{FDFBC576-5E7C-47A0-A0F2-1495C7DE9435}" type="pres">
      <dgm:prSet presAssocID="{1B0502EA-6995-4176-81CA-C2AF83D1CB69}" presName="background" presStyleLbl="node0" presStyleIdx="0" presStyleCnt="1"/>
      <dgm:spPr/>
    </dgm:pt>
    <dgm:pt modelId="{FFAFB4BB-3A2F-4910-976A-D07A52F95754}" type="pres">
      <dgm:prSet presAssocID="{1B0502EA-6995-4176-81CA-C2AF83D1CB69}" presName="text" presStyleLbl="fgAcc0" presStyleIdx="0" presStyleCnt="1" custScaleX="188903" custLinFactX="54139" custLinFactY="5674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02C3D-25D0-4CAA-B33F-FD33A7C7727D}" type="pres">
      <dgm:prSet presAssocID="{1B0502EA-6995-4176-81CA-C2AF83D1CB69}" presName="hierChild2" presStyleCnt="0"/>
      <dgm:spPr/>
    </dgm:pt>
    <dgm:pt modelId="{0AD05441-5BC5-4D4C-874F-74C8132CA811}" type="pres">
      <dgm:prSet presAssocID="{1BAA3FEA-1792-4F8C-8867-37F6F5E1EDC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1900ECCD-6BA5-4DF0-A51A-CE1EC9BB5F2E}" type="pres">
      <dgm:prSet presAssocID="{245EF2C2-1B6D-4385-98FC-F0232EBD03D8}" presName="hierRoot2" presStyleCnt="0"/>
      <dgm:spPr/>
    </dgm:pt>
    <dgm:pt modelId="{FC59FA46-DCBE-467A-B4E3-04AA59426412}" type="pres">
      <dgm:prSet presAssocID="{245EF2C2-1B6D-4385-98FC-F0232EBD03D8}" presName="composite2" presStyleCnt="0"/>
      <dgm:spPr/>
    </dgm:pt>
    <dgm:pt modelId="{904259AE-66B9-4ED5-974D-2FF71906268C}" type="pres">
      <dgm:prSet presAssocID="{245EF2C2-1B6D-4385-98FC-F0232EBD03D8}" presName="background2" presStyleLbl="node2" presStyleIdx="0" presStyleCnt="1"/>
      <dgm:spPr/>
    </dgm:pt>
    <dgm:pt modelId="{CE6EF7B0-92B4-431D-8A33-72271B8A9A3D}" type="pres">
      <dgm:prSet presAssocID="{245EF2C2-1B6D-4385-98FC-F0232EBD03D8}" presName="text2" presStyleLbl="fgAcc2" presStyleIdx="0" presStyleCnt="1" custScaleX="228848" custScaleY="120558" custLinFactY="-40289" custLinFactNeighborX="-281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EAC7F-CDD7-45C1-962E-668A0E78EC92}" type="pres">
      <dgm:prSet presAssocID="{245EF2C2-1B6D-4385-98FC-F0232EBD03D8}" presName="hierChild3" presStyleCnt="0"/>
      <dgm:spPr/>
    </dgm:pt>
    <dgm:pt modelId="{C1A89CD3-1C53-47BC-859E-BF0870C70065}" type="pres">
      <dgm:prSet presAssocID="{61364A10-2468-47AE-9073-313951A12C2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D21D1DF3-FFC0-4BF3-A146-A50B58551A89}" type="pres">
      <dgm:prSet presAssocID="{C66B1B5A-741C-4586-BD66-5BB62D70176E}" presName="hierRoot3" presStyleCnt="0"/>
      <dgm:spPr/>
    </dgm:pt>
    <dgm:pt modelId="{ECD09565-FA27-4502-B056-C9DFB8D4DCD9}" type="pres">
      <dgm:prSet presAssocID="{C66B1B5A-741C-4586-BD66-5BB62D70176E}" presName="composite3" presStyleCnt="0"/>
      <dgm:spPr/>
    </dgm:pt>
    <dgm:pt modelId="{15D01B1F-B055-41A3-A06E-9DB4E76F393D}" type="pres">
      <dgm:prSet presAssocID="{C66B1B5A-741C-4586-BD66-5BB62D70176E}" presName="background3" presStyleLbl="node3" presStyleIdx="0" presStyleCnt="4"/>
      <dgm:spPr/>
    </dgm:pt>
    <dgm:pt modelId="{77E8CB8F-58AA-4DC7-8A32-7ED1B3ABBD3A}" type="pres">
      <dgm:prSet presAssocID="{C66B1B5A-741C-4586-BD66-5BB62D70176E}" presName="text3" presStyleLbl="fgAcc3" presStyleIdx="0" presStyleCnt="4" custScaleX="103406" custScaleY="118976" custLinFactNeighborX="5064" custLinFactNeighborY="-7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2B5DB-4A7C-4156-A67A-8C2F24F23A97}" type="pres">
      <dgm:prSet presAssocID="{C66B1B5A-741C-4586-BD66-5BB62D70176E}" presName="hierChild4" presStyleCnt="0"/>
      <dgm:spPr/>
    </dgm:pt>
    <dgm:pt modelId="{16E6AE81-FF6C-4E36-802C-8F3653EC4347}" type="pres">
      <dgm:prSet presAssocID="{4DA39585-5ED4-4270-ABFA-D526BECFCD7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11B1208-4288-495B-98D7-F4E0654FA3CE}" type="pres">
      <dgm:prSet presAssocID="{D9AC0DFF-B52C-4096-A52C-FA8BA6FEA5E3}" presName="hierRoot3" presStyleCnt="0"/>
      <dgm:spPr/>
    </dgm:pt>
    <dgm:pt modelId="{4A473E49-3DCF-4B36-B1E0-AF854BC111A9}" type="pres">
      <dgm:prSet presAssocID="{D9AC0DFF-B52C-4096-A52C-FA8BA6FEA5E3}" presName="composite3" presStyleCnt="0"/>
      <dgm:spPr/>
    </dgm:pt>
    <dgm:pt modelId="{C7C5DC97-1203-4E0A-93AC-65C0BA3F831D}" type="pres">
      <dgm:prSet presAssocID="{D9AC0DFF-B52C-4096-A52C-FA8BA6FEA5E3}" presName="background3" presStyleLbl="node3" presStyleIdx="1" presStyleCnt="4"/>
      <dgm:spPr/>
    </dgm:pt>
    <dgm:pt modelId="{004958A7-ED65-4D05-95B4-A7AA03BF18EE}" type="pres">
      <dgm:prSet presAssocID="{D9AC0DFF-B52C-4096-A52C-FA8BA6FEA5E3}" presName="text3" presStyleLbl="fgAcc3" presStyleIdx="1" presStyleCnt="4" custScaleX="116398" custScaleY="150227" custLinFactNeighborX="-4097" custLinFactNeighborY="7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4BFCC-1922-41C5-8F50-60D6499BB367}" type="pres">
      <dgm:prSet presAssocID="{D9AC0DFF-B52C-4096-A52C-FA8BA6FEA5E3}" presName="hierChild4" presStyleCnt="0"/>
      <dgm:spPr/>
    </dgm:pt>
    <dgm:pt modelId="{599AF132-030F-420B-A9F7-990384A8188D}" type="pres">
      <dgm:prSet presAssocID="{05CDA346-36B6-4DEA-94F9-B3469767EE7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92E98FB-0AA0-4EDB-BBB3-B1893B016B3C}" type="pres">
      <dgm:prSet presAssocID="{B22B21EA-9A31-4205-90F4-32BC099CF8CB}" presName="hierRoot3" presStyleCnt="0"/>
      <dgm:spPr/>
    </dgm:pt>
    <dgm:pt modelId="{140F18D3-A04F-41A3-AD23-69BEC91CB6AF}" type="pres">
      <dgm:prSet presAssocID="{B22B21EA-9A31-4205-90F4-32BC099CF8CB}" presName="composite3" presStyleCnt="0"/>
      <dgm:spPr/>
    </dgm:pt>
    <dgm:pt modelId="{4ABE97DE-877C-4118-B6D5-D40AB4BA7F12}" type="pres">
      <dgm:prSet presAssocID="{B22B21EA-9A31-4205-90F4-32BC099CF8CB}" presName="background3" presStyleLbl="node3" presStyleIdx="2" presStyleCnt="4"/>
      <dgm:spPr/>
    </dgm:pt>
    <dgm:pt modelId="{B214E805-23E3-4E41-852D-9ADA6C95AEFE}" type="pres">
      <dgm:prSet presAssocID="{B22B21EA-9A31-4205-90F4-32BC099CF8CB}" presName="text3" presStyleLbl="fgAcc3" presStyleIdx="2" presStyleCnt="4" custScaleX="114990" custScaleY="142331" custLinFactNeighborX="5094" custLinFactNeighborY="4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6A9DF-E076-4FAE-AB4A-D77BF14F55AC}" type="pres">
      <dgm:prSet presAssocID="{B22B21EA-9A31-4205-90F4-32BC099CF8CB}" presName="hierChild4" presStyleCnt="0"/>
      <dgm:spPr/>
    </dgm:pt>
    <dgm:pt modelId="{82B8AEC3-C52B-44C1-BB6D-E053DABA5461}" type="pres">
      <dgm:prSet presAssocID="{06A8646B-35A5-4DDD-AD0C-7A2C7886D10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FFD0F74-AF64-4279-A9F8-09C3B3603F27}" type="pres">
      <dgm:prSet presAssocID="{3CEA3BB2-AFBF-408C-9F83-F882B14BF429}" presName="hierRoot3" presStyleCnt="0"/>
      <dgm:spPr/>
    </dgm:pt>
    <dgm:pt modelId="{AA4C4356-11A6-4AE8-80FC-B9172291396A}" type="pres">
      <dgm:prSet presAssocID="{3CEA3BB2-AFBF-408C-9F83-F882B14BF429}" presName="composite3" presStyleCnt="0"/>
      <dgm:spPr/>
    </dgm:pt>
    <dgm:pt modelId="{04927194-5447-4901-8954-A9B0BF7267D4}" type="pres">
      <dgm:prSet presAssocID="{3CEA3BB2-AFBF-408C-9F83-F882B14BF429}" presName="background3" presStyleLbl="node3" presStyleIdx="3" presStyleCnt="4"/>
      <dgm:spPr/>
    </dgm:pt>
    <dgm:pt modelId="{723F4B90-3FCA-4914-9ADB-4676ED811AFA}" type="pres">
      <dgm:prSet presAssocID="{3CEA3BB2-AFBF-408C-9F83-F882B14BF429}" presName="text3" presStyleLbl="fgAcc3" presStyleIdx="3" presStyleCnt="4" custScaleX="119928" custScaleY="144099" custLinFactNeighborX="1148" custLinFactNeighborY="-6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BBA3F2-C224-4BDF-BA79-3D5C997B4BF0}" type="pres">
      <dgm:prSet presAssocID="{3CEA3BB2-AFBF-408C-9F83-F882B14BF429}" presName="hierChild4" presStyleCnt="0"/>
      <dgm:spPr/>
    </dgm:pt>
  </dgm:ptLst>
  <dgm:cxnLst>
    <dgm:cxn modelId="{EA973AF3-EB51-47D0-A1F6-2C5AED0F469F}" type="presOf" srcId="{D9AC0DFF-B52C-4096-A52C-FA8BA6FEA5E3}" destId="{004958A7-ED65-4D05-95B4-A7AA03BF18EE}" srcOrd="0" destOrd="0" presId="urn:microsoft.com/office/officeart/2005/8/layout/hierarchy1"/>
    <dgm:cxn modelId="{69249EDD-F7F0-4F8E-BAA0-C8561E709FDC}" srcId="{1B0502EA-6995-4176-81CA-C2AF83D1CB69}" destId="{245EF2C2-1B6D-4385-98FC-F0232EBD03D8}" srcOrd="0" destOrd="0" parTransId="{1BAA3FEA-1792-4F8C-8867-37F6F5E1EDCF}" sibTransId="{13173D45-819A-4DD9-B4EE-E81819AD98C5}"/>
    <dgm:cxn modelId="{39827A9C-2E50-4DAD-83C7-F6B2A91D9BEB}" srcId="{A646C9C2-0649-4127-8103-B10248C2525F}" destId="{1B0502EA-6995-4176-81CA-C2AF83D1CB69}" srcOrd="0" destOrd="0" parTransId="{5838EDBC-B660-4F9B-A603-5E27E4E7A2BF}" sibTransId="{36F36E29-1F6A-4DD5-8413-40B7AE5DB758}"/>
    <dgm:cxn modelId="{451FE775-5C13-4A51-94C7-A18E313E04CD}" type="presOf" srcId="{4DA39585-5ED4-4270-ABFA-D526BECFCD70}" destId="{16E6AE81-FF6C-4E36-802C-8F3653EC4347}" srcOrd="0" destOrd="0" presId="urn:microsoft.com/office/officeart/2005/8/layout/hierarchy1"/>
    <dgm:cxn modelId="{0F58D3FD-8A45-4FFD-B7B7-773F38322BB6}" type="presOf" srcId="{245EF2C2-1B6D-4385-98FC-F0232EBD03D8}" destId="{CE6EF7B0-92B4-431D-8A33-72271B8A9A3D}" srcOrd="0" destOrd="0" presId="urn:microsoft.com/office/officeart/2005/8/layout/hierarchy1"/>
    <dgm:cxn modelId="{3D2BEF45-F0E0-4CD0-B9E5-DDF841DD27B3}" srcId="{245EF2C2-1B6D-4385-98FC-F0232EBD03D8}" destId="{3CEA3BB2-AFBF-408C-9F83-F882B14BF429}" srcOrd="3" destOrd="0" parTransId="{06A8646B-35A5-4DDD-AD0C-7A2C7886D10E}" sibTransId="{FDE747E2-54CF-46B8-BC40-16EF6DABFE6F}"/>
    <dgm:cxn modelId="{913DD36E-C2B5-4AC2-9833-D9003740E473}" type="presOf" srcId="{05CDA346-36B6-4DEA-94F9-B3469767EE77}" destId="{599AF132-030F-420B-A9F7-990384A8188D}" srcOrd="0" destOrd="0" presId="urn:microsoft.com/office/officeart/2005/8/layout/hierarchy1"/>
    <dgm:cxn modelId="{35DA4813-675B-4FAA-9B4B-DEEBBD32FBF0}" type="presOf" srcId="{61364A10-2468-47AE-9073-313951A12C23}" destId="{C1A89CD3-1C53-47BC-859E-BF0870C70065}" srcOrd="0" destOrd="0" presId="urn:microsoft.com/office/officeart/2005/8/layout/hierarchy1"/>
    <dgm:cxn modelId="{11F17106-3AFE-444F-A12B-3E899B53DFA8}" type="presOf" srcId="{1BAA3FEA-1792-4F8C-8867-37F6F5E1EDCF}" destId="{0AD05441-5BC5-4D4C-874F-74C8132CA811}" srcOrd="0" destOrd="0" presId="urn:microsoft.com/office/officeart/2005/8/layout/hierarchy1"/>
    <dgm:cxn modelId="{DB51CA44-EC61-41B3-9B7A-FD928573B086}" type="presOf" srcId="{3CEA3BB2-AFBF-408C-9F83-F882B14BF429}" destId="{723F4B90-3FCA-4914-9ADB-4676ED811AFA}" srcOrd="0" destOrd="0" presId="urn:microsoft.com/office/officeart/2005/8/layout/hierarchy1"/>
    <dgm:cxn modelId="{064705C0-9E97-4A89-B5D8-B6B390781FDA}" type="presOf" srcId="{B22B21EA-9A31-4205-90F4-32BC099CF8CB}" destId="{B214E805-23E3-4E41-852D-9ADA6C95AEFE}" srcOrd="0" destOrd="0" presId="urn:microsoft.com/office/officeart/2005/8/layout/hierarchy1"/>
    <dgm:cxn modelId="{5911347C-BE92-469A-BBF3-2B170846FB46}" type="presOf" srcId="{06A8646B-35A5-4DDD-AD0C-7A2C7886D10E}" destId="{82B8AEC3-C52B-44C1-BB6D-E053DABA5461}" srcOrd="0" destOrd="0" presId="urn:microsoft.com/office/officeart/2005/8/layout/hierarchy1"/>
    <dgm:cxn modelId="{F28559F6-B6A8-4932-81B8-A67352C2FAF5}" type="presOf" srcId="{A646C9C2-0649-4127-8103-B10248C2525F}" destId="{A67826DB-97EF-42CC-8990-75A6EDE0DF0B}" srcOrd="0" destOrd="0" presId="urn:microsoft.com/office/officeart/2005/8/layout/hierarchy1"/>
    <dgm:cxn modelId="{E2E16E44-F71B-4DE3-A866-FD13CB10A317}" type="presOf" srcId="{1B0502EA-6995-4176-81CA-C2AF83D1CB69}" destId="{FFAFB4BB-3A2F-4910-976A-D07A52F95754}" srcOrd="0" destOrd="0" presId="urn:microsoft.com/office/officeart/2005/8/layout/hierarchy1"/>
    <dgm:cxn modelId="{83F20DBD-C2DC-46A9-8F93-217C824BB1F1}" srcId="{245EF2C2-1B6D-4385-98FC-F0232EBD03D8}" destId="{B22B21EA-9A31-4205-90F4-32BC099CF8CB}" srcOrd="2" destOrd="0" parTransId="{05CDA346-36B6-4DEA-94F9-B3469767EE77}" sibTransId="{E4876187-8D55-4F0A-AA23-2D1787725FE4}"/>
    <dgm:cxn modelId="{FCB55C6F-D77D-4063-8DE8-2919422AAA69}" type="presOf" srcId="{C66B1B5A-741C-4586-BD66-5BB62D70176E}" destId="{77E8CB8F-58AA-4DC7-8A32-7ED1B3ABBD3A}" srcOrd="0" destOrd="0" presId="urn:microsoft.com/office/officeart/2005/8/layout/hierarchy1"/>
    <dgm:cxn modelId="{2050AAA6-347C-4FE7-80C0-818541C37384}" srcId="{245EF2C2-1B6D-4385-98FC-F0232EBD03D8}" destId="{C66B1B5A-741C-4586-BD66-5BB62D70176E}" srcOrd="0" destOrd="0" parTransId="{61364A10-2468-47AE-9073-313951A12C23}" sibTransId="{BC901CAE-E08D-44F1-BC4E-442CE45A88E3}"/>
    <dgm:cxn modelId="{E11687F0-DC26-4A90-9E58-0B21DCC13F0D}" srcId="{245EF2C2-1B6D-4385-98FC-F0232EBD03D8}" destId="{D9AC0DFF-B52C-4096-A52C-FA8BA6FEA5E3}" srcOrd="1" destOrd="0" parTransId="{4DA39585-5ED4-4270-ABFA-D526BECFCD70}" sibTransId="{484F7593-ADFD-4934-A454-AD5CF98ED567}"/>
    <dgm:cxn modelId="{1984FC6A-2C56-4851-8708-CBDAE472F689}" type="presParOf" srcId="{A67826DB-97EF-42CC-8990-75A6EDE0DF0B}" destId="{B392803A-344B-46F4-83A9-F0509E4F9E3C}" srcOrd="0" destOrd="0" presId="urn:microsoft.com/office/officeart/2005/8/layout/hierarchy1"/>
    <dgm:cxn modelId="{FACB33A1-6989-4A42-9238-E70B5C48D529}" type="presParOf" srcId="{B392803A-344B-46F4-83A9-F0509E4F9E3C}" destId="{57BAA039-8220-4D8A-A1D0-883D3829C937}" srcOrd="0" destOrd="0" presId="urn:microsoft.com/office/officeart/2005/8/layout/hierarchy1"/>
    <dgm:cxn modelId="{2775E1A2-1BCA-4954-9433-92C4A4F577DC}" type="presParOf" srcId="{57BAA039-8220-4D8A-A1D0-883D3829C937}" destId="{FDFBC576-5E7C-47A0-A0F2-1495C7DE9435}" srcOrd="0" destOrd="0" presId="urn:microsoft.com/office/officeart/2005/8/layout/hierarchy1"/>
    <dgm:cxn modelId="{E4AF0ECF-D229-424E-A68F-107EAFD0851D}" type="presParOf" srcId="{57BAA039-8220-4D8A-A1D0-883D3829C937}" destId="{FFAFB4BB-3A2F-4910-976A-D07A52F95754}" srcOrd="1" destOrd="0" presId="urn:microsoft.com/office/officeart/2005/8/layout/hierarchy1"/>
    <dgm:cxn modelId="{5DC7D10A-04C6-4C68-9A87-CF0AC72216C7}" type="presParOf" srcId="{B392803A-344B-46F4-83A9-F0509E4F9E3C}" destId="{00202C3D-25D0-4CAA-B33F-FD33A7C7727D}" srcOrd="1" destOrd="0" presId="urn:microsoft.com/office/officeart/2005/8/layout/hierarchy1"/>
    <dgm:cxn modelId="{0AF916B2-05E6-4165-BCC4-76BC759C15FD}" type="presParOf" srcId="{00202C3D-25D0-4CAA-B33F-FD33A7C7727D}" destId="{0AD05441-5BC5-4D4C-874F-74C8132CA811}" srcOrd="0" destOrd="0" presId="urn:microsoft.com/office/officeart/2005/8/layout/hierarchy1"/>
    <dgm:cxn modelId="{DAD6740A-9751-4C03-AD42-F91FD2BF2DDF}" type="presParOf" srcId="{00202C3D-25D0-4CAA-B33F-FD33A7C7727D}" destId="{1900ECCD-6BA5-4DF0-A51A-CE1EC9BB5F2E}" srcOrd="1" destOrd="0" presId="urn:microsoft.com/office/officeart/2005/8/layout/hierarchy1"/>
    <dgm:cxn modelId="{214EE726-6E9C-4484-9B6C-61013DF5AD34}" type="presParOf" srcId="{1900ECCD-6BA5-4DF0-A51A-CE1EC9BB5F2E}" destId="{FC59FA46-DCBE-467A-B4E3-04AA59426412}" srcOrd="0" destOrd="0" presId="urn:microsoft.com/office/officeart/2005/8/layout/hierarchy1"/>
    <dgm:cxn modelId="{C8974545-AD77-481A-86B2-F0BA314254D8}" type="presParOf" srcId="{FC59FA46-DCBE-467A-B4E3-04AA59426412}" destId="{904259AE-66B9-4ED5-974D-2FF71906268C}" srcOrd="0" destOrd="0" presId="urn:microsoft.com/office/officeart/2005/8/layout/hierarchy1"/>
    <dgm:cxn modelId="{BE85FA0B-F982-487D-B860-6B4C0F9CEB3D}" type="presParOf" srcId="{FC59FA46-DCBE-467A-B4E3-04AA59426412}" destId="{CE6EF7B0-92B4-431D-8A33-72271B8A9A3D}" srcOrd="1" destOrd="0" presId="urn:microsoft.com/office/officeart/2005/8/layout/hierarchy1"/>
    <dgm:cxn modelId="{BD932CB0-8A0F-406A-920E-C4E8809C024D}" type="presParOf" srcId="{1900ECCD-6BA5-4DF0-A51A-CE1EC9BB5F2E}" destId="{340EAC7F-CDD7-45C1-962E-668A0E78EC92}" srcOrd="1" destOrd="0" presId="urn:microsoft.com/office/officeart/2005/8/layout/hierarchy1"/>
    <dgm:cxn modelId="{92CABE28-D334-49D2-B37D-D06E76D4E746}" type="presParOf" srcId="{340EAC7F-CDD7-45C1-962E-668A0E78EC92}" destId="{C1A89CD3-1C53-47BC-859E-BF0870C70065}" srcOrd="0" destOrd="0" presId="urn:microsoft.com/office/officeart/2005/8/layout/hierarchy1"/>
    <dgm:cxn modelId="{0703C035-B98D-4159-AE16-05B6ED92ABBB}" type="presParOf" srcId="{340EAC7F-CDD7-45C1-962E-668A0E78EC92}" destId="{D21D1DF3-FFC0-4BF3-A146-A50B58551A89}" srcOrd="1" destOrd="0" presId="urn:microsoft.com/office/officeart/2005/8/layout/hierarchy1"/>
    <dgm:cxn modelId="{20664161-92B9-48E4-B28F-5FF0A33A4EEB}" type="presParOf" srcId="{D21D1DF3-FFC0-4BF3-A146-A50B58551A89}" destId="{ECD09565-FA27-4502-B056-C9DFB8D4DCD9}" srcOrd="0" destOrd="0" presId="urn:microsoft.com/office/officeart/2005/8/layout/hierarchy1"/>
    <dgm:cxn modelId="{975108E1-3DA1-4FA3-9E00-552E52A513B9}" type="presParOf" srcId="{ECD09565-FA27-4502-B056-C9DFB8D4DCD9}" destId="{15D01B1F-B055-41A3-A06E-9DB4E76F393D}" srcOrd="0" destOrd="0" presId="urn:microsoft.com/office/officeart/2005/8/layout/hierarchy1"/>
    <dgm:cxn modelId="{732BCE6E-0C00-458B-923F-0CB34B6E425C}" type="presParOf" srcId="{ECD09565-FA27-4502-B056-C9DFB8D4DCD9}" destId="{77E8CB8F-58AA-4DC7-8A32-7ED1B3ABBD3A}" srcOrd="1" destOrd="0" presId="urn:microsoft.com/office/officeart/2005/8/layout/hierarchy1"/>
    <dgm:cxn modelId="{788DF080-5A3F-4566-A99B-5B392071DCA9}" type="presParOf" srcId="{D21D1DF3-FFC0-4BF3-A146-A50B58551A89}" destId="{68B2B5DB-4A7C-4156-A67A-8C2F24F23A97}" srcOrd="1" destOrd="0" presId="urn:microsoft.com/office/officeart/2005/8/layout/hierarchy1"/>
    <dgm:cxn modelId="{64402BC6-709F-4BAC-BF20-4D8815BEC9DB}" type="presParOf" srcId="{340EAC7F-CDD7-45C1-962E-668A0E78EC92}" destId="{16E6AE81-FF6C-4E36-802C-8F3653EC4347}" srcOrd="2" destOrd="0" presId="urn:microsoft.com/office/officeart/2005/8/layout/hierarchy1"/>
    <dgm:cxn modelId="{88B363EF-B572-404A-BF1D-865348610A14}" type="presParOf" srcId="{340EAC7F-CDD7-45C1-962E-668A0E78EC92}" destId="{E11B1208-4288-495B-98D7-F4E0654FA3CE}" srcOrd="3" destOrd="0" presId="urn:microsoft.com/office/officeart/2005/8/layout/hierarchy1"/>
    <dgm:cxn modelId="{6C4840D3-4D38-41AA-8946-862BD68A14CB}" type="presParOf" srcId="{E11B1208-4288-495B-98D7-F4E0654FA3CE}" destId="{4A473E49-3DCF-4B36-B1E0-AF854BC111A9}" srcOrd="0" destOrd="0" presId="urn:microsoft.com/office/officeart/2005/8/layout/hierarchy1"/>
    <dgm:cxn modelId="{9BC40B8E-CC1C-4561-A986-A772C0091398}" type="presParOf" srcId="{4A473E49-3DCF-4B36-B1E0-AF854BC111A9}" destId="{C7C5DC97-1203-4E0A-93AC-65C0BA3F831D}" srcOrd="0" destOrd="0" presId="urn:microsoft.com/office/officeart/2005/8/layout/hierarchy1"/>
    <dgm:cxn modelId="{CD46A651-E98E-405E-9F35-3A498895DD19}" type="presParOf" srcId="{4A473E49-3DCF-4B36-B1E0-AF854BC111A9}" destId="{004958A7-ED65-4D05-95B4-A7AA03BF18EE}" srcOrd="1" destOrd="0" presId="urn:microsoft.com/office/officeart/2005/8/layout/hierarchy1"/>
    <dgm:cxn modelId="{905B6B56-8770-4C07-9420-D39550673C8A}" type="presParOf" srcId="{E11B1208-4288-495B-98D7-F4E0654FA3CE}" destId="{2BE4BFCC-1922-41C5-8F50-60D6499BB367}" srcOrd="1" destOrd="0" presId="urn:microsoft.com/office/officeart/2005/8/layout/hierarchy1"/>
    <dgm:cxn modelId="{BCA9FB45-93C2-4A55-A5D6-0F9BC211D610}" type="presParOf" srcId="{340EAC7F-CDD7-45C1-962E-668A0E78EC92}" destId="{599AF132-030F-420B-A9F7-990384A8188D}" srcOrd="4" destOrd="0" presId="urn:microsoft.com/office/officeart/2005/8/layout/hierarchy1"/>
    <dgm:cxn modelId="{2D5010D0-FBD2-4305-8AA9-A4274E7D5EF8}" type="presParOf" srcId="{340EAC7F-CDD7-45C1-962E-668A0E78EC92}" destId="{392E98FB-0AA0-4EDB-BBB3-B1893B016B3C}" srcOrd="5" destOrd="0" presId="urn:microsoft.com/office/officeart/2005/8/layout/hierarchy1"/>
    <dgm:cxn modelId="{B1E77365-FBF5-4A4C-BB94-09DC2D5EF18E}" type="presParOf" srcId="{392E98FB-0AA0-4EDB-BBB3-B1893B016B3C}" destId="{140F18D3-A04F-41A3-AD23-69BEC91CB6AF}" srcOrd="0" destOrd="0" presId="urn:microsoft.com/office/officeart/2005/8/layout/hierarchy1"/>
    <dgm:cxn modelId="{A2E25A40-3993-450A-AED1-2F64452B864E}" type="presParOf" srcId="{140F18D3-A04F-41A3-AD23-69BEC91CB6AF}" destId="{4ABE97DE-877C-4118-B6D5-D40AB4BA7F12}" srcOrd="0" destOrd="0" presId="urn:microsoft.com/office/officeart/2005/8/layout/hierarchy1"/>
    <dgm:cxn modelId="{E4EBA0C1-2339-4F87-A485-C8FD6C6592A6}" type="presParOf" srcId="{140F18D3-A04F-41A3-AD23-69BEC91CB6AF}" destId="{B214E805-23E3-4E41-852D-9ADA6C95AEFE}" srcOrd="1" destOrd="0" presId="urn:microsoft.com/office/officeart/2005/8/layout/hierarchy1"/>
    <dgm:cxn modelId="{B8E36C11-46E7-4560-81D6-DA6491B18F3C}" type="presParOf" srcId="{392E98FB-0AA0-4EDB-BBB3-B1893B016B3C}" destId="{4CA6A9DF-E076-4FAE-AB4A-D77BF14F55AC}" srcOrd="1" destOrd="0" presId="urn:microsoft.com/office/officeart/2005/8/layout/hierarchy1"/>
    <dgm:cxn modelId="{41E543BD-9D08-4107-988C-460351EBCCB6}" type="presParOf" srcId="{340EAC7F-CDD7-45C1-962E-668A0E78EC92}" destId="{82B8AEC3-C52B-44C1-BB6D-E053DABA5461}" srcOrd="6" destOrd="0" presId="urn:microsoft.com/office/officeart/2005/8/layout/hierarchy1"/>
    <dgm:cxn modelId="{54C58DB3-73EA-42A3-8BF0-0CF55DE38882}" type="presParOf" srcId="{340EAC7F-CDD7-45C1-962E-668A0E78EC92}" destId="{5FFD0F74-AF64-4279-A9F8-09C3B3603F27}" srcOrd="7" destOrd="0" presId="urn:microsoft.com/office/officeart/2005/8/layout/hierarchy1"/>
    <dgm:cxn modelId="{6FEC080B-584B-43B8-8CC4-10D58D36176F}" type="presParOf" srcId="{5FFD0F74-AF64-4279-A9F8-09C3B3603F27}" destId="{AA4C4356-11A6-4AE8-80FC-B9172291396A}" srcOrd="0" destOrd="0" presId="urn:microsoft.com/office/officeart/2005/8/layout/hierarchy1"/>
    <dgm:cxn modelId="{ED467D9A-89F4-4097-9447-69ED5170A01F}" type="presParOf" srcId="{AA4C4356-11A6-4AE8-80FC-B9172291396A}" destId="{04927194-5447-4901-8954-A9B0BF7267D4}" srcOrd="0" destOrd="0" presId="urn:microsoft.com/office/officeart/2005/8/layout/hierarchy1"/>
    <dgm:cxn modelId="{31D19A90-46D3-40BD-945E-C8F2247E9816}" type="presParOf" srcId="{AA4C4356-11A6-4AE8-80FC-B9172291396A}" destId="{723F4B90-3FCA-4914-9ADB-4676ED811AFA}" srcOrd="1" destOrd="0" presId="urn:microsoft.com/office/officeart/2005/8/layout/hierarchy1"/>
    <dgm:cxn modelId="{B3C204F4-4AFA-448D-AE2F-0B1A20911295}" type="presParOf" srcId="{5FFD0F74-AF64-4279-A9F8-09C3B3603F27}" destId="{04BBA3F2-C224-4BDF-BA79-3D5C997B4B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25F5B-5E27-42E5-B08A-A19C8264A447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C1BD2-A4EE-4DCD-9E00-F7296A3E378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27E6DB4-92A6-46BB-A5E9-9CCEC82A8B45}" type="parTrans" cxnId="{0AE9021D-B0CE-4201-B4EA-2FF42FD03627}">
      <dgm:prSet/>
      <dgm:spPr/>
      <dgm:t>
        <a:bodyPr/>
        <a:lstStyle/>
        <a:p>
          <a:endParaRPr lang="ru-RU"/>
        </a:p>
      </dgm:t>
    </dgm:pt>
    <dgm:pt modelId="{34B4A1FF-6990-49AB-B64E-D9A24B173628}" type="sibTrans" cxnId="{0AE9021D-B0CE-4201-B4EA-2FF42FD03627}">
      <dgm:prSet/>
      <dgm:spPr/>
      <dgm:t>
        <a:bodyPr/>
        <a:lstStyle/>
        <a:p>
          <a:endParaRPr lang="ru-RU"/>
        </a:p>
      </dgm:t>
    </dgm:pt>
    <dgm:pt modelId="{794D8460-A3B6-46C6-9DD6-2684D2C10C5B}">
      <dgm:prSet phldrT="[Текст]" custT="1"/>
      <dgm:spPr/>
      <dgm:t>
        <a:bodyPr/>
        <a:lstStyle/>
        <a:p>
          <a:r>
            <a:rPr lang="ru-RU" sz="1600" b="1" dirty="0" smtClean="0"/>
            <a:t>Муниципальные ценные бумаги муниципального образования</a:t>
          </a:r>
          <a:endParaRPr lang="ru-RU" sz="1600" b="1" dirty="0"/>
        </a:p>
      </dgm:t>
    </dgm:pt>
    <dgm:pt modelId="{28751697-1903-4120-A875-874EA0B2BD9B}" type="parTrans" cxnId="{08F2891C-8B82-4403-A706-E30B158E6497}">
      <dgm:prSet/>
      <dgm:spPr/>
      <dgm:t>
        <a:bodyPr/>
        <a:lstStyle/>
        <a:p>
          <a:endParaRPr lang="ru-RU"/>
        </a:p>
      </dgm:t>
    </dgm:pt>
    <dgm:pt modelId="{CEC0B965-5A5A-41B5-8930-0CC2522F6D9E}" type="sibTrans" cxnId="{08F2891C-8B82-4403-A706-E30B158E6497}">
      <dgm:prSet/>
      <dgm:spPr/>
      <dgm:t>
        <a:bodyPr/>
        <a:lstStyle/>
        <a:p>
          <a:endParaRPr lang="ru-RU"/>
        </a:p>
      </dgm:t>
    </dgm:pt>
    <dgm:pt modelId="{9D312D87-9EAA-4BCF-9A55-6DB0FD329FA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A69C2C6-D253-4296-B20B-72ABE0DA64D8}" type="parTrans" cxnId="{5BCAE861-20B8-4A4B-9159-A139E47FE269}">
      <dgm:prSet/>
      <dgm:spPr/>
      <dgm:t>
        <a:bodyPr/>
        <a:lstStyle/>
        <a:p>
          <a:endParaRPr lang="ru-RU"/>
        </a:p>
      </dgm:t>
    </dgm:pt>
    <dgm:pt modelId="{9C770283-93FD-4DF9-940A-F21073D3CC8B}" type="sibTrans" cxnId="{5BCAE861-20B8-4A4B-9159-A139E47FE269}">
      <dgm:prSet/>
      <dgm:spPr/>
      <dgm:t>
        <a:bodyPr/>
        <a:lstStyle/>
        <a:p>
          <a:endParaRPr lang="ru-RU"/>
        </a:p>
      </dgm:t>
    </dgm:pt>
    <dgm:pt modelId="{3B44608E-DCAC-4D28-87BC-5F0B313E44E3}">
      <dgm:prSet phldrT="[Текст]" custT="1"/>
      <dgm:spPr/>
      <dgm:t>
        <a:bodyPr/>
        <a:lstStyle/>
        <a:p>
          <a:r>
            <a:rPr lang="ru-RU" sz="1600" b="1" dirty="0" smtClean="0"/>
            <a:t>Кредиты:</a:t>
          </a:r>
          <a:endParaRPr lang="ru-RU" sz="1600" b="1" dirty="0"/>
        </a:p>
      </dgm:t>
    </dgm:pt>
    <dgm:pt modelId="{16A5FA8B-BF8B-4CC6-87C0-83B2FCBB1718}" type="parTrans" cxnId="{4D350B2A-263A-4020-B172-68E3D5484686}">
      <dgm:prSet/>
      <dgm:spPr/>
      <dgm:t>
        <a:bodyPr/>
        <a:lstStyle/>
        <a:p>
          <a:endParaRPr lang="ru-RU"/>
        </a:p>
      </dgm:t>
    </dgm:pt>
    <dgm:pt modelId="{A7E3C5AF-4510-4B17-8E64-3E99D63572B3}" type="sibTrans" cxnId="{4D350B2A-263A-4020-B172-68E3D5484686}">
      <dgm:prSet/>
      <dgm:spPr/>
      <dgm:t>
        <a:bodyPr/>
        <a:lstStyle/>
        <a:p>
          <a:endParaRPr lang="ru-RU"/>
        </a:p>
      </dgm:t>
    </dgm:pt>
    <dgm:pt modelId="{4329D5D2-697C-4DD8-9A2F-8C718C65D623}">
      <dgm:prSet phldrT="[Текст]" custT="1"/>
      <dgm:spPr/>
      <dgm:t>
        <a:bodyPr/>
        <a:lstStyle/>
        <a:p>
          <a:r>
            <a:rPr lang="ru-RU" sz="1600" b="1" dirty="0" smtClean="0"/>
            <a:t>Бюджетные кредиты</a:t>
          </a:r>
          <a:endParaRPr lang="ru-RU" sz="1600" b="1" dirty="0"/>
        </a:p>
      </dgm:t>
    </dgm:pt>
    <dgm:pt modelId="{A999BDF4-F424-450B-BBD0-7B0131E0D0F8}" type="parTrans" cxnId="{0EB4508E-184F-47F9-B5C3-EC0BE932888C}">
      <dgm:prSet/>
      <dgm:spPr/>
      <dgm:t>
        <a:bodyPr/>
        <a:lstStyle/>
        <a:p>
          <a:endParaRPr lang="ru-RU"/>
        </a:p>
      </dgm:t>
    </dgm:pt>
    <dgm:pt modelId="{050C2220-0E1B-4285-B3AA-F28FFA47BB8E}" type="sibTrans" cxnId="{0EB4508E-184F-47F9-B5C3-EC0BE932888C}">
      <dgm:prSet/>
      <dgm:spPr/>
      <dgm:t>
        <a:bodyPr/>
        <a:lstStyle/>
        <a:p>
          <a:endParaRPr lang="ru-RU"/>
        </a:p>
      </dgm:t>
    </dgm:pt>
    <dgm:pt modelId="{B2F15CAC-015B-42C1-A915-4BBDB5EC12F7}">
      <dgm:prSet phldrT="[Текст]" custT="1"/>
      <dgm:spPr/>
      <dgm:t>
        <a:bodyPr/>
        <a:lstStyle/>
        <a:p>
          <a:r>
            <a:rPr lang="ru-RU" sz="1600" b="1" dirty="0" smtClean="0"/>
            <a:t>Кредиты от кредитных организаций</a:t>
          </a:r>
          <a:endParaRPr lang="ru-RU" sz="1600" b="1" dirty="0"/>
        </a:p>
      </dgm:t>
    </dgm:pt>
    <dgm:pt modelId="{F5B7FEBB-FD9D-4472-8F0A-B2FB855411C8}" type="parTrans" cxnId="{758BC0AD-5342-4395-A750-EC5C919879FE}">
      <dgm:prSet/>
      <dgm:spPr/>
      <dgm:t>
        <a:bodyPr/>
        <a:lstStyle/>
        <a:p>
          <a:endParaRPr lang="ru-RU"/>
        </a:p>
      </dgm:t>
    </dgm:pt>
    <dgm:pt modelId="{C2B2FCAD-7D19-4890-8D0A-C98F2DE2F4B8}" type="sibTrans" cxnId="{758BC0AD-5342-4395-A750-EC5C919879FE}">
      <dgm:prSet/>
      <dgm:spPr/>
      <dgm:t>
        <a:bodyPr/>
        <a:lstStyle/>
        <a:p>
          <a:endParaRPr lang="ru-RU"/>
        </a:p>
      </dgm:t>
    </dgm:pt>
    <dgm:pt modelId="{706AA9C0-7092-4AA2-A2E3-25E3B764C72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D660F2-1DAA-44B1-A377-5214C3026A7D}" type="sibTrans" cxnId="{7E42CE3B-40BE-4999-B734-83374B576724}">
      <dgm:prSet/>
      <dgm:spPr/>
      <dgm:t>
        <a:bodyPr/>
        <a:lstStyle/>
        <a:p>
          <a:endParaRPr lang="ru-RU"/>
        </a:p>
      </dgm:t>
    </dgm:pt>
    <dgm:pt modelId="{9964110D-AA67-451B-B301-9E54BB8F1976}" type="parTrans" cxnId="{7E42CE3B-40BE-4999-B734-83374B576724}">
      <dgm:prSet/>
      <dgm:spPr/>
      <dgm:t>
        <a:bodyPr/>
        <a:lstStyle/>
        <a:p>
          <a:endParaRPr lang="ru-RU"/>
        </a:p>
      </dgm:t>
    </dgm:pt>
    <dgm:pt modelId="{D4B14F4B-0C19-42A6-9861-3BE4987FC28F}">
      <dgm:prSet phldrT="[Текст]" custT="1"/>
      <dgm:spPr/>
      <dgm:t>
        <a:bodyPr/>
        <a:lstStyle/>
        <a:p>
          <a:r>
            <a:rPr lang="ru-RU" sz="1800" b="1" dirty="0" smtClean="0"/>
            <a:t>Гарантии муниципального образования</a:t>
          </a:r>
          <a:endParaRPr lang="ru-RU" sz="1800" b="1" dirty="0"/>
        </a:p>
      </dgm:t>
    </dgm:pt>
    <dgm:pt modelId="{76C09208-1176-4733-8003-943F49E8EAC3}" type="sibTrans" cxnId="{3879A4EE-ABE7-4828-95FB-F9E1F070DF0D}">
      <dgm:prSet/>
      <dgm:spPr/>
      <dgm:t>
        <a:bodyPr/>
        <a:lstStyle/>
        <a:p>
          <a:endParaRPr lang="ru-RU"/>
        </a:p>
      </dgm:t>
    </dgm:pt>
    <dgm:pt modelId="{3EAF4F83-F711-45BB-A8C7-06085F4FB4C4}" type="parTrans" cxnId="{3879A4EE-ABE7-4828-95FB-F9E1F070DF0D}">
      <dgm:prSet/>
      <dgm:spPr/>
      <dgm:t>
        <a:bodyPr/>
        <a:lstStyle/>
        <a:p>
          <a:endParaRPr lang="ru-RU"/>
        </a:p>
      </dgm:t>
    </dgm:pt>
    <dgm:pt modelId="{24F8B789-599E-47B9-A196-5795D4167A12}" type="pres">
      <dgm:prSet presAssocID="{AD725F5B-5E27-42E5-B08A-A19C8264A4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9836D-9893-400C-BD3D-7FA561213202}" type="pres">
      <dgm:prSet presAssocID="{6FAC1BD2-A4EE-4DCD-9E00-F7296A3E3781}" presName="composite" presStyleCnt="0"/>
      <dgm:spPr/>
      <dgm:t>
        <a:bodyPr/>
        <a:lstStyle/>
        <a:p>
          <a:endParaRPr lang="ru-RU"/>
        </a:p>
      </dgm:t>
    </dgm:pt>
    <dgm:pt modelId="{48559F26-4CC4-44B0-A390-40D27596AB89}" type="pres">
      <dgm:prSet presAssocID="{6FAC1BD2-A4EE-4DCD-9E00-F7296A3E37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CF361-7490-4B76-A478-51B543FC182F}" type="pres">
      <dgm:prSet presAssocID="{6FAC1BD2-A4EE-4DCD-9E00-F7296A3E3781}" presName="descendantText" presStyleLbl="alignAcc1" presStyleIdx="0" presStyleCnt="3" custLinFactNeighborX="1005" custLinFactNeighborY="-1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2E487-237C-4DA4-B596-7205F1844C4B}" type="pres">
      <dgm:prSet presAssocID="{34B4A1FF-6990-49AB-B64E-D9A24B173628}" presName="sp" presStyleCnt="0"/>
      <dgm:spPr/>
      <dgm:t>
        <a:bodyPr/>
        <a:lstStyle/>
        <a:p>
          <a:endParaRPr lang="ru-RU"/>
        </a:p>
      </dgm:t>
    </dgm:pt>
    <dgm:pt modelId="{8EA0E6A7-886B-44BB-ACB8-84CE998B7FAE}" type="pres">
      <dgm:prSet presAssocID="{706AA9C0-7092-4AA2-A2E3-25E3B764C72B}" presName="composite" presStyleCnt="0"/>
      <dgm:spPr/>
      <dgm:t>
        <a:bodyPr/>
        <a:lstStyle/>
        <a:p>
          <a:endParaRPr lang="ru-RU"/>
        </a:p>
      </dgm:t>
    </dgm:pt>
    <dgm:pt modelId="{82ECF2F4-A25B-48DB-A992-37EAB9D1FC40}" type="pres">
      <dgm:prSet presAssocID="{706AA9C0-7092-4AA2-A2E3-25E3B764C7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1CBB-CAD6-4A20-91FB-1BF78616C765}" type="pres">
      <dgm:prSet presAssocID="{706AA9C0-7092-4AA2-A2E3-25E3B764C7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93BE-19E8-4753-8203-0ACA1F7A1CA8}" type="pres">
      <dgm:prSet presAssocID="{FFD660F2-1DAA-44B1-A377-5214C3026A7D}" presName="sp" presStyleCnt="0"/>
      <dgm:spPr/>
      <dgm:t>
        <a:bodyPr/>
        <a:lstStyle/>
        <a:p>
          <a:endParaRPr lang="ru-RU"/>
        </a:p>
      </dgm:t>
    </dgm:pt>
    <dgm:pt modelId="{55620746-37FB-4C88-8A62-D0D28229AF71}" type="pres">
      <dgm:prSet presAssocID="{9D312D87-9EAA-4BCF-9A55-6DB0FD329FA3}" presName="composite" presStyleCnt="0"/>
      <dgm:spPr/>
      <dgm:t>
        <a:bodyPr/>
        <a:lstStyle/>
        <a:p>
          <a:endParaRPr lang="ru-RU"/>
        </a:p>
      </dgm:t>
    </dgm:pt>
    <dgm:pt modelId="{F4F9E693-42AF-4D19-9229-B2DB1D3B9B7C}" type="pres">
      <dgm:prSet presAssocID="{9D312D87-9EAA-4BCF-9A55-6DB0FD329F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28E5-1F21-4ACF-A253-44DD3947C33F}" type="pres">
      <dgm:prSet presAssocID="{9D312D87-9EAA-4BCF-9A55-6DB0FD329FA3}" presName="descendantText" presStyleLbl="alignAcc1" presStyleIdx="2" presStyleCnt="3" custScaleY="128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C8FC0-2E55-4D5E-808E-7D29C1039B71}" type="presOf" srcId="{6FAC1BD2-A4EE-4DCD-9E00-F7296A3E3781}" destId="{48559F26-4CC4-44B0-A390-40D27596AB89}" srcOrd="0" destOrd="0" presId="urn:microsoft.com/office/officeart/2005/8/layout/chevron2"/>
    <dgm:cxn modelId="{4D350B2A-263A-4020-B172-68E3D5484686}" srcId="{9D312D87-9EAA-4BCF-9A55-6DB0FD329FA3}" destId="{3B44608E-DCAC-4D28-87BC-5F0B313E44E3}" srcOrd="0" destOrd="0" parTransId="{16A5FA8B-BF8B-4CC6-87C0-83B2FCBB1718}" sibTransId="{A7E3C5AF-4510-4B17-8E64-3E99D63572B3}"/>
    <dgm:cxn modelId="{00534D01-0867-4CEB-B127-A4542F93118B}" type="presOf" srcId="{4329D5D2-697C-4DD8-9A2F-8C718C65D623}" destId="{591228E5-1F21-4ACF-A253-44DD3947C33F}" srcOrd="0" destOrd="1" presId="urn:microsoft.com/office/officeart/2005/8/layout/chevron2"/>
    <dgm:cxn modelId="{CDFF5772-52F3-4760-B10B-B42C3B203524}" type="presOf" srcId="{B2F15CAC-015B-42C1-A915-4BBDB5EC12F7}" destId="{591228E5-1F21-4ACF-A253-44DD3947C33F}" srcOrd="0" destOrd="2" presId="urn:microsoft.com/office/officeart/2005/8/layout/chevron2"/>
    <dgm:cxn modelId="{31607B2F-3C4D-4F8A-A131-647E61CE708B}" type="presOf" srcId="{3B44608E-DCAC-4D28-87BC-5F0B313E44E3}" destId="{591228E5-1F21-4ACF-A253-44DD3947C33F}" srcOrd="0" destOrd="0" presId="urn:microsoft.com/office/officeart/2005/8/layout/chevron2"/>
    <dgm:cxn modelId="{758BC0AD-5342-4395-A750-EC5C919879FE}" srcId="{9D312D87-9EAA-4BCF-9A55-6DB0FD329FA3}" destId="{B2F15CAC-015B-42C1-A915-4BBDB5EC12F7}" srcOrd="2" destOrd="0" parTransId="{F5B7FEBB-FD9D-4472-8F0A-B2FB855411C8}" sibTransId="{C2B2FCAD-7D19-4890-8D0A-C98F2DE2F4B8}"/>
    <dgm:cxn modelId="{08F2891C-8B82-4403-A706-E30B158E6497}" srcId="{6FAC1BD2-A4EE-4DCD-9E00-F7296A3E3781}" destId="{794D8460-A3B6-46C6-9DD6-2684D2C10C5B}" srcOrd="0" destOrd="0" parTransId="{28751697-1903-4120-A875-874EA0B2BD9B}" sibTransId="{CEC0B965-5A5A-41B5-8930-0CC2522F6D9E}"/>
    <dgm:cxn modelId="{5BCAE861-20B8-4A4B-9159-A139E47FE269}" srcId="{AD725F5B-5E27-42E5-B08A-A19C8264A447}" destId="{9D312D87-9EAA-4BCF-9A55-6DB0FD329FA3}" srcOrd="2" destOrd="0" parTransId="{BA69C2C6-D253-4296-B20B-72ABE0DA64D8}" sibTransId="{9C770283-93FD-4DF9-940A-F21073D3CC8B}"/>
    <dgm:cxn modelId="{D1A8F759-3436-4A74-BE0B-EB4B49579DBE}" type="presOf" srcId="{794D8460-A3B6-46C6-9DD6-2684D2C10C5B}" destId="{985CF361-7490-4B76-A478-51B543FC182F}" srcOrd="0" destOrd="0" presId="urn:microsoft.com/office/officeart/2005/8/layout/chevron2"/>
    <dgm:cxn modelId="{815FCBD5-1441-4E17-B787-D1B27443664B}" type="presOf" srcId="{706AA9C0-7092-4AA2-A2E3-25E3B764C72B}" destId="{82ECF2F4-A25B-48DB-A992-37EAB9D1FC40}" srcOrd="0" destOrd="0" presId="urn:microsoft.com/office/officeart/2005/8/layout/chevron2"/>
    <dgm:cxn modelId="{0AE9021D-B0CE-4201-B4EA-2FF42FD03627}" srcId="{AD725F5B-5E27-42E5-B08A-A19C8264A447}" destId="{6FAC1BD2-A4EE-4DCD-9E00-F7296A3E3781}" srcOrd="0" destOrd="0" parTransId="{D27E6DB4-92A6-46BB-A5E9-9CCEC82A8B45}" sibTransId="{34B4A1FF-6990-49AB-B64E-D9A24B173628}"/>
    <dgm:cxn modelId="{67A9C6DA-BDF1-4E87-9B6C-43A4A9D8250F}" type="presOf" srcId="{AD725F5B-5E27-42E5-B08A-A19C8264A447}" destId="{24F8B789-599E-47B9-A196-5795D4167A12}" srcOrd="0" destOrd="0" presId="urn:microsoft.com/office/officeart/2005/8/layout/chevron2"/>
    <dgm:cxn modelId="{7E42CE3B-40BE-4999-B734-83374B576724}" srcId="{AD725F5B-5E27-42E5-B08A-A19C8264A447}" destId="{706AA9C0-7092-4AA2-A2E3-25E3B764C72B}" srcOrd="1" destOrd="0" parTransId="{9964110D-AA67-451B-B301-9E54BB8F1976}" sibTransId="{FFD660F2-1DAA-44B1-A377-5214C3026A7D}"/>
    <dgm:cxn modelId="{0EB4508E-184F-47F9-B5C3-EC0BE932888C}" srcId="{9D312D87-9EAA-4BCF-9A55-6DB0FD329FA3}" destId="{4329D5D2-697C-4DD8-9A2F-8C718C65D623}" srcOrd="1" destOrd="0" parTransId="{A999BDF4-F424-450B-BBD0-7B0131E0D0F8}" sibTransId="{050C2220-0E1B-4285-B3AA-F28FFA47BB8E}"/>
    <dgm:cxn modelId="{3879A4EE-ABE7-4828-95FB-F9E1F070DF0D}" srcId="{706AA9C0-7092-4AA2-A2E3-25E3B764C72B}" destId="{D4B14F4B-0C19-42A6-9861-3BE4987FC28F}" srcOrd="0" destOrd="0" parTransId="{3EAF4F83-F711-45BB-A8C7-06085F4FB4C4}" sibTransId="{76C09208-1176-4733-8003-943F49E8EAC3}"/>
    <dgm:cxn modelId="{A437C5BA-65E6-4F89-9A24-204857B89DF8}" type="presOf" srcId="{9D312D87-9EAA-4BCF-9A55-6DB0FD329FA3}" destId="{F4F9E693-42AF-4D19-9229-B2DB1D3B9B7C}" srcOrd="0" destOrd="0" presId="urn:microsoft.com/office/officeart/2005/8/layout/chevron2"/>
    <dgm:cxn modelId="{5082C3C9-ADBA-492C-BD71-1B80D525C420}" type="presOf" srcId="{D4B14F4B-0C19-42A6-9861-3BE4987FC28F}" destId="{9CFD1CBB-CAD6-4A20-91FB-1BF78616C765}" srcOrd="0" destOrd="0" presId="urn:microsoft.com/office/officeart/2005/8/layout/chevron2"/>
    <dgm:cxn modelId="{FABC87E0-5852-442C-B709-A17A1E5C2E88}" type="presParOf" srcId="{24F8B789-599E-47B9-A196-5795D4167A12}" destId="{9589836D-9893-400C-BD3D-7FA561213202}" srcOrd="0" destOrd="0" presId="urn:microsoft.com/office/officeart/2005/8/layout/chevron2"/>
    <dgm:cxn modelId="{914621B7-364C-4F7B-8F6B-8842AB7AD09A}" type="presParOf" srcId="{9589836D-9893-400C-BD3D-7FA561213202}" destId="{48559F26-4CC4-44B0-A390-40D27596AB89}" srcOrd="0" destOrd="0" presId="urn:microsoft.com/office/officeart/2005/8/layout/chevron2"/>
    <dgm:cxn modelId="{FE513E9F-9442-4DCE-858B-3C833A730EBB}" type="presParOf" srcId="{9589836D-9893-400C-BD3D-7FA561213202}" destId="{985CF361-7490-4B76-A478-51B543FC182F}" srcOrd="1" destOrd="0" presId="urn:microsoft.com/office/officeart/2005/8/layout/chevron2"/>
    <dgm:cxn modelId="{F522E29D-6265-48C4-95EC-09C4383D9575}" type="presParOf" srcId="{24F8B789-599E-47B9-A196-5795D4167A12}" destId="{C512E487-237C-4DA4-B596-7205F1844C4B}" srcOrd="1" destOrd="0" presId="urn:microsoft.com/office/officeart/2005/8/layout/chevron2"/>
    <dgm:cxn modelId="{44A297B2-4897-4ADF-9690-0919E631CC6D}" type="presParOf" srcId="{24F8B789-599E-47B9-A196-5795D4167A12}" destId="{8EA0E6A7-886B-44BB-ACB8-84CE998B7FAE}" srcOrd="2" destOrd="0" presId="urn:microsoft.com/office/officeart/2005/8/layout/chevron2"/>
    <dgm:cxn modelId="{6351F5FC-4A33-4410-8B50-69E1C0D38C9F}" type="presParOf" srcId="{8EA0E6A7-886B-44BB-ACB8-84CE998B7FAE}" destId="{82ECF2F4-A25B-48DB-A992-37EAB9D1FC40}" srcOrd="0" destOrd="0" presId="urn:microsoft.com/office/officeart/2005/8/layout/chevron2"/>
    <dgm:cxn modelId="{29D5F87D-D056-4DC6-98CA-D58B4A731727}" type="presParOf" srcId="{8EA0E6A7-886B-44BB-ACB8-84CE998B7FAE}" destId="{9CFD1CBB-CAD6-4A20-91FB-1BF78616C765}" srcOrd="1" destOrd="0" presId="urn:microsoft.com/office/officeart/2005/8/layout/chevron2"/>
    <dgm:cxn modelId="{FAA98467-10C4-4993-9D9C-0010EC6738C3}" type="presParOf" srcId="{24F8B789-599E-47B9-A196-5795D4167A12}" destId="{F81593BE-19E8-4753-8203-0ACA1F7A1CA8}" srcOrd="3" destOrd="0" presId="urn:microsoft.com/office/officeart/2005/8/layout/chevron2"/>
    <dgm:cxn modelId="{58B812E2-744A-4153-8677-394482F35A5D}" type="presParOf" srcId="{24F8B789-599E-47B9-A196-5795D4167A12}" destId="{55620746-37FB-4C88-8A62-D0D28229AF71}" srcOrd="4" destOrd="0" presId="urn:microsoft.com/office/officeart/2005/8/layout/chevron2"/>
    <dgm:cxn modelId="{C4C666D2-30B9-417C-A203-42FE14FBBFDB}" type="presParOf" srcId="{55620746-37FB-4C88-8A62-D0D28229AF71}" destId="{F4F9E693-42AF-4D19-9229-B2DB1D3B9B7C}" srcOrd="0" destOrd="0" presId="urn:microsoft.com/office/officeart/2005/8/layout/chevron2"/>
    <dgm:cxn modelId="{6D71D8E5-C5FF-4919-A328-20C484ED37B4}" type="presParOf" srcId="{55620746-37FB-4C88-8A62-D0D28229AF71}" destId="{591228E5-1F21-4ACF-A253-44DD3947C3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EC5BA-D806-4822-B65F-02ACCDD37881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B2451-5135-4849-AB6E-7CBE9696053C}">
      <dgm:prSet phldrT="[Текст]" custT="1"/>
      <dgm:spPr/>
      <dgm:t>
        <a:bodyPr/>
        <a:lstStyle/>
        <a:p>
          <a:r>
            <a:rPr lang="ru-RU" sz="1100" b="1" dirty="0" smtClean="0"/>
            <a:t>Менее1 года</a:t>
          </a:r>
        </a:p>
      </dgm:t>
    </dgm:pt>
    <dgm:pt modelId="{01D0CE81-B096-4F19-A25D-1E99BDE5A437}" type="parTrans" cxnId="{18CF2938-3A39-49DF-9CAC-9D162EB1545D}">
      <dgm:prSet/>
      <dgm:spPr/>
      <dgm:t>
        <a:bodyPr/>
        <a:lstStyle/>
        <a:p>
          <a:endParaRPr lang="ru-RU"/>
        </a:p>
      </dgm:t>
    </dgm:pt>
    <dgm:pt modelId="{90C236CD-50DE-412D-ADAA-2D0BC312FDEA}" type="sibTrans" cxnId="{18CF2938-3A39-49DF-9CAC-9D162EB1545D}">
      <dgm:prSet/>
      <dgm:spPr/>
      <dgm:t>
        <a:bodyPr/>
        <a:lstStyle/>
        <a:p>
          <a:endParaRPr lang="ru-RU"/>
        </a:p>
      </dgm:t>
    </dgm:pt>
    <dgm:pt modelId="{56A88ADC-56F4-4F14-ADAC-C4EF9F374F01}">
      <dgm:prSet phldrT="[Текст]" custT="1"/>
      <dgm:spPr/>
      <dgm:t>
        <a:bodyPr/>
        <a:lstStyle/>
        <a:p>
          <a:r>
            <a:rPr lang="ru-RU" sz="1800" b="1" dirty="0" smtClean="0"/>
            <a:t>Краткосрочный</a:t>
          </a:r>
          <a:endParaRPr lang="ru-RU" sz="1800" b="1" dirty="0"/>
        </a:p>
      </dgm:t>
    </dgm:pt>
    <dgm:pt modelId="{5BF1BFAE-0B71-4D93-9C83-597AE4E541D2}" type="parTrans" cxnId="{E5E23806-B40B-4FA9-8298-AC10EB8DFBB9}">
      <dgm:prSet/>
      <dgm:spPr/>
      <dgm:t>
        <a:bodyPr/>
        <a:lstStyle/>
        <a:p>
          <a:endParaRPr lang="ru-RU"/>
        </a:p>
      </dgm:t>
    </dgm:pt>
    <dgm:pt modelId="{9407EAF2-68C7-431D-B88B-21794C1AEC9E}" type="sibTrans" cxnId="{E5E23806-B40B-4FA9-8298-AC10EB8DFBB9}">
      <dgm:prSet/>
      <dgm:spPr/>
      <dgm:t>
        <a:bodyPr/>
        <a:lstStyle/>
        <a:p>
          <a:endParaRPr lang="ru-RU"/>
        </a:p>
      </dgm:t>
    </dgm:pt>
    <dgm:pt modelId="{5716CA77-E640-499F-B076-1B4A8F336ADA}">
      <dgm:prSet phldrT="[Текст]" custT="1"/>
      <dgm:spPr/>
      <dgm:t>
        <a:bodyPr/>
        <a:lstStyle/>
        <a:p>
          <a:r>
            <a:rPr lang="ru-RU" sz="1050" dirty="0" smtClean="0"/>
            <a:t>От 1 года до 5 лет</a:t>
          </a:r>
          <a:endParaRPr lang="ru-RU" sz="1050" dirty="0"/>
        </a:p>
      </dgm:t>
    </dgm:pt>
    <dgm:pt modelId="{9225122D-D849-4042-87AF-5E82B2760AF6}" type="parTrans" cxnId="{5BD2056A-86B9-484B-939F-C9F20E70DA4F}">
      <dgm:prSet/>
      <dgm:spPr/>
      <dgm:t>
        <a:bodyPr/>
        <a:lstStyle/>
        <a:p>
          <a:endParaRPr lang="ru-RU"/>
        </a:p>
      </dgm:t>
    </dgm:pt>
    <dgm:pt modelId="{A831AD73-34BE-41FC-BCA6-AA6163FF75E0}" type="sibTrans" cxnId="{5BD2056A-86B9-484B-939F-C9F20E70DA4F}">
      <dgm:prSet/>
      <dgm:spPr/>
      <dgm:t>
        <a:bodyPr/>
        <a:lstStyle/>
        <a:p>
          <a:endParaRPr lang="ru-RU"/>
        </a:p>
      </dgm:t>
    </dgm:pt>
    <dgm:pt modelId="{85F32643-AC68-48F6-98D5-BDB6ED6F1489}">
      <dgm:prSet phldrT="[Текст]" custT="1"/>
      <dgm:spPr/>
      <dgm:t>
        <a:bodyPr/>
        <a:lstStyle/>
        <a:p>
          <a:r>
            <a:rPr lang="ru-RU" sz="1800" b="1" dirty="0" smtClean="0"/>
            <a:t>Среднесписочный</a:t>
          </a:r>
          <a:endParaRPr lang="ru-RU" sz="1800" b="1" dirty="0"/>
        </a:p>
      </dgm:t>
    </dgm:pt>
    <dgm:pt modelId="{001F8F30-F54F-45E3-998E-123D4EE98175}" type="parTrans" cxnId="{2B932DFF-C317-4319-AC84-39BD686DBDCC}">
      <dgm:prSet/>
      <dgm:spPr/>
      <dgm:t>
        <a:bodyPr/>
        <a:lstStyle/>
        <a:p>
          <a:endParaRPr lang="ru-RU"/>
        </a:p>
      </dgm:t>
    </dgm:pt>
    <dgm:pt modelId="{3C0D1E6D-4B59-4985-8C4C-71C61B00093F}" type="sibTrans" cxnId="{2B932DFF-C317-4319-AC84-39BD686DBDCC}">
      <dgm:prSet/>
      <dgm:spPr/>
      <dgm:t>
        <a:bodyPr/>
        <a:lstStyle/>
        <a:p>
          <a:endParaRPr lang="ru-RU"/>
        </a:p>
      </dgm:t>
    </dgm:pt>
    <dgm:pt modelId="{9197BEE4-E5DF-451B-8FB0-9AC084FA3A05}">
      <dgm:prSet phldrT="[Текст]" custT="1"/>
      <dgm:spPr/>
      <dgm:t>
        <a:bodyPr/>
        <a:lstStyle/>
        <a:p>
          <a:r>
            <a:rPr lang="ru-RU" sz="1800" b="1" dirty="0" smtClean="0"/>
            <a:t>Долгосрочный</a:t>
          </a:r>
          <a:endParaRPr lang="ru-RU" sz="1800" b="1" dirty="0"/>
        </a:p>
      </dgm:t>
    </dgm:pt>
    <dgm:pt modelId="{6D5D86D1-51CF-494F-9337-33A3D18C2586}" type="parTrans" cxnId="{675E0FFA-4F92-40C9-87F2-5CD1F3BDF833}">
      <dgm:prSet/>
      <dgm:spPr/>
      <dgm:t>
        <a:bodyPr/>
        <a:lstStyle/>
        <a:p>
          <a:endParaRPr lang="ru-RU"/>
        </a:p>
      </dgm:t>
    </dgm:pt>
    <dgm:pt modelId="{7E4FEB33-725E-4DBA-B106-9F90A91CB14C}" type="sibTrans" cxnId="{675E0FFA-4F92-40C9-87F2-5CD1F3BDF833}">
      <dgm:prSet/>
      <dgm:spPr/>
      <dgm:t>
        <a:bodyPr/>
        <a:lstStyle/>
        <a:p>
          <a:endParaRPr lang="ru-RU"/>
        </a:p>
      </dgm:t>
    </dgm:pt>
    <dgm:pt modelId="{D24B997C-34F2-4683-8EEE-238EA64F5D50}">
      <dgm:prSet phldrT="[Текст]" custT="1"/>
      <dgm:spPr/>
      <dgm:t>
        <a:bodyPr/>
        <a:lstStyle/>
        <a:p>
          <a:r>
            <a:rPr lang="ru-RU" sz="900" b="1" dirty="0" smtClean="0"/>
            <a:t>От 5 до 10 лет </a:t>
          </a:r>
          <a:r>
            <a:rPr lang="ru-RU" sz="900" b="1" dirty="0" err="1" smtClean="0"/>
            <a:t>включ</a:t>
          </a:r>
          <a:r>
            <a:rPr lang="ru-RU" sz="900" b="1" dirty="0" smtClean="0"/>
            <a:t>.</a:t>
          </a:r>
          <a:endParaRPr lang="ru-RU" sz="900" b="1" dirty="0"/>
        </a:p>
      </dgm:t>
    </dgm:pt>
    <dgm:pt modelId="{9DDE2019-6501-4EEE-87A7-84EDF30CDAF9}" type="sibTrans" cxnId="{AB5DAD2F-4C5F-4FD5-916F-4403E244A0D7}">
      <dgm:prSet/>
      <dgm:spPr/>
      <dgm:t>
        <a:bodyPr/>
        <a:lstStyle/>
        <a:p>
          <a:endParaRPr lang="ru-RU"/>
        </a:p>
      </dgm:t>
    </dgm:pt>
    <dgm:pt modelId="{EDD4D0EC-4377-4BBE-8752-7AC7C4E1B455}" type="parTrans" cxnId="{AB5DAD2F-4C5F-4FD5-916F-4403E244A0D7}">
      <dgm:prSet/>
      <dgm:spPr/>
      <dgm:t>
        <a:bodyPr/>
        <a:lstStyle/>
        <a:p>
          <a:endParaRPr lang="ru-RU"/>
        </a:p>
      </dgm:t>
    </dgm:pt>
    <dgm:pt modelId="{CCBCA806-13F9-415B-B813-4162BEDC086E}" type="pres">
      <dgm:prSet presAssocID="{FEDEC5BA-D806-4822-B65F-02ACCDD378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82445-3833-456A-B031-24F9B8288214}" type="pres">
      <dgm:prSet presAssocID="{869B2451-5135-4849-AB6E-7CBE9696053C}" presName="composite" presStyleCnt="0"/>
      <dgm:spPr/>
      <dgm:t>
        <a:bodyPr/>
        <a:lstStyle/>
        <a:p>
          <a:endParaRPr lang="ru-RU"/>
        </a:p>
      </dgm:t>
    </dgm:pt>
    <dgm:pt modelId="{C3660AD7-8D1B-47EE-B124-5BD15A87EEC3}" type="pres">
      <dgm:prSet presAssocID="{869B2451-5135-4849-AB6E-7CBE969605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73A0-F2D8-4591-BF81-39E1BEB654FB}" type="pres">
      <dgm:prSet presAssocID="{869B2451-5135-4849-AB6E-7CBE9696053C}" presName="descendantText" presStyleLbl="alignAcc1" presStyleIdx="0" presStyleCnt="3" custLinFactNeighborX="43074" custLinFactNeighborY="-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7CE0-6AAF-4DBA-A4F0-97BADD513CCF}" type="pres">
      <dgm:prSet presAssocID="{90C236CD-50DE-412D-ADAA-2D0BC312FDEA}" presName="sp" presStyleCnt="0"/>
      <dgm:spPr/>
      <dgm:t>
        <a:bodyPr/>
        <a:lstStyle/>
        <a:p>
          <a:endParaRPr lang="ru-RU"/>
        </a:p>
      </dgm:t>
    </dgm:pt>
    <dgm:pt modelId="{F84ABED3-1941-4897-9A14-9E09EAA82937}" type="pres">
      <dgm:prSet presAssocID="{5716CA77-E640-499F-B076-1B4A8F336ADA}" presName="composite" presStyleCnt="0"/>
      <dgm:spPr/>
      <dgm:t>
        <a:bodyPr/>
        <a:lstStyle/>
        <a:p>
          <a:endParaRPr lang="ru-RU"/>
        </a:p>
      </dgm:t>
    </dgm:pt>
    <dgm:pt modelId="{068DE58B-5280-4571-A7E5-F8A990D1B355}" type="pres">
      <dgm:prSet presAssocID="{5716CA77-E640-499F-B076-1B4A8F336A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D639-BD66-4F5E-8592-ECDE2C400DC3}" type="pres">
      <dgm:prSet presAssocID="{5716CA77-E640-499F-B076-1B4A8F336A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6AFF-9ED3-4A26-8EC9-7F6D0C932D55}" type="pres">
      <dgm:prSet presAssocID="{A831AD73-34BE-41FC-BCA6-AA6163FF75E0}" presName="sp" presStyleCnt="0"/>
      <dgm:spPr/>
      <dgm:t>
        <a:bodyPr/>
        <a:lstStyle/>
        <a:p>
          <a:endParaRPr lang="ru-RU"/>
        </a:p>
      </dgm:t>
    </dgm:pt>
    <dgm:pt modelId="{598A354A-222C-4F1D-B8DB-536A67991373}" type="pres">
      <dgm:prSet presAssocID="{D24B997C-34F2-4683-8EEE-238EA64F5D50}" presName="composite" presStyleCnt="0"/>
      <dgm:spPr/>
      <dgm:t>
        <a:bodyPr/>
        <a:lstStyle/>
        <a:p>
          <a:endParaRPr lang="ru-RU"/>
        </a:p>
      </dgm:t>
    </dgm:pt>
    <dgm:pt modelId="{78D2804B-1DEE-4825-B3B8-3415D7623406}" type="pres">
      <dgm:prSet presAssocID="{D24B997C-34F2-4683-8EEE-238EA64F5D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80273-8528-4EA2-B6E0-8DF8F7D8629D}" type="pres">
      <dgm:prSet presAssocID="{D24B997C-34F2-4683-8EEE-238EA64F5D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93F77-85A6-4352-ABBB-133A6D5FAAED}" type="presOf" srcId="{5716CA77-E640-499F-B076-1B4A8F336ADA}" destId="{068DE58B-5280-4571-A7E5-F8A990D1B355}" srcOrd="0" destOrd="0" presId="urn:microsoft.com/office/officeart/2005/8/layout/chevron2"/>
    <dgm:cxn modelId="{8E6AC1EF-995C-4CB9-9D09-7D5E92588934}" type="presOf" srcId="{9197BEE4-E5DF-451B-8FB0-9AC084FA3A05}" destId="{7E980273-8528-4EA2-B6E0-8DF8F7D8629D}" srcOrd="0" destOrd="0" presId="urn:microsoft.com/office/officeart/2005/8/layout/chevron2"/>
    <dgm:cxn modelId="{18CF2938-3A39-49DF-9CAC-9D162EB1545D}" srcId="{FEDEC5BA-D806-4822-B65F-02ACCDD37881}" destId="{869B2451-5135-4849-AB6E-7CBE9696053C}" srcOrd="0" destOrd="0" parTransId="{01D0CE81-B096-4F19-A25D-1E99BDE5A437}" sibTransId="{90C236CD-50DE-412D-ADAA-2D0BC312FDEA}"/>
    <dgm:cxn modelId="{0932A023-FD35-463A-8AEF-148596EFB549}" type="presOf" srcId="{56A88ADC-56F4-4F14-ADAC-C4EF9F374F01}" destId="{141F73A0-F2D8-4591-BF81-39E1BEB654FB}" srcOrd="0" destOrd="0" presId="urn:microsoft.com/office/officeart/2005/8/layout/chevron2"/>
    <dgm:cxn modelId="{4B852A57-94BA-4324-9FF4-F1B11AF04B22}" type="presOf" srcId="{85F32643-AC68-48F6-98D5-BDB6ED6F1489}" destId="{43F3D639-BD66-4F5E-8592-ECDE2C400DC3}" srcOrd="0" destOrd="0" presId="urn:microsoft.com/office/officeart/2005/8/layout/chevron2"/>
    <dgm:cxn modelId="{2B932DFF-C317-4319-AC84-39BD686DBDCC}" srcId="{5716CA77-E640-499F-B076-1B4A8F336ADA}" destId="{85F32643-AC68-48F6-98D5-BDB6ED6F1489}" srcOrd="0" destOrd="0" parTransId="{001F8F30-F54F-45E3-998E-123D4EE98175}" sibTransId="{3C0D1E6D-4B59-4985-8C4C-71C61B00093F}"/>
    <dgm:cxn modelId="{675E0FFA-4F92-40C9-87F2-5CD1F3BDF833}" srcId="{D24B997C-34F2-4683-8EEE-238EA64F5D50}" destId="{9197BEE4-E5DF-451B-8FB0-9AC084FA3A05}" srcOrd="0" destOrd="0" parTransId="{6D5D86D1-51CF-494F-9337-33A3D18C2586}" sibTransId="{7E4FEB33-725E-4DBA-B106-9F90A91CB14C}"/>
    <dgm:cxn modelId="{0137F533-6865-4B0B-8AF5-A7393BE643C0}" type="presOf" srcId="{D24B997C-34F2-4683-8EEE-238EA64F5D50}" destId="{78D2804B-1DEE-4825-B3B8-3415D7623406}" srcOrd="0" destOrd="0" presId="urn:microsoft.com/office/officeart/2005/8/layout/chevron2"/>
    <dgm:cxn modelId="{5BD2056A-86B9-484B-939F-C9F20E70DA4F}" srcId="{FEDEC5BA-D806-4822-B65F-02ACCDD37881}" destId="{5716CA77-E640-499F-B076-1B4A8F336ADA}" srcOrd="1" destOrd="0" parTransId="{9225122D-D849-4042-87AF-5E82B2760AF6}" sibTransId="{A831AD73-34BE-41FC-BCA6-AA6163FF75E0}"/>
    <dgm:cxn modelId="{BFC2A95F-3DD5-4C90-86B6-1F41A877182D}" type="presOf" srcId="{FEDEC5BA-D806-4822-B65F-02ACCDD37881}" destId="{CCBCA806-13F9-415B-B813-4162BEDC086E}" srcOrd="0" destOrd="0" presId="urn:microsoft.com/office/officeart/2005/8/layout/chevron2"/>
    <dgm:cxn modelId="{5416A80C-8512-4898-93F1-E3FE11BE51B2}" type="presOf" srcId="{869B2451-5135-4849-AB6E-7CBE9696053C}" destId="{C3660AD7-8D1B-47EE-B124-5BD15A87EEC3}" srcOrd="0" destOrd="0" presId="urn:microsoft.com/office/officeart/2005/8/layout/chevron2"/>
    <dgm:cxn modelId="{AB5DAD2F-4C5F-4FD5-916F-4403E244A0D7}" srcId="{FEDEC5BA-D806-4822-B65F-02ACCDD37881}" destId="{D24B997C-34F2-4683-8EEE-238EA64F5D50}" srcOrd="2" destOrd="0" parTransId="{EDD4D0EC-4377-4BBE-8752-7AC7C4E1B455}" sibTransId="{9DDE2019-6501-4EEE-87A7-84EDF30CDAF9}"/>
    <dgm:cxn modelId="{E5E23806-B40B-4FA9-8298-AC10EB8DFBB9}" srcId="{869B2451-5135-4849-AB6E-7CBE9696053C}" destId="{56A88ADC-56F4-4F14-ADAC-C4EF9F374F01}" srcOrd="0" destOrd="0" parTransId="{5BF1BFAE-0B71-4D93-9C83-597AE4E541D2}" sibTransId="{9407EAF2-68C7-431D-B88B-21794C1AEC9E}"/>
    <dgm:cxn modelId="{EE8797F4-EFB3-4A05-940C-176A0DF619B9}" type="presParOf" srcId="{CCBCA806-13F9-415B-B813-4162BEDC086E}" destId="{9CB82445-3833-456A-B031-24F9B8288214}" srcOrd="0" destOrd="0" presId="urn:microsoft.com/office/officeart/2005/8/layout/chevron2"/>
    <dgm:cxn modelId="{87118899-C7DD-4A0A-8E4E-4861BFE93CD8}" type="presParOf" srcId="{9CB82445-3833-456A-B031-24F9B8288214}" destId="{C3660AD7-8D1B-47EE-B124-5BD15A87EEC3}" srcOrd="0" destOrd="0" presId="urn:microsoft.com/office/officeart/2005/8/layout/chevron2"/>
    <dgm:cxn modelId="{E2D77112-76D0-4E47-BC04-18132602132A}" type="presParOf" srcId="{9CB82445-3833-456A-B031-24F9B8288214}" destId="{141F73A0-F2D8-4591-BF81-39E1BEB654FB}" srcOrd="1" destOrd="0" presId="urn:microsoft.com/office/officeart/2005/8/layout/chevron2"/>
    <dgm:cxn modelId="{56A6C523-BADB-406E-9EE1-285DF0E60225}" type="presParOf" srcId="{CCBCA806-13F9-415B-B813-4162BEDC086E}" destId="{DF757CE0-6AAF-4DBA-A4F0-97BADD513CCF}" srcOrd="1" destOrd="0" presId="urn:microsoft.com/office/officeart/2005/8/layout/chevron2"/>
    <dgm:cxn modelId="{1D1E9C76-8281-41A6-A2EB-C0D1626A782A}" type="presParOf" srcId="{CCBCA806-13F9-415B-B813-4162BEDC086E}" destId="{F84ABED3-1941-4897-9A14-9E09EAA82937}" srcOrd="2" destOrd="0" presId="urn:microsoft.com/office/officeart/2005/8/layout/chevron2"/>
    <dgm:cxn modelId="{EA13B9DC-83FC-455F-88FF-9A21F36787BB}" type="presParOf" srcId="{F84ABED3-1941-4897-9A14-9E09EAA82937}" destId="{068DE58B-5280-4571-A7E5-F8A990D1B355}" srcOrd="0" destOrd="0" presId="urn:microsoft.com/office/officeart/2005/8/layout/chevron2"/>
    <dgm:cxn modelId="{8FB6177E-806C-4D3F-ABE8-90F798647FE6}" type="presParOf" srcId="{F84ABED3-1941-4897-9A14-9E09EAA82937}" destId="{43F3D639-BD66-4F5E-8592-ECDE2C400DC3}" srcOrd="1" destOrd="0" presId="urn:microsoft.com/office/officeart/2005/8/layout/chevron2"/>
    <dgm:cxn modelId="{F56A40A0-D987-4F63-B0B6-07ADFE827967}" type="presParOf" srcId="{CCBCA806-13F9-415B-B813-4162BEDC086E}" destId="{1C3A6AFF-9ED3-4A26-8EC9-7F6D0C932D55}" srcOrd="3" destOrd="0" presId="urn:microsoft.com/office/officeart/2005/8/layout/chevron2"/>
    <dgm:cxn modelId="{9A1702FC-DE65-4D6C-86D0-01E2CC19812F}" type="presParOf" srcId="{CCBCA806-13F9-415B-B813-4162BEDC086E}" destId="{598A354A-222C-4F1D-B8DB-536A67991373}" srcOrd="4" destOrd="0" presId="urn:microsoft.com/office/officeart/2005/8/layout/chevron2"/>
    <dgm:cxn modelId="{3F19A509-1453-4049-B235-1E52503D1EF5}" type="presParOf" srcId="{598A354A-222C-4F1D-B8DB-536A67991373}" destId="{78D2804B-1DEE-4825-B3B8-3415D7623406}" srcOrd="0" destOrd="0" presId="urn:microsoft.com/office/officeart/2005/8/layout/chevron2"/>
    <dgm:cxn modelId="{01BD720F-579E-4294-B363-3106156EFCE3}" type="presParOf" srcId="{598A354A-222C-4F1D-B8DB-536A67991373}" destId="{7E980273-8528-4EA2-B6E0-8DF8F7D862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4FD88-5EB0-4738-B992-8BD741488B85}" type="doc">
      <dgm:prSet loTypeId="urn:microsoft.com/office/officeart/2008/layout/Squa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2E570-5953-4CD0-A581-755C165E3EEC}">
      <dgm:prSet phldrT="[Текст]" custT="1"/>
      <dgm:spPr/>
      <dgm:t>
        <a:bodyPr/>
        <a:lstStyle/>
        <a:p>
          <a:r>
            <a:rPr lang="ru-RU" sz="2000" b="1" dirty="0" smtClean="0"/>
            <a:t>Бюджетная политика</a:t>
          </a:r>
          <a:endParaRPr lang="ru-RU" sz="2000" b="1" dirty="0"/>
        </a:p>
      </dgm:t>
    </dgm:pt>
    <dgm:pt modelId="{B655D167-C3B5-48F8-8AA8-E59792FC4FBB}" type="parTrans" cxnId="{3B6BD284-80F7-43FE-995D-6A17FD8F9AA2}">
      <dgm:prSet/>
      <dgm:spPr/>
      <dgm:t>
        <a:bodyPr/>
        <a:lstStyle/>
        <a:p>
          <a:endParaRPr lang="ru-RU"/>
        </a:p>
      </dgm:t>
    </dgm:pt>
    <dgm:pt modelId="{AC500588-6446-4AC7-B491-840D9779459A}" type="sibTrans" cxnId="{3B6BD284-80F7-43FE-995D-6A17FD8F9AA2}">
      <dgm:prSet/>
      <dgm:spPr/>
      <dgm:t>
        <a:bodyPr/>
        <a:lstStyle/>
        <a:p>
          <a:endParaRPr lang="ru-RU"/>
        </a:p>
      </dgm:t>
    </dgm:pt>
    <dgm:pt modelId="{88E46D87-6649-442E-9089-B6653E96B3FB}">
      <dgm:prSet phldrT="[Текст]" custT="1"/>
      <dgm:spPr/>
      <dgm:t>
        <a:bodyPr/>
        <a:lstStyle/>
        <a:p>
          <a:r>
            <a:rPr lang="ru-RU" sz="1400" b="1" dirty="0" smtClean="0"/>
            <a:t>обеспечение долгосрочной сбалансированности и устойчивости бюджетной;</a:t>
          </a:r>
          <a:endParaRPr lang="ru-RU" sz="1400" b="1" dirty="0"/>
        </a:p>
      </dgm:t>
    </dgm:pt>
    <dgm:pt modelId="{A962B2FC-C1B6-4945-BB71-B7365F99CFEE}" type="parTrans" cxnId="{5F01CE84-53D9-435B-B77C-79981C8DEED7}">
      <dgm:prSet/>
      <dgm:spPr/>
      <dgm:t>
        <a:bodyPr/>
        <a:lstStyle/>
        <a:p>
          <a:endParaRPr lang="ru-RU"/>
        </a:p>
      </dgm:t>
    </dgm:pt>
    <dgm:pt modelId="{C33F607D-0FBF-4335-834C-1153BC3D38F3}" type="sibTrans" cxnId="{5F01CE84-53D9-435B-B77C-79981C8DEED7}">
      <dgm:prSet/>
      <dgm:spPr/>
      <dgm:t>
        <a:bodyPr/>
        <a:lstStyle/>
        <a:p>
          <a:endParaRPr lang="ru-RU"/>
        </a:p>
      </dgm:t>
    </dgm:pt>
    <dgm:pt modelId="{07AEAA7F-B765-4C4D-8C3C-45A1CF609EAF}">
      <dgm:prSet phldrT="[Текст]" custT="1"/>
      <dgm:spPr/>
      <dgm:t>
        <a:bodyPr/>
        <a:lstStyle/>
        <a:p>
          <a:r>
            <a:rPr lang="ru-RU" sz="1400" b="1" dirty="0" smtClean="0"/>
            <a:t>достижение целевых показателей, предусмотренных муниципальными программами;</a:t>
          </a:r>
          <a:endParaRPr lang="ru-RU" sz="1400" b="1" dirty="0"/>
        </a:p>
      </dgm:t>
    </dgm:pt>
    <dgm:pt modelId="{000DE8F4-E6DF-4B47-A757-A5C6E83EC8B3}" type="parTrans" cxnId="{F3A2B4AE-D74B-4615-BFBC-6A4EC36CD66C}">
      <dgm:prSet/>
      <dgm:spPr/>
      <dgm:t>
        <a:bodyPr/>
        <a:lstStyle/>
        <a:p>
          <a:endParaRPr lang="ru-RU"/>
        </a:p>
      </dgm:t>
    </dgm:pt>
    <dgm:pt modelId="{E5B9BDE4-2466-43DF-97D9-3E06B3958C84}" type="sibTrans" cxnId="{F3A2B4AE-D74B-4615-BFBC-6A4EC36CD66C}">
      <dgm:prSet/>
      <dgm:spPr/>
      <dgm:t>
        <a:bodyPr/>
        <a:lstStyle/>
        <a:p>
          <a:endParaRPr lang="ru-RU"/>
        </a:p>
      </dgm:t>
    </dgm:pt>
    <dgm:pt modelId="{660A5C4F-BDC3-4F4F-8ADF-B7E1CC862094}">
      <dgm:prSet phldrT="[Текст]" custT="1"/>
      <dgm:spPr/>
      <dgm:t>
        <a:bodyPr/>
        <a:lstStyle/>
        <a:p>
          <a:r>
            <a:rPr lang="ru-RU" sz="1400" b="1" dirty="0" smtClean="0"/>
            <a:t>принятие решений, направленных на поддержание уровня оплаты труда работников </a:t>
          </a:r>
          <a:r>
            <a:rPr lang="ru-RU" sz="1400" b="1" dirty="0" err="1" smtClean="0"/>
            <a:t>мун.учреждений</a:t>
          </a:r>
          <a:r>
            <a:rPr lang="ru-RU" sz="1400" b="1" dirty="0" smtClean="0"/>
            <a:t>;</a:t>
          </a:r>
          <a:endParaRPr lang="ru-RU" sz="1400" b="1" dirty="0"/>
        </a:p>
      </dgm:t>
    </dgm:pt>
    <dgm:pt modelId="{14433615-6EF8-44C2-BAE9-8006BA214033}" type="parTrans" cxnId="{1F7593B9-5B60-4184-988D-ED63C7FFD9D9}">
      <dgm:prSet/>
      <dgm:spPr/>
      <dgm:t>
        <a:bodyPr/>
        <a:lstStyle/>
        <a:p>
          <a:endParaRPr lang="ru-RU"/>
        </a:p>
      </dgm:t>
    </dgm:pt>
    <dgm:pt modelId="{E0B0E81A-ED3C-4E4C-AAC3-CD16EEF410A8}" type="sibTrans" cxnId="{1F7593B9-5B60-4184-988D-ED63C7FFD9D9}">
      <dgm:prSet/>
      <dgm:spPr/>
      <dgm:t>
        <a:bodyPr/>
        <a:lstStyle/>
        <a:p>
          <a:endParaRPr lang="ru-RU"/>
        </a:p>
      </dgm:t>
    </dgm:pt>
    <dgm:pt modelId="{3A2F929D-64D4-4787-8157-7EECA833243E}">
      <dgm:prSet phldrT="[Текст]" custT="1"/>
      <dgm:spPr/>
      <dgm:t>
        <a:bodyPr/>
        <a:lstStyle/>
        <a:p>
          <a:r>
            <a:rPr lang="ru-RU" sz="2000" b="1" dirty="0" smtClean="0"/>
            <a:t>Налоговая политика</a:t>
          </a:r>
          <a:endParaRPr lang="ru-RU" sz="2000" b="1" dirty="0"/>
        </a:p>
      </dgm:t>
    </dgm:pt>
    <dgm:pt modelId="{E1F07566-6803-4C47-B684-315C2B2BA262}" type="parTrans" cxnId="{0DA5E472-872D-4DDF-B60A-4A0CE7DBC196}">
      <dgm:prSet/>
      <dgm:spPr/>
      <dgm:t>
        <a:bodyPr/>
        <a:lstStyle/>
        <a:p>
          <a:endParaRPr lang="ru-RU"/>
        </a:p>
      </dgm:t>
    </dgm:pt>
    <dgm:pt modelId="{2C69022D-16E0-43AF-A52C-13EEC5E4B8AC}" type="sibTrans" cxnId="{0DA5E472-872D-4DDF-B60A-4A0CE7DBC196}">
      <dgm:prSet/>
      <dgm:spPr/>
      <dgm:t>
        <a:bodyPr/>
        <a:lstStyle/>
        <a:p>
          <a:endParaRPr lang="ru-RU"/>
        </a:p>
      </dgm:t>
    </dgm:pt>
    <dgm:pt modelId="{ADB5E15C-EB36-4C64-BCF6-6D21C2A00EB8}">
      <dgm:prSet phldrT="[Текст]" custT="1"/>
      <dgm:spPr/>
      <dgm:t>
        <a:bodyPr/>
        <a:lstStyle/>
        <a:p>
          <a:r>
            <a:rPr lang="ru-RU" sz="1400" b="1" dirty="0" smtClean="0"/>
            <a:t>качественное прогнозирование доходов консолидированного бюджета;</a:t>
          </a:r>
          <a:endParaRPr lang="ru-RU" sz="1400" b="1" dirty="0"/>
        </a:p>
      </dgm:t>
    </dgm:pt>
    <dgm:pt modelId="{F8B079C4-8B17-4967-AEE5-4A8661F310B1}" type="parTrans" cxnId="{200E179F-AFD9-4B88-B684-69A99DA28C12}">
      <dgm:prSet/>
      <dgm:spPr/>
      <dgm:t>
        <a:bodyPr/>
        <a:lstStyle/>
        <a:p>
          <a:endParaRPr lang="ru-RU"/>
        </a:p>
      </dgm:t>
    </dgm:pt>
    <dgm:pt modelId="{F80EA89B-DF89-4AFB-904C-167CA35EDC6F}" type="sibTrans" cxnId="{200E179F-AFD9-4B88-B684-69A99DA28C12}">
      <dgm:prSet/>
      <dgm:spPr/>
      <dgm:t>
        <a:bodyPr/>
        <a:lstStyle/>
        <a:p>
          <a:endParaRPr lang="ru-RU"/>
        </a:p>
      </dgm:t>
    </dgm:pt>
    <dgm:pt modelId="{E4F8C192-E723-42FE-961F-5D3D5A767B2E}">
      <dgm:prSet phldrT="[Текст]" custT="1"/>
      <dgm:spPr/>
      <dgm:t>
        <a:bodyPr/>
        <a:lstStyle/>
        <a:p>
          <a:r>
            <a:rPr lang="ru-RU" sz="1400" b="1" dirty="0" smtClean="0"/>
            <a:t>обеспечение роста эффективности взыскания задолженности по платежам в бюджеты всех уровней</a:t>
          </a:r>
          <a:endParaRPr lang="ru-RU" sz="1400" b="1" dirty="0"/>
        </a:p>
      </dgm:t>
    </dgm:pt>
    <dgm:pt modelId="{43F700F9-9359-4279-BC86-E28814A71F69}" type="parTrans" cxnId="{6C540B56-3F77-4827-8892-0058636DB133}">
      <dgm:prSet/>
      <dgm:spPr/>
      <dgm:t>
        <a:bodyPr/>
        <a:lstStyle/>
        <a:p>
          <a:endParaRPr lang="ru-RU"/>
        </a:p>
      </dgm:t>
    </dgm:pt>
    <dgm:pt modelId="{3B99F038-6654-4B35-A706-340EDD4586FA}" type="sibTrans" cxnId="{6C540B56-3F77-4827-8892-0058636DB133}">
      <dgm:prSet/>
      <dgm:spPr/>
      <dgm:t>
        <a:bodyPr/>
        <a:lstStyle/>
        <a:p>
          <a:endParaRPr lang="ru-RU"/>
        </a:p>
      </dgm:t>
    </dgm:pt>
    <dgm:pt modelId="{5907F29E-CA7D-46A3-8D24-29A28952C4E3}">
      <dgm:prSet phldrT="[Текст]" custT="1"/>
      <dgm:spPr/>
      <dgm:t>
        <a:bodyPr/>
        <a:lstStyle/>
        <a:p>
          <a:r>
            <a:rPr lang="ru-RU" sz="1400" b="1" dirty="0" smtClean="0"/>
            <a:t>обеспечение ежегодного повышения оплаты труда работникам бюджетного сектора экономики;</a:t>
          </a:r>
          <a:endParaRPr lang="ru-RU" sz="1400" b="1" dirty="0"/>
        </a:p>
      </dgm:t>
    </dgm:pt>
    <dgm:pt modelId="{70506752-6FA3-426E-A413-17914C55E782}" type="parTrans" cxnId="{68A86DDC-1480-49A4-8170-3D399F83FE1C}">
      <dgm:prSet/>
      <dgm:spPr/>
      <dgm:t>
        <a:bodyPr/>
        <a:lstStyle/>
        <a:p>
          <a:endParaRPr lang="ru-RU"/>
        </a:p>
      </dgm:t>
    </dgm:pt>
    <dgm:pt modelId="{744ECBC1-E5F5-48BA-9D8E-B424B39BF280}" type="sibTrans" cxnId="{68A86DDC-1480-49A4-8170-3D399F83FE1C}">
      <dgm:prSet/>
      <dgm:spPr/>
      <dgm:t>
        <a:bodyPr/>
        <a:lstStyle/>
        <a:p>
          <a:endParaRPr lang="ru-RU"/>
        </a:p>
      </dgm:t>
    </dgm:pt>
    <dgm:pt modelId="{894FE4DC-0524-42B9-A457-6DFECA116E8E}">
      <dgm:prSet phldrT="[Текст]" custT="1"/>
      <dgm:spPr/>
      <dgm:t>
        <a:bodyPr/>
        <a:lstStyle/>
        <a:p>
          <a:r>
            <a:rPr lang="ru-RU" sz="1400" dirty="0" smtClean="0"/>
            <a:t> </a:t>
          </a:r>
          <a:r>
            <a:rPr lang="ru-RU" sz="1400" b="1" dirty="0" smtClean="0"/>
            <a:t>поддержание высокого уровня информационной открытости бюджетных данных; </a:t>
          </a:r>
          <a:endParaRPr lang="ru-RU" sz="1400" b="1" dirty="0"/>
        </a:p>
      </dgm:t>
    </dgm:pt>
    <dgm:pt modelId="{17FD5892-B90C-497F-9CC9-7AEB252E8702}" type="parTrans" cxnId="{CA2A18DF-0D60-49D0-9F23-2BEE7155A8B2}">
      <dgm:prSet/>
      <dgm:spPr/>
      <dgm:t>
        <a:bodyPr/>
        <a:lstStyle/>
        <a:p>
          <a:endParaRPr lang="ru-RU"/>
        </a:p>
      </dgm:t>
    </dgm:pt>
    <dgm:pt modelId="{0796A9E6-7453-4EDD-9CB6-A83F2597BA77}" type="sibTrans" cxnId="{CA2A18DF-0D60-49D0-9F23-2BEE7155A8B2}">
      <dgm:prSet/>
      <dgm:spPr/>
      <dgm:t>
        <a:bodyPr/>
        <a:lstStyle/>
        <a:p>
          <a:endParaRPr lang="ru-RU"/>
        </a:p>
      </dgm:t>
    </dgm:pt>
    <dgm:pt modelId="{76E0C398-9A97-49AF-AEDA-7FE5F5FF502A}">
      <dgm:prSet phldrT="[Текст]" custT="1"/>
      <dgm:spPr/>
      <dgm:t>
        <a:bodyPr/>
        <a:lstStyle/>
        <a:p>
          <a:r>
            <a:rPr lang="ru-RU" sz="1400" b="1" dirty="0" smtClean="0"/>
            <a:t>совершенствование применения специальных налоговых режимов в рамках законодательства о налогах и сборах</a:t>
          </a:r>
          <a:endParaRPr lang="ru-RU" sz="1400" b="1" dirty="0"/>
        </a:p>
      </dgm:t>
    </dgm:pt>
    <dgm:pt modelId="{5D6C99C8-3FAD-4B51-A55E-767E3758F444}" type="parTrans" cxnId="{9D179518-5094-4C2C-97AA-9572C297D1C0}">
      <dgm:prSet/>
      <dgm:spPr/>
      <dgm:t>
        <a:bodyPr/>
        <a:lstStyle/>
        <a:p>
          <a:endParaRPr lang="ru-RU"/>
        </a:p>
      </dgm:t>
    </dgm:pt>
    <dgm:pt modelId="{2E5DAE38-1EDB-4296-A751-4D249004D22D}" type="sibTrans" cxnId="{9D179518-5094-4C2C-97AA-9572C297D1C0}">
      <dgm:prSet/>
      <dgm:spPr/>
      <dgm:t>
        <a:bodyPr/>
        <a:lstStyle/>
        <a:p>
          <a:endParaRPr lang="ru-RU"/>
        </a:p>
      </dgm:t>
    </dgm:pt>
    <dgm:pt modelId="{B470D31A-58C0-405E-941D-04B5E0E7ED9F}">
      <dgm:prSet phldrT="[Текст]" custT="1"/>
      <dgm:spPr/>
      <dgm:t>
        <a:bodyPr/>
        <a:lstStyle/>
        <a:p>
          <a:r>
            <a:rPr lang="ru-RU" sz="1400" b="1" dirty="0" smtClean="0"/>
            <a:t>проведение оптимизации структуры имущества, находящегося в муниципальной собственности, с целью получения дополнительных доходов от его использования или реализации</a:t>
          </a:r>
          <a:endParaRPr lang="ru-RU" sz="1400" b="1" dirty="0"/>
        </a:p>
      </dgm:t>
    </dgm:pt>
    <dgm:pt modelId="{F02488B8-42F2-4365-8AAA-EE9575DA0AA1}" type="parTrans" cxnId="{9175BC48-3C5C-407A-8F77-6977EF6D612D}">
      <dgm:prSet/>
      <dgm:spPr/>
      <dgm:t>
        <a:bodyPr/>
        <a:lstStyle/>
        <a:p>
          <a:endParaRPr lang="ru-RU"/>
        </a:p>
      </dgm:t>
    </dgm:pt>
    <dgm:pt modelId="{A87B5E8A-46DE-40CC-BF26-05AC5C49CA16}" type="sibTrans" cxnId="{9175BC48-3C5C-407A-8F77-6977EF6D612D}">
      <dgm:prSet/>
      <dgm:spPr/>
      <dgm:t>
        <a:bodyPr/>
        <a:lstStyle/>
        <a:p>
          <a:endParaRPr lang="ru-RU"/>
        </a:p>
      </dgm:t>
    </dgm:pt>
    <dgm:pt modelId="{935C641C-F4D4-47D8-94E5-A3386A09D46C}" type="pres">
      <dgm:prSet presAssocID="{A984FD88-5EB0-4738-B992-8BD741488B8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46AC4BD-A1C4-4168-BFF6-702FAA057893}" type="pres">
      <dgm:prSet presAssocID="{8A62E570-5953-4CD0-A581-755C165E3EEC}" presName="root" presStyleCnt="0">
        <dgm:presLayoutVars>
          <dgm:chMax/>
          <dgm:chPref/>
        </dgm:presLayoutVars>
      </dgm:prSet>
      <dgm:spPr/>
    </dgm:pt>
    <dgm:pt modelId="{EDCAEF7B-8F8E-459F-9AA4-69598FE1823A}" type="pres">
      <dgm:prSet presAssocID="{8A62E570-5953-4CD0-A581-755C165E3EEC}" presName="rootComposite" presStyleCnt="0">
        <dgm:presLayoutVars/>
      </dgm:prSet>
      <dgm:spPr/>
    </dgm:pt>
    <dgm:pt modelId="{0CCE02B0-8CDC-4839-B6D1-4DA0582C7962}" type="pres">
      <dgm:prSet presAssocID="{8A62E570-5953-4CD0-A581-755C165E3EEC}" presName="ParentAccent" presStyleLbl="alignNode1" presStyleIdx="0" presStyleCnt="2"/>
      <dgm:spPr/>
    </dgm:pt>
    <dgm:pt modelId="{21AEDEBF-F2B7-4BDB-8A16-A7148A9C2075}" type="pres">
      <dgm:prSet presAssocID="{8A62E570-5953-4CD0-A581-755C165E3EEC}" presName="ParentSmallAccent" presStyleLbl="fgAcc1" presStyleIdx="0" presStyleCnt="2"/>
      <dgm:spPr/>
    </dgm:pt>
    <dgm:pt modelId="{AEC9D918-0DB5-4100-A662-0D3FCD7518E1}" type="pres">
      <dgm:prSet presAssocID="{8A62E570-5953-4CD0-A581-755C165E3EEC}" presName="Parent" presStyleLbl="revTx" presStyleIdx="0" presStyleCnt="11" custScaleX="81680" custScaleY="82662" custLinFactNeighborX="6164" custLinFactNeighborY="7800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ED9B6-3BF2-499E-BFFE-19DCE81D8A96}" type="pres">
      <dgm:prSet presAssocID="{8A62E570-5953-4CD0-A581-755C165E3EEC}" presName="childShape" presStyleCnt="0">
        <dgm:presLayoutVars>
          <dgm:chMax val="0"/>
          <dgm:chPref val="0"/>
        </dgm:presLayoutVars>
      </dgm:prSet>
      <dgm:spPr/>
    </dgm:pt>
    <dgm:pt modelId="{2B678046-05A9-455E-9F5B-37A9E03DE1B0}" type="pres">
      <dgm:prSet presAssocID="{88E46D87-6649-442E-9089-B6653E96B3FB}" presName="childComposite" presStyleCnt="0">
        <dgm:presLayoutVars>
          <dgm:chMax val="0"/>
          <dgm:chPref val="0"/>
        </dgm:presLayoutVars>
      </dgm:prSet>
      <dgm:spPr/>
    </dgm:pt>
    <dgm:pt modelId="{340B09BD-BF04-47F0-B00C-8D98B6D83F66}" type="pres">
      <dgm:prSet presAssocID="{88E46D87-6649-442E-9089-B6653E96B3FB}" presName="ChildAccent" presStyleLbl="solidFgAcc1" presStyleIdx="0" presStyleCnt="9"/>
      <dgm:spPr/>
    </dgm:pt>
    <dgm:pt modelId="{EF24CBF1-46F5-4218-9583-05CFCD950CC2}" type="pres">
      <dgm:prSet presAssocID="{88E46D87-6649-442E-9089-B6653E96B3FB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CC98C-40C0-48F9-A8D8-895C97913726}" type="pres">
      <dgm:prSet presAssocID="{07AEAA7F-B765-4C4D-8C3C-45A1CF609EAF}" presName="childComposite" presStyleCnt="0">
        <dgm:presLayoutVars>
          <dgm:chMax val="0"/>
          <dgm:chPref val="0"/>
        </dgm:presLayoutVars>
      </dgm:prSet>
      <dgm:spPr/>
    </dgm:pt>
    <dgm:pt modelId="{D3A53E58-F98A-4F92-AE39-20B8ED79A308}" type="pres">
      <dgm:prSet presAssocID="{07AEAA7F-B765-4C4D-8C3C-45A1CF609EAF}" presName="ChildAccent" presStyleLbl="solidFgAcc1" presStyleIdx="1" presStyleCnt="9"/>
      <dgm:spPr/>
    </dgm:pt>
    <dgm:pt modelId="{DBEC3898-D95C-453F-9EAE-AECF24208883}" type="pres">
      <dgm:prSet presAssocID="{07AEAA7F-B765-4C4D-8C3C-45A1CF609EAF}" presName="Child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B107B-087E-45AB-92D5-FEFB30C1D8B4}" type="pres">
      <dgm:prSet presAssocID="{660A5C4F-BDC3-4F4F-8ADF-B7E1CC862094}" presName="childComposite" presStyleCnt="0">
        <dgm:presLayoutVars>
          <dgm:chMax val="0"/>
          <dgm:chPref val="0"/>
        </dgm:presLayoutVars>
      </dgm:prSet>
      <dgm:spPr/>
    </dgm:pt>
    <dgm:pt modelId="{A1B74D5C-8B57-413E-B7B0-6B59FA892E63}" type="pres">
      <dgm:prSet presAssocID="{660A5C4F-BDC3-4F4F-8ADF-B7E1CC862094}" presName="ChildAccent" presStyleLbl="solidFgAcc1" presStyleIdx="2" presStyleCnt="9"/>
      <dgm:spPr/>
    </dgm:pt>
    <dgm:pt modelId="{207FFE8B-2374-40EC-A29B-CF1E60B10EA7}" type="pres">
      <dgm:prSet presAssocID="{660A5C4F-BDC3-4F4F-8ADF-B7E1CC862094}" presName="Child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A1118-1E74-4A1E-945B-9ED3462465D0}" type="pres">
      <dgm:prSet presAssocID="{5907F29E-CA7D-46A3-8D24-29A28952C4E3}" presName="childComposite" presStyleCnt="0">
        <dgm:presLayoutVars>
          <dgm:chMax val="0"/>
          <dgm:chPref val="0"/>
        </dgm:presLayoutVars>
      </dgm:prSet>
      <dgm:spPr/>
    </dgm:pt>
    <dgm:pt modelId="{1A01EA5F-BDBC-4A3C-964F-4ECB62D4EBDD}" type="pres">
      <dgm:prSet presAssocID="{5907F29E-CA7D-46A3-8D24-29A28952C4E3}" presName="ChildAccent" presStyleLbl="solidFgAcc1" presStyleIdx="3" presStyleCnt="9"/>
      <dgm:spPr/>
    </dgm:pt>
    <dgm:pt modelId="{A738C86B-6B82-49D7-B460-FD2772D693F8}" type="pres">
      <dgm:prSet presAssocID="{5907F29E-CA7D-46A3-8D24-29A28952C4E3}" presName="Child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27BE2-370F-4C02-9DF0-61C44A3F50F9}" type="pres">
      <dgm:prSet presAssocID="{894FE4DC-0524-42B9-A457-6DFECA116E8E}" presName="childComposite" presStyleCnt="0">
        <dgm:presLayoutVars>
          <dgm:chMax val="0"/>
          <dgm:chPref val="0"/>
        </dgm:presLayoutVars>
      </dgm:prSet>
      <dgm:spPr/>
    </dgm:pt>
    <dgm:pt modelId="{7BC4C4D5-898C-477E-B176-41EBEBE94430}" type="pres">
      <dgm:prSet presAssocID="{894FE4DC-0524-42B9-A457-6DFECA116E8E}" presName="ChildAccent" presStyleLbl="solidFgAcc1" presStyleIdx="4" presStyleCnt="9"/>
      <dgm:spPr/>
    </dgm:pt>
    <dgm:pt modelId="{EDA5CEC4-7EE0-4A29-9E44-B4F9779FD6F1}" type="pres">
      <dgm:prSet presAssocID="{894FE4DC-0524-42B9-A457-6DFECA116E8E}" presName="Child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C4FC9-BFE5-4DFD-BD91-965E0D1838B3}" type="pres">
      <dgm:prSet presAssocID="{3A2F929D-64D4-4787-8157-7EECA833243E}" presName="root" presStyleCnt="0">
        <dgm:presLayoutVars>
          <dgm:chMax/>
          <dgm:chPref/>
        </dgm:presLayoutVars>
      </dgm:prSet>
      <dgm:spPr/>
    </dgm:pt>
    <dgm:pt modelId="{2894024B-A9AA-4DE5-974C-BAD07F31571A}" type="pres">
      <dgm:prSet presAssocID="{3A2F929D-64D4-4787-8157-7EECA833243E}" presName="rootComposite" presStyleCnt="0">
        <dgm:presLayoutVars/>
      </dgm:prSet>
      <dgm:spPr/>
    </dgm:pt>
    <dgm:pt modelId="{02763F66-2B2A-4D0F-8225-E6B90F61740A}" type="pres">
      <dgm:prSet presAssocID="{3A2F929D-64D4-4787-8157-7EECA833243E}" presName="ParentAccent" presStyleLbl="alignNode1" presStyleIdx="1" presStyleCnt="2"/>
      <dgm:spPr/>
    </dgm:pt>
    <dgm:pt modelId="{C7423080-2276-43DD-B9EA-84E77F088B0C}" type="pres">
      <dgm:prSet presAssocID="{3A2F929D-64D4-4787-8157-7EECA833243E}" presName="ParentSmallAccent" presStyleLbl="fgAcc1" presStyleIdx="1" presStyleCnt="2"/>
      <dgm:spPr/>
    </dgm:pt>
    <dgm:pt modelId="{AF4D8579-84CC-44D3-91E0-EA67F52A9629}" type="pres">
      <dgm:prSet presAssocID="{3A2F929D-64D4-4787-8157-7EECA833243E}" presName="Parent" presStyleLbl="revTx" presStyleIdx="6" presStyleCnt="11" custScaleX="81671" custScaleY="73360" custLinFactNeighborX="6655" custLinFactNeighborY="8666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CFF1C-4817-4C27-9F9B-24C3E79F6DE1}" type="pres">
      <dgm:prSet presAssocID="{3A2F929D-64D4-4787-8157-7EECA833243E}" presName="childShape" presStyleCnt="0">
        <dgm:presLayoutVars>
          <dgm:chMax val="0"/>
          <dgm:chPref val="0"/>
        </dgm:presLayoutVars>
      </dgm:prSet>
      <dgm:spPr/>
    </dgm:pt>
    <dgm:pt modelId="{F624C0FC-51A8-4B3E-82BB-62D5C7A11F04}" type="pres">
      <dgm:prSet presAssocID="{ADB5E15C-EB36-4C64-BCF6-6D21C2A00EB8}" presName="childComposite" presStyleCnt="0">
        <dgm:presLayoutVars>
          <dgm:chMax val="0"/>
          <dgm:chPref val="0"/>
        </dgm:presLayoutVars>
      </dgm:prSet>
      <dgm:spPr/>
    </dgm:pt>
    <dgm:pt modelId="{D08874AC-95B0-4C38-88C8-61BB6456905E}" type="pres">
      <dgm:prSet presAssocID="{ADB5E15C-EB36-4C64-BCF6-6D21C2A00EB8}" presName="ChildAccent" presStyleLbl="solidFgAcc1" presStyleIdx="5" presStyleCnt="9"/>
      <dgm:spPr/>
    </dgm:pt>
    <dgm:pt modelId="{F1ECAC66-6A0E-4854-81B2-BB5AC22C75C5}" type="pres">
      <dgm:prSet presAssocID="{ADB5E15C-EB36-4C64-BCF6-6D21C2A00EB8}" presName="Child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4376F-7D47-4A78-930A-D0B37FF67611}" type="pres">
      <dgm:prSet presAssocID="{E4F8C192-E723-42FE-961F-5D3D5A767B2E}" presName="childComposite" presStyleCnt="0">
        <dgm:presLayoutVars>
          <dgm:chMax val="0"/>
          <dgm:chPref val="0"/>
        </dgm:presLayoutVars>
      </dgm:prSet>
      <dgm:spPr/>
    </dgm:pt>
    <dgm:pt modelId="{8E00D962-7955-44C9-85E6-B0A491E706E4}" type="pres">
      <dgm:prSet presAssocID="{E4F8C192-E723-42FE-961F-5D3D5A767B2E}" presName="ChildAccent" presStyleLbl="solidFgAcc1" presStyleIdx="6" presStyleCnt="9"/>
      <dgm:spPr/>
    </dgm:pt>
    <dgm:pt modelId="{BAA57DD2-1F4F-4577-81FE-FAD608D3B6F4}" type="pres">
      <dgm:prSet presAssocID="{E4F8C192-E723-42FE-961F-5D3D5A767B2E}" presName="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B67E0-F4A8-4CA0-A6A7-AE3206CA0C2F}" type="pres">
      <dgm:prSet presAssocID="{76E0C398-9A97-49AF-AEDA-7FE5F5FF502A}" presName="childComposite" presStyleCnt="0">
        <dgm:presLayoutVars>
          <dgm:chMax val="0"/>
          <dgm:chPref val="0"/>
        </dgm:presLayoutVars>
      </dgm:prSet>
      <dgm:spPr/>
    </dgm:pt>
    <dgm:pt modelId="{67899221-1F14-4D89-B857-316A06AB8719}" type="pres">
      <dgm:prSet presAssocID="{76E0C398-9A97-49AF-AEDA-7FE5F5FF502A}" presName="ChildAccent" presStyleLbl="solidFgAcc1" presStyleIdx="7" presStyleCnt="9" custLinFactNeighborX="-9094" custLinFactNeighborY="25125"/>
      <dgm:spPr/>
    </dgm:pt>
    <dgm:pt modelId="{7ECEB1EC-DF33-4A55-A3E1-56160280905D}" type="pres">
      <dgm:prSet presAssocID="{76E0C398-9A97-49AF-AEDA-7FE5F5FF502A}" presName="Child" presStyleLbl="revTx" presStyleIdx="9" presStyleCnt="11" custLinFactNeighborX="-366" custLinFactNeighborY="17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240B1-AAC5-47DB-8D6E-FA3CA27BEBF4}" type="pres">
      <dgm:prSet presAssocID="{B470D31A-58C0-405E-941D-04B5E0E7ED9F}" presName="childComposite" presStyleCnt="0">
        <dgm:presLayoutVars>
          <dgm:chMax val="0"/>
          <dgm:chPref val="0"/>
        </dgm:presLayoutVars>
      </dgm:prSet>
      <dgm:spPr/>
    </dgm:pt>
    <dgm:pt modelId="{EBDB99D7-6D36-42C2-909F-E89347FF57AF}" type="pres">
      <dgm:prSet presAssocID="{B470D31A-58C0-405E-941D-04B5E0E7ED9F}" presName="ChildAccent" presStyleLbl="solidFgAcc1" presStyleIdx="8" presStyleCnt="9" custLinFactY="91020" custLinFactNeighborX="-9094" custLinFactNeighborY="100000"/>
      <dgm:spPr/>
    </dgm:pt>
    <dgm:pt modelId="{858F8CFF-38C1-4148-8D93-8442B4A00051}" type="pres">
      <dgm:prSet presAssocID="{B470D31A-58C0-405E-941D-04B5E0E7ED9F}" presName="Child" presStyleLbl="revTx" presStyleIdx="10" presStyleCnt="11" custLinFactNeighborX="-366" custLinFactNeighborY="78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48DA3-00F9-43B4-B49A-06BA726FDE4C}" type="presOf" srcId="{ADB5E15C-EB36-4C64-BCF6-6D21C2A00EB8}" destId="{F1ECAC66-6A0E-4854-81B2-BB5AC22C75C5}" srcOrd="0" destOrd="0" presId="urn:microsoft.com/office/officeart/2008/layout/SquareAccentList"/>
    <dgm:cxn modelId="{EAB2628E-16F2-40E4-BF96-B8340EB1CB28}" type="presOf" srcId="{894FE4DC-0524-42B9-A457-6DFECA116E8E}" destId="{EDA5CEC4-7EE0-4A29-9E44-B4F9779FD6F1}" srcOrd="0" destOrd="0" presId="urn:microsoft.com/office/officeart/2008/layout/SquareAccentList"/>
    <dgm:cxn modelId="{85C52DCC-8DE5-4603-9FA3-3ED489CEE9AD}" type="presOf" srcId="{5907F29E-CA7D-46A3-8D24-29A28952C4E3}" destId="{A738C86B-6B82-49D7-B460-FD2772D693F8}" srcOrd="0" destOrd="0" presId="urn:microsoft.com/office/officeart/2008/layout/SquareAccentList"/>
    <dgm:cxn modelId="{68A86DDC-1480-49A4-8170-3D399F83FE1C}" srcId="{8A62E570-5953-4CD0-A581-755C165E3EEC}" destId="{5907F29E-CA7D-46A3-8D24-29A28952C4E3}" srcOrd="3" destOrd="0" parTransId="{70506752-6FA3-426E-A413-17914C55E782}" sibTransId="{744ECBC1-E5F5-48BA-9D8E-B424B39BF280}"/>
    <dgm:cxn modelId="{74DC35D8-6DDC-48AE-BC4B-DBBD96E620AF}" type="presOf" srcId="{8A62E570-5953-4CD0-A581-755C165E3EEC}" destId="{AEC9D918-0DB5-4100-A662-0D3FCD7518E1}" srcOrd="0" destOrd="0" presId="urn:microsoft.com/office/officeart/2008/layout/SquareAccentList"/>
    <dgm:cxn modelId="{5F01CE84-53D9-435B-B77C-79981C8DEED7}" srcId="{8A62E570-5953-4CD0-A581-755C165E3EEC}" destId="{88E46D87-6649-442E-9089-B6653E96B3FB}" srcOrd="0" destOrd="0" parTransId="{A962B2FC-C1B6-4945-BB71-B7365F99CFEE}" sibTransId="{C33F607D-0FBF-4335-834C-1153BC3D38F3}"/>
    <dgm:cxn modelId="{9175BC48-3C5C-407A-8F77-6977EF6D612D}" srcId="{3A2F929D-64D4-4787-8157-7EECA833243E}" destId="{B470D31A-58C0-405E-941D-04B5E0E7ED9F}" srcOrd="3" destOrd="0" parTransId="{F02488B8-42F2-4365-8AAA-EE9575DA0AA1}" sibTransId="{A87B5E8A-46DE-40CC-BF26-05AC5C49CA16}"/>
    <dgm:cxn modelId="{B50F0B97-165E-4014-9394-273903487304}" type="presOf" srcId="{660A5C4F-BDC3-4F4F-8ADF-B7E1CC862094}" destId="{207FFE8B-2374-40EC-A29B-CF1E60B10EA7}" srcOrd="0" destOrd="0" presId="urn:microsoft.com/office/officeart/2008/layout/SquareAccentList"/>
    <dgm:cxn modelId="{0DA5E472-872D-4DDF-B60A-4A0CE7DBC196}" srcId="{A984FD88-5EB0-4738-B992-8BD741488B85}" destId="{3A2F929D-64D4-4787-8157-7EECA833243E}" srcOrd="1" destOrd="0" parTransId="{E1F07566-6803-4C47-B684-315C2B2BA262}" sibTransId="{2C69022D-16E0-43AF-A52C-13EEC5E4B8AC}"/>
    <dgm:cxn modelId="{6C813499-ADC4-4CFC-950F-3852DC2EB3E5}" type="presOf" srcId="{B470D31A-58C0-405E-941D-04B5E0E7ED9F}" destId="{858F8CFF-38C1-4148-8D93-8442B4A00051}" srcOrd="0" destOrd="0" presId="urn:microsoft.com/office/officeart/2008/layout/SquareAccentList"/>
    <dgm:cxn modelId="{CA2A18DF-0D60-49D0-9F23-2BEE7155A8B2}" srcId="{8A62E570-5953-4CD0-A581-755C165E3EEC}" destId="{894FE4DC-0524-42B9-A457-6DFECA116E8E}" srcOrd="4" destOrd="0" parTransId="{17FD5892-B90C-497F-9CC9-7AEB252E8702}" sibTransId="{0796A9E6-7453-4EDD-9CB6-A83F2597BA77}"/>
    <dgm:cxn modelId="{3B2D1580-D2EE-424F-A5D1-9D66F39C43F1}" type="presOf" srcId="{A984FD88-5EB0-4738-B992-8BD741488B85}" destId="{935C641C-F4D4-47D8-94E5-A3386A09D46C}" srcOrd="0" destOrd="0" presId="urn:microsoft.com/office/officeart/2008/layout/SquareAccentList"/>
    <dgm:cxn modelId="{CFEDC2D7-BDBB-4586-8D02-98E987470972}" type="presOf" srcId="{E4F8C192-E723-42FE-961F-5D3D5A767B2E}" destId="{BAA57DD2-1F4F-4577-81FE-FAD608D3B6F4}" srcOrd="0" destOrd="0" presId="urn:microsoft.com/office/officeart/2008/layout/SquareAccentList"/>
    <dgm:cxn modelId="{8886B5A0-E44A-40A2-9F2D-8BC0DBDB52D3}" type="presOf" srcId="{3A2F929D-64D4-4787-8157-7EECA833243E}" destId="{AF4D8579-84CC-44D3-91E0-EA67F52A9629}" srcOrd="0" destOrd="0" presId="urn:microsoft.com/office/officeart/2008/layout/SquareAccentList"/>
    <dgm:cxn modelId="{6C540B56-3F77-4827-8892-0058636DB133}" srcId="{3A2F929D-64D4-4787-8157-7EECA833243E}" destId="{E4F8C192-E723-42FE-961F-5D3D5A767B2E}" srcOrd="1" destOrd="0" parTransId="{43F700F9-9359-4279-BC86-E28814A71F69}" sibTransId="{3B99F038-6654-4B35-A706-340EDD4586FA}"/>
    <dgm:cxn modelId="{5CB4369B-81FB-49A2-8F27-310736AD4668}" type="presOf" srcId="{88E46D87-6649-442E-9089-B6653E96B3FB}" destId="{EF24CBF1-46F5-4218-9583-05CFCD950CC2}" srcOrd="0" destOrd="0" presId="urn:microsoft.com/office/officeart/2008/layout/SquareAccentList"/>
    <dgm:cxn modelId="{A267C4A2-91E7-45AB-9979-F3798CD02CA1}" type="presOf" srcId="{07AEAA7F-B765-4C4D-8C3C-45A1CF609EAF}" destId="{DBEC3898-D95C-453F-9EAE-AECF24208883}" srcOrd="0" destOrd="0" presId="urn:microsoft.com/office/officeart/2008/layout/SquareAccentList"/>
    <dgm:cxn modelId="{3B6BD284-80F7-43FE-995D-6A17FD8F9AA2}" srcId="{A984FD88-5EB0-4738-B992-8BD741488B85}" destId="{8A62E570-5953-4CD0-A581-755C165E3EEC}" srcOrd="0" destOrd="0" parTransId="{B655D167-C3B5-48F8-8AA8-E59792FC4FBB}" sibTransId="{AC500588-6446-4AC7-B491-840D9779459A}"/>
    <dgm:cxn modelId="{9D179518-5094-4C2C-97AA-9572C297D1C0}" srcId="{3A2F929D-64D4-4787-8157-7EECA833243E}" destId="{76E0C398-9A97-49AF-AEDA-7FE5F5FF502A}" srcOrd="2" destOrd="0" parTransId="{5D6C99C8-3FAD-4B51-A55E-767E3758F444}" sibTransId="{2E5DAE38-1EDB-4296-A751-4D249004D22D}"/>
    <dgm:cxn modelId="{F3A2B4AE-D74B-4615-BFBC-6A4EC36CD66C}" srcId="{8A62E570-5953-4CD0-A581-755C165E3EEC}" destId="{07AEAA7F-B765-4C4D-8C3C-45A1CF609EAF}" srcOrd="1" destOrd="0" parTransId="{000DE8F4-E6DF-4B47-A757-A5C6E83EC8B3}" sibTransId="{E5B9BDE4-2466-43DF-97D9-3E06B3958C84}"/>
    <dgm:cxn modelId="{1F7593B9-5B60-4184-988D-ED63C7FFD9D9}" srcId="{8A62E570-5953-4CD0-A581-755C165E3EEC}" destId="{660A5C4F-BDC3-4F4F-8ADF-B7E1CC862094}" srcOrd="2" destOrd="0" parTransId="{14433615-6EF8-44C2-BAE9-8006BA214033}" sibTransId="{E0B0E81A-ED3C-4E4C-AAC3-CD16EEF410A8}"/>
    <dgm:cxn modelId="{200E179F-AFD9-4B88-B684-69A99DA28C12}" srcId="{3A2F929D-64D4-4787-8157-7EECA833243E}" destId="{ADB5E15C-EB36-4C64-BCF6-6D21C2A00EB8}" srcOrd="0" destOrd="0" parTransId="{F8B079C4-8B17-4967-AEE5-4A8661F310B1}" sibTransId="{F80EA89B-DF89-4AFB-904C-167CA35EDC6F}"/>
    <dgm:cxn modelId="{959D82CE-76E5-4E08-A348-1A49F39FD9E4}" type="presOf" srcId="{76E0C398-9A97-49AF-AEDA-7FE5F5FF502A}" destId="{7ECEB1EC-DF33-4A55-A3E1-56160280905D}" srcOrd="0" destOrd="0" presId="urn:microsoft.com/office/officeart/2008/layout/SquareAccentList"/>
    <dgm:cxn modelId="{325C24D8-0D87-4691-9F3F-B90EB195D2DF}" type="presParOf" srcId="{935C641C-F4D4-47D8-94E5-A3386A09D46C}" destId="{646AC4BD-A1C4-4168-BFF6-702FAA057893}" srcOrd="0" destOrd="0" presId="urn:microsoft.com/office/officeart/2008/layout/SquareAccentList"/>
    <dgm:cxn modelId="{8F72596D-C107-45A6-85AB-ECAAFC270350}" type="presParOf" srcId="{646AC4BD-A1C4-4168-BFF6-702FAA057893}" destId="{EDCAEF7B-8F8E-459F-9AA4-69598FE1823A}" srcOrd="0" destOrd="0" presId="urn:microsoft.com/office/officeart/2008/layout/SquareAccentList"/>
    <dgm:cxn modelId="{F56B02C6-063C-45AC-89FD-2F8F374C5E84}" type="presParOf" srcId="{EDCAEF7B-8F8E-459F-9AA4-69598FE1823A}" destId="{0CCE02B0-8CDC-4839-B6D1-4DA0582C7962}" srcOrd="0" destOrd="0" presId="urn:microsoft.com/office/officeart/2008/layout/SquareAccentList"/>
    <dgm:cxn modelId="{D4189D0D-5721-4375-947F-4A6F732FB265}" type="presParOf" srcId="{EDCAEF7B-8F8E-459F-9AA4-69598FE1823A}" destId="{21AEDEBF-F2B7-4BDB-8A16-A7148A9C2075}" srcOrd="1" destOrd="0" presId="urn:microsoft.com/office/officeart/2008/layout/SquareAccentList"/>
    <dgm:cxn modelId="{024AB95D-7BCF-4416-9DFC-D3C926DD008D}" type="presParOf" srcId="{EDCAEF7B-8F8E-459F-9AA4-69598FE1823A}" destId="{AEC9D918-0DB5-4100-A662-0D3FCD7518E1}" srcOrd="2" destOrd="0" presId="urn:microsoft.com/office/officeart/2008/layout/SquareAccentList"/>
    <dgm:cxn modelId="{C20F7609-89BB-4CAC-9DC4-CEA2A79D83EA}" type="presParOf" srcId="{646AC4BD-A1C4-4168-BFF6-702FAA057893}" destId="{F1BED9B6-3BF2-499E-BFFE-19DCE81D8A96}" srcOrd="1" destOrd="0" presId="urn:microsoft.com/office/officeart/2008/layout/SquareAccentList"/>
    <dgm:cxn modelId="{AD28BA22-9681-4DA9-BCA2-9FA4CB67846D}" type="presParOf" srcId="{F1BED9B6-3BF2-499E-BFFE-19DCE81D8A96}" destId="{2B678046-05A9-455E-9F5B-37A9E03DE1B0}" srcOrd="0" destOrd="0" presId="urn:microsoft.com/office/officeart/2008/layout/SquareAccentList"/>
    <dgm:cxn modelId="{0EFD428C-AEE5-48E1-A800-AC9742CC4F91}" type="presParOf" srcId="{2B678046-05A9-455E-9F5B-37A9E03DE1B0}" destId="{340B09BD-BF04-47F0-B00C-8D98B6D83F66}" srcOrd="0" destOrd="0" presId="urn:microsoft.com/office/officeart/2008/layout/SquareAccentList"/>
    <dgm:cxn modelId="{A596991E-487A-4CB0-A5D2-B95CCC31CB5E}" type="presParOf" srcId="{2B678046-05A9-455E-9F5B-37A9E03DE1B0}" destId="{EF24CBF1-46F5-4218-9583-05CFCD950CC2}" srcOrd="1" destOrd="0" presId="urn:microsoft.com/office/officeart/2008/layout/SquareAccentList"/>
    <dgm:cxn modelId="{2A6AD994-17FE-423E-8AB1-504F9A8F2520}" type="presParOf" srcId="{F1BED9B6-3BF2-499E-BFFE-19DCE81D8A96}" destId="{1FDCC98C-40C0-48F9-A8D8-895C97913726}" srcOrd="1" destOrd="0" presId="urn:microsoft.com/office/officeart/2008/layout/SquareAccentList"/>
    <dgm:cxn modelId="{6AA34060-AA6F-4EB9-BBE7-2120564BA09A}" type="presParOf" srcId="{1FDCC98C-40C0-48F9-A8D8-895C97913726}" destId="{D3A53E58-F98A-4F92-AE39-20B8ED79A308}" srcOrd="0" destOrd="0" presId="urn:microsoft.com/office/officeart/2008/layout/SquareAccentList"/>
    <dgm:cxn modelId="{EB15B549-3C64-4F42-B784-2B13FE121086}" type="presParOf" srcId="{1FDCC98C-40C0-48F9-A8D8-895C97913726}" destId="{DBEC3898-D95C-453F-9EAE-AECF24208883}" srcOrd="1" destOrd="0" presId="urn:microsoft.com/office/officeart/2008/layout/SquareAccentList"/>
    <dgm:cxn modelId="{F321A12F-8BDD-4626-9FD3-9F00D63D5645}" type="presParOf" srcId="{F1BED9B6-3BF2-499E-BFFE-19DCE81D8A96}" destId="{BD0B107B-087E-45AB-92D5-FEFB30C1D8B4}" srcOrd="2" destOrd="0" presId="urn:microsoft.com/office/officeart/2008/layout/SquareAccentList"/>
    <dgm:cxn modelId="{B4D9D9AE-9BF9-4315-83DE-897C1BB5EE5F}" type="presParOf" srcId="{BD0B107B-087E-45AB-92D5-FEFB30C1D8B4}" destId="{A1B74D5C-8B57-413E-B7B0-6B59FA892E63}" srcOrd="0" destOrd="0" presId="urn:microsoft.com/office/officeart/2008/layout/SquareAccentList"/>
    <dgm:cxn modelId="{28E87F03-DAF4-4AFC-839E-17A9C2B1E33F}" type="presParOf" srcId="{BD0B107B-087E-45AB-92D5-FEFB30C1D8B4}" destId="{207FFE8B-2374-40EC-A29B-CF1E60B10EA7}" srcOrd="1" destOrd="0" presId="urn:microsoft.com/office/officeart/2008/layout/SquareAccentList"/>
    <dgm:cxn modelId="{F7934DD4-B696-405A-A153-AC36BA957067}" type="presParOf" srcId="{F1BED9B6-3BF2-499E-BFFE-19DCE81D8A96}" destId="{F58A1118-1E74-4A1E-945B-9ED3462465D0}" srcOrd="3" destOrd="0" presId="urn:microsoft.com/office/officeart/2008/layout/SquareAccentList"/>
    <dgm:cxn modelId="{6BD389A6-A040-4D68-8FF9-0C046CFC69B4}" type="presParOf" srcId="{F58A1118-1E74-4A1E-945B-9ED3462465D0}" destId="{1A01EA5F-BDBC-4A3C-964F-4ECB62D4EBDD}" srcOrd="0" destOrd="0" presId="urn:microsoft.com/office/officeart/2008/layout/SquareAccentList"/>
    <dgm:cxn modelId="{359725FB-6C6D-4AB2-BDC8-EAE4BA7B85CE}" type="presParOf" srcId="{F58A1118-1E74-4A1E-945B-9ED3462465D0}" destId="{A738C86B-6B82-49D7-B460-FD2772D693F8}" srcOrd="1" destOrd="0" presId="urn:microsoft.com/office/officeart/2008/layout/SquareAccentList"/>
    <dgm:cxn modelId="{647025B6-1C4A-49A2-91BF-D9746AF4F486}" type="presParOf" srcId="{F1BED9B6-3BF2-499E-BFFE-19DCE81D8A96}" destId="{BE227BE2-370F-4C02-9DF0-61C44A3F50F9}" srcOrd="4" destOrd="0" presId="urn:microsoft.com/office/officeart/2008/layout/SquareAccentList"/>
    <dgm:cxn modelId="{B0F5CC10-17F8-4010-A2A8-E67E4D4AC00E}" type="presParOf" srcId="{BE227BE2-370F-4C02-9DF0-61C44A3F50F9}" destId="{7BC4C4D5-898C-477E-B176-41EBEBE94430}" srcOrd="0" destOrd="0" presId="urn:microsoft.com/office/officeart/2008/layout/SquareAccentList"/>
    <dgm:cxn modelId="{110CCC38-96C1-43A3-B6F7-27A4DFB51EE1}" type="presParOf" srcId="{BE227BE2-370F-4C02-9DF0-61C44A3F50F9}" destId="{EDA5CEC4-7EE0-4A29-9E44-B4F9779FD6F1}" srcOrd="1" destOrd="0" presId="urn:microsoft.com/office/officeart/2008/layout/SquareAccentList"/>
    <dgm:cxn modelId="{7D065681-C663-4EAF-90A5-A54C5BA74BB6}" type="presParOf" srcId="{935C641C-F4D4-47D8-94E5-A3386A09D46C}" destId="{4E2C4FC9-BFE5-4DFD-BD91-965E0D1838B3}" srcOrd="1" destOrd="0" presId="urn:microsoft.com/office/officeart/2008/layout/SquareAccentList"/>
    <dgm:cxn modelId="{FF670BA5-D6C4-4640-838B-85DBCE24E02B}" type="presParOf" srcId="{4E2C4FC9-BFE5-4DFD-BD91-965E0D1838B3}" destId="{2894024B-A9AA-4DE5-974C-BAD07F31571A}" srcOrd="0" destOrd="0" presId="urn:microsoft.com/office/officeart/2008/layout/SquareAccentList"/>
    <dgm:cxn modelId="{49B5B6FD-5A1F-4898-9639-AF7C96E66E63}" type="presParOf" srcId="{2894024B-A9AA-4DE5-974C-BAD07F31571A}" destId="{02763F66-2B2A-4D0F-8225-E6B90F61740A}" srcOrd="0" destOrd="0" presId="urn:microsoft.com/office/officeart/2008/layout/SquareAccentList"/>
    <dgm:cxn modelId="{D3FAA4FD-16B9-435E-9651-BE2ABCDE6F0B}" type="presParOf" srcId="{2894024B-A9AA-4DE5-974C-BAD07F31571A}" destId="{C7423080-2276-43DD-B9EA-84E77F088B0C}" srcOrd="1" destOrd="0" presId="urn:microsoft.com/office/officeart/2008/layout/SquareAccentList"/>
    <dgm:cxn modelId="{4A68CD03-7C08-4BC9-9F66-AC4AFCF2D727}" type="presParOf" srcId="{2894024B-A9AA-4DE5-974C-BAD07F31571A}" destId="{AF4D8579-84CC-44D3-91E0-EA67F52A9629}" srcOrd="2" destOrd="0" presId="urn:microsoft.com/office/officeart/2008/layout/SquareAccentList"/>
    <dgm:cxn modelId="{352CB849-7198-45E3-8572-9B920DC75673}" type="presParOf" srcId="{4E2C4FC9-BFE5-4DFD-BD91-965E0D1838B3}" destId="{BF2CFF1C-4817-4C27-9F9B-24C3E79F6DE1}" srcOrd="1" destOrd="0" presId="urn:microsoft.com/office/officeart/2008/layout/SquareAccentList"/>
    <dgm:cxn modelId="{90D92657-220C-4868-BC38-107728A4FA3F}" type="presParOf" srcId="{BF2CFF1C-4817-4C27-9F9B-24C3E79F6DE1}" destId="{F624C0FC-51A8-4B3E-82BB-62D5C7A11F04}" srcOrd="0" destOrd="0" presId="urn:microsoft.com/office/officeart/2008/layout/SquareAccentList"/>
    <dgm:cxn modelId="{06CE99CD-943E-4BCA-A6A5-90BB2E3767A9}" type="presParOf" srcId="{F624C0FC-51A8-4B3E-82BB-62D5C7A11F04}" destId="{D08874AC-95B0-4C38-88C8-61BB6456905E}" srcOrd="0" destOrd="0" presId="urn:microsoft.com/office/officeart/2008/layout/SquareAccentList"/>
    <dgm:cxn modelId="{3D829D4F-D5D1-4BDD-9CA6-68F6751A22AC}" type="presParOf" srcId="{F624C0FC-51A8-4B3E-82BB-62D5C7A11F04}" destId="{F1ECAC66-6A0E-4854-81B2-BB5AC22C75C5}" srcOrd="1" destOrd="0" presId="urn:microsoft.com/office/officeart/2008/layout/SquareAccentList"/>
    <dgm:cxn modelId="{A2B8A7DA-EA5A-4BBD-B2E7-86456E353227}" type="presParOf" srcId="{BF2CFF1C-4817-4C27-9F9B-24C3E79F6DE1}" destId="{4864376F-7D47-4A78-930A-D0B37FF67611}" srcOrd="1" destOrd="0" presId="urn:microsoft.com/office/officeart/2008/layout/SquareAccentList"/>
    <dgm:cxn modelId="{BA6DCED9-4404-4B5F-A6E5-FFFF52D77A2E}" type="presParOf" srcId="{4864376F-7D47-4A78-930A-D0B37FF67611}" destId="{8E00D962-7955-44C9-85E6-B0A491E706E4}" srcOrd="0" destOrd="0" presId="urn:microsoft.com/office/officeart/2008/layout/SquareAccentList"/>
    <dgm:cxn modelId="{46644E9F-B2F3-4833-B4F6-C215EC98C573}" type="presParOf" srcId="{4864376F-7D47-4A78-930A-D0B37FF67611}" destId="{BAA57DD2-1F4F-4577-81FE-FAD608D3B6F4}" srcOrd="1" destOrd="0" presId="urn:microsoft.com/office/officeart/2008/layout/SquareAccentList"/>
    <dgm:cxn modelId="{414A5C74-1C28-4BD2-9BB1-D93063918440}" type="presParOf" srcId="{BF2CFF1C-4817-4C27-9F9B-24C3E79F6DE1}" destId="{04FB67E0-F4A8-4CA0-A6A7-AE3206CA0C2F}" srcOrd="2" destOrd="0" presId="urn:microsoft.com/office/officeart/2008/layout/SquareAccentList"/>
    <dgm:cxn modelId="{18C8D99E-DCE8-460B-9A2F-4F7CF6298F68}" type="presParOf" srcId="{04FB67E0-F4A8-4CA0-A6A7-AE3206CA0C2F}" destId="{67899221-1F14-4D89-B857-316A06AB8719}" srcOrd="0" destOrd="0" presId="urn:microsoft.com/office/officeart/2008/layout/SquareAccentList"/>
    <dgm:cxn modelId="{6DB737F1-0645-4555-9780-7861BC0246A5}" type="presParOf" srcId="{04FB67E0-F4A8-4CA0-A6A7-AE3206CA0C2F}" destId="{7ECEB1EC-DF33-4A55-A3E1-56160280905D}" srcOrd="1" destOrd="0" presId="urn:microsoft.com/office/officeart/2008/layout/SquareAccentList"/>
    <dgm:cxn modelId="{9FF1A697-184B-437C-8D33-3293F11C50D5}" type="presParOf" srcId="{BF2CFF1C-4817-4C27-9F9B-24C3E79F6DE1}" destId="{0E2240B1-AAC5-47DB-8D6E-FA3CA27BEBF4}" srcOrd="3" destOrd="0" presId="urn:microsoft.com/office/officeart/2008/layout/SquareAccentList"/>
    <dgm:cxn modelId="{645FD248-B752-437F-8607-410718BCC40F}" type="presParOf" srcId="{0E2240B1-AAC5-47DB-8D6E-FA3CA27BEBF4}" destId="{EBDB99D7-6D36-42C2-909F-E89347FF57AF}" srcOrd="0" destOrd="0" presId="urn:microsoft.com/office/officeart/2008/layout/SquareAccentList"/>
    <dgm:cxn modelId="{EA6FC736-A90F-437B-94DA-933ADF20AD5B}" type="presParOf" srcId="{0E2240B1-AAC5-47DB-8D6E-FA3CA27BEBF4}" destId="{858F8CFF-38C1-4148-8D93-8442B4A0005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D9FAB-E54B-4754-BE80-48AA5510BF3A}">
      <dsp:nvSpPr>
        <dsp:cNvPr id="0" name=""/>
        <dsp:cNvSpPr/>
      </dsp:nvSpPr>
      <dsp:spPr>
        <a:xfrm>
          <a:off x="-5260873" y="-805739"/>
          <a:ext cx="6264614" cy="6264614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E362B-183F-4C6F-A6BB-4EEDA05D437C}">
      <dsp:nvSpPr>
        <dsp:cNvPr id="0" name=""/>
        <dsp:cNvSpPr/>
      </dsp:nvSpPr>
      <dsp:spPr>
        <a:xfrm>
          <a:off x="525526" y="357733"/>
          <a:ext cx="8050942" cy="7158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1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«Образование» 1 750,8</a:t>
          </a:r>
          <a:endParaRPr lang="ru-RU" sz="2800" b="1" kern="1200" dirty="0"/>
        </a:p>
      </dsp:txBody>
      <dsp:txXfrm>
        <a:off x="525526" y="357733"/>
        <a:ext cx="8050942" cy="715838"/>
      </dsp:txXfrm>
    </dsp:sp>
    <dsp:sp modelId="{095FC50D-3BDA-440E-8229-3D0323585F05}">
      <dsp:nvSpPr>
        <dsp:cNvPr id="0" name=""/>
        <dsp:cNvSpPr/>
      </dsp:nvSpPr>
      <dsp:spPr>
        <a:xfrm>
          <a:off x="78127" y="268253"/>
          <a:ext cx="894798" cy="894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A1FE91-034C-4CDE-8EAB-BE3EBB22DEC2}">
      <dsp:nvSpPr>
        <dsp:cNvPr id="0" name=""/>
        <dsp:cNvSpPr/>
      </dsp:nvSpPr>
      <dsp:spPr>
        <a:xfrm>
          <a:off x="935932" y="1431676"/>
          <a:ext cx="7640535" cy="7158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1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«Культурная среда» 31 085,0</a:t>
          </a:r>
          <a:endParaRPr lang="ru-RU" sz="2800" b="1" kern="1200" dirty="0"/>
        </a:p>
      </dsp:txBody>
      <dsp:txXfrm>
        <a:off x="935932" y="1431676"/>
        <a:ext cx="7640535" cy="715838"/>
      </dsp:txXfrm>
    </dsp:sp>
    <dsp:sp modelId="{4C0EA5FE-6E81-477C-AF7D-9939E969238B}">
      <dsp:nvSpPr>
        <dsp:cNvPr id="0" name=""/>
        <dsp:cNvSpPr/>
      </dsp:nvSpPr>
      <dsp:spPr>
        <a:xfrm>
          <a:off x="488533" y="1342197"/>
          <a:ext cx="894798" cy="894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E4A52C-76A4-4431-AD57-F7E24435BE84}">
      <dsp:nvSpPr>
        <dsp:cNvPr id="0" name=""/>
        <dsp:cNvSpPr/>
      </dsp:nvSpPr>
      <dsp:spPr>
        <a:xfrm>
          <a:off x="935932" y="2505620"/>
          <a:ext cx="7640535" cy="7158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1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Формирование комфортной городской среды 4 582,7</a:t>
          </a:r>
          <a:endParaRPr lang="ru-RU" sz="2800" b="1" kern="1200" dirty="0"/>
        </a:p>
      </dsp:txBody>
      <dsp:txXfrm>
        <a:off x="935932" y="2505620"/>
        <a:ext cx="7640535" cy="715838"/>
      </dsp:txXfrm>
    </dsp:sp>
    <dsp:sp modelId="{57C7521C-7EC7-4BAC-A227-B46ADEA1C80D}">
      <dsp:nvSpPr>
        <dsp:cNvPr id="0" name=""/>
        <dsp:cNvSpPr/>
      </dsp:nvSpPr>
      <dsp:spPr>
        <a:xfrm>
          <a:off x="488533" y="2416140"/>
          <a:ext cx="894798" cy="894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8F89AC-080C-4E00-88F2-0E395350FEBD}">
      <dsp:nvSpPr>
        <dsp:cNvPr id="0" name=""/>
        <dsp:cNvSpPr/>
      </dsp:nvSpPr>
      <dsp:spPr>
        <a:xfrm>
          <a:off x="804370" y="3598426"/>
          <a:ext cx="7750722" cy="6781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1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800" b="1" kern="1200" dirty="0" smtClean="0"/>
            <a:t>Спорт – норма жизни 57 788,5  </a:t>
          </a:r>
          <a:endParaRPr lang="ru-RU" sz="3200" b="1" kern="1200" dirty="0"/>
        </a:p>
      </dsp:txBody>
      <dsp:txXfrm>
        <a:off x="804370" y="3598426"/>
        <a:ext cx="7750722" cy="678113"/>
      </dsp:txXfrm>
    </dsp:sp>
    <dsp:sp modelId="{2DBCB67E-B456-4B3D-B553-C3AF90A5C92E}">
      <dsp:nvSpPr>
        <dsp:cNvPr id="0" name=""/>
        <dsp:cNvSpPr/>
      </dsp:nvSpPr>
      <dsp:spPr>
        <a:xfrm>
          <a:off x="78127" y="3490084"/>
          <a:ext cx="894798" cy="894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AEC3-C52B-44C1-BB6D-E053DABA5461}">
      <dsp:nvSpPr>
        <dsp:cNvPr id="0" name=""/>
        <dsp:cNvSpPr/>
      </dsp:nvSpPr>
      <dsp:spPr>
        <a:xfrm>
          <a:off x="3948214" y="1352857"/>
          <a:ext cx="3887317" cy="1931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422"/>
              </a:lnTo>
              <a:lnTo>
                <a:pt x="3887317" y="1775422"/>
              </a:lnTo>
              <a:lnTo>
                <a:pt x="3887317" y="1931955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AF132-030F-420B-A9F7-990384A8188D}">
      <dsp:nvSpPr>
        <dsp:cNvPr id="0" name=""/>
        <dsp:cNvSpPr/>
      </dsp:nvSpPr>
      <dsp:spPr>
        <a:xfrm>
          <a:off x="3948214" y="1352857"/>
          <a:ext cx="1593787" cy="204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189"/>
              </a:lnTo>
              <a:lnTo>
                <a:pt x="1593787" y="1884189"/>
              </a:lnTo>
              <a:lnTo>
                <a:pt x="1593787" y="2040722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AE81-FF6C-4E36-802C-8F3653EC4347}">
      <dsp:nvSpPr>
        <dsp:cNvPr id="0" name=""/>
        <dsp:cNvSpPr/>
      </dsp:nvSpPr>
      <dsp:spPr>
        <a:xfrm>
          <a:off x="3056316" y="1352857"/>
          <a:ext cx="891898" cy="1996851"/>
        </a:xfrm>
        <a:custGeom>
          <a:avLst/>
          <a:gdLst/>
          <a:ahLst/>
          <a:cxnLst/>
          <a:rect l="0" t="0" r="0" b="0"/>
          <a:pathLst>
            <a:path>
              <a:moveTo>
                <a:pt x="891898" y="0"/>
              </a:moveTo>
              <a:lnTo>
                <a:pt x="891898" y="1840318"/>
              </a:lnTo>
              <a:lnTo>
                <a:pt x="0" y="1840318"/>
              </a:lnTo>
              <a:lnTo>
                <a:pt x="0" y="1996851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89CD3-1C53-47BC-859E-BF0870C70065}">
      <dsp:nvSpPr>
        <dsp:cNvPr id="0" name=""/>
        <dsp:cNvSpPr/>
      </dsp:nvSpPr>
      <dsp:spPr>
        <a:xfrm>
          <a:off x="978594" y="1352857"/>
          <a:ext cx="2969620" cy="1915786"/>
        </a:xfrm>
        <a:custGeom>
          <a:avLst/>
          <a:gdLst/>
          <a:ahLst/>
          <a:cxnLst/>
          <a:rect l="0" t="0" r="0" b="0"/>
          <a:pathLst>
            <a:path>
              <a:moveTo>
                <a:pt x="2969620" y="0"/>
              </a:moveTo>
              <a:lnTo>
                <a:pt x="2969620" y="1759253"/>
              </a:lnTo>
              <a:lnTo>
                <a:pt x="0" y="1759253"/>
              </a:lnTo>
              <a:lnTo>
                <a:pt x="0" y="1915786"/>
              </a:lnTo>
            </a:path>
          </a:pathLst>
        </a:cu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05441-5BC5-4D4C-874F-74C8132CA811}">
      <dsp:nvSpPr>
        <dsp:cNvPr id="0" name=""/>
        <dsp:cNvSpPr/>
      </dsp:nvSpPr>
      <dsp:spPr>
        <a:xfrm>
          <a:off x="3948214" y="59311"/>
          <a:ext cx="3080662" cy="2695606"/>
        </a:xfrm>
        <a:custGeom>
          <a:avLst/>
          <a:gdLst/>
          <a:ahLst/>
          <a:cxnLst/>
          <a:rect l="0" t="0" r="0" b="0"/>
          <a:pathLst>
            <a:path>
              <a:moveTo>
                <a:pt x="3080662" y="2695606"/>
              </a:moveTo>
              <a:lnTo>
                <a:pt x="0" y="0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BC576-5E7C-47A0-A0F2-1495C7DE9435}">
      <dsp:nvSpPr>
        <dsp:cNvPr id="0" name=""/>
        <dsp:cNvSpPr/>
      </dsp:nvSpPr>
      <dsp:spPr>
        <a:xfrm>
          <a:off x="5432920" y="1681952"/>
          <a:ext cx="3191912" cy="10729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FB4BB-3A2F-4910-976A-D07A52F95754}">
      <dsp:nvSpPr>
        <dsp:cNvPr id="0" name=""/>
        <dsp:cNvSpPr/>
      </dsp:nvSpPr>
      <dsp:spPr>
        <a:xfrm>
          <a:off x="5620666" y="1860310"/>
          <a:ext cx="3191912" cy="1072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Прочие межбюджетные трансферты общего характера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12949,7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12949,7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652092" y="1891736"/>
        <a:ext cx="3129060" cy="1010113"/>
      </dsp:txXfrm>
    </dsp:sp>
    <dsp:sp modelId="{904259AE-66B9-4ED5-974D-2FF71906268C}">
      <dsp:nvSpPr>
        <dsp:cNvPr id="0" name=""/>
        <dsp:cNvSpPr/>
      </dsp:nvSpPr>
      <dsp:spPr>
        <a:xfrm>
          <a:off x="2014781" y="59311"/>
          <a:ext cx="3866867" cy="12935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EF7B0-92B4-431D-8A33-72271B8A9A3D}">
      <dsp:nvSpPr>
        <dsp:cNvPr id="0" name=""/>
        <dsp:cNvSpPr/>
      </dsp:nvSpPr>
      <dsp:spPr>
        <a:xfrm>
          <a:off x="2202526" y="237669"/>
          <a:ext cx="3866867" cy="1293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от других бюджетов бюджетной системы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 23817,7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 :23817,7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240413" y="275556"/>
        <a:ext cx="3791093" cy="1217772"/>
      </dsp:txXfrm>
    </dsp:sp>
    <dsp:sp modelId="{15D01B1F-B055-41A3-A06E-9DB4E76F393D}">
      <dsp:nvSpPr>
        <dsp:cNvPr id="0" name=""/>
        <dsp:cNvSpPr/>
      </dsp:nvSpPr>
      <dsp:spPr>
        <a:xfrm>
          <a:off x="104963" y="3268643"/>
          <a:ext cx="1747261" cy="1276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8CB8F-58AA-4DC7-8A32-7ED1B3ABBD3A}">
      <dsp:nvSpPr>
        <dsp:cNvPr id="0" name=""/>
        <dsp:cNvSpPr/>
      </dsp:nvSpPr>
      <dsp:spPr>
        <a:xfrm>
          <a:off x="292709" y="3447002"/>
          <a:ext cx="1747261" cy="1276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Прочие дотации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940,0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940,0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30098" y="3484391"/>
        <a:ext cx="1672483" cy="1201793"/>
      </dsp:txXfrm>
    </dsp:sp>
    <dsp:sp modelId="{C7C5DC97-1203-4E0A-93AC-65C0BA3F831D}">
      <dsp:nvSpPr>
        <dsp:cNvPr id="0" name=""/>
        <dsp:cNvSpPr/>
      </dsp:nvSpPr>
      <dsp:spPr>
        <a:xfrm>
          <a:off x="2072922" y="3349709"/>
          <a:ext cx="1966788" cy="1611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58A7-ED65-4D05-95B4-A7AA03BF18EE}">
      <dsp:nvSpPr>
        <dsp:cNvPr id="0" name=""/>
        <dsp:cNvSpPr/>
      </dsp:nvSpPr>
      <dsp:spPr>
        <a:xfrm>
          <a:off x="2260667" y="3528067"/>
          <a:ext cx="1966788" cy="1611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 165,0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165,0</a:t>
          </a:r>
        </a:p>
      </dsp:txBody>
      <dsp:txXfrm>
        <a:off x="2307877" y="3575277"/>
        <a:ext cx="1872368" cy="1517464"/>
      </dsp:txXfrm>
    </dsp:sp>
    <dsp:sp modelId="{4ABE97DE-877C-4118-B6D5-D40AB4BA7F12}">
      <dsp:nvSpPr>
        <dsp:cNvPr id="0" name=""/>
        <dsp:cNvSpPr/>
      </dsp:nvSpPr>
      <dsp:spPr>
        <a:xfrm>
          <a:off x="4570503" y="3393579"/>
          <a:ext cx="1942997" cy="1527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4E805-23E3-4E41-852D-9ADA6C95AEFE}">
      <dsp:nvSpPr>
        <dsp:cNvPr id="0" name=""/>
        <dsp:cNvSpPr/>
      </dsp:nvSpPr>
      <dsp:spPr>
        <a:xfrm>
          <a:off x="4758248" y="3571938"/>
          <a:ext cx="1942997" cy="1527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Дотации на выравнивание бюджетной обеспеченности поселений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:6428,8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 : 6428,8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</dsp:txBody>
      <dsp:txXfrm>
        <a:off x="4802977" y="3616667"/>
        <a:ext cx="1853539" cy="1437705"/>
      </dsp:txXfrm>
    </dsp:sp>
    <dsp:sp modelId="{04927194-5447-4901-8954-A9B0BF7267D4}">
      <dsp:nvSpPr>
        <dsp:cNvPr id="0" name=""/>
        <dsp:cNvSpPr/>
      </dsp:nvSpPr>
      <dsp:spPr>
        <a:xfrm>
          <a:off x="6822314" y="3284813"/>
          <a:ext cx="2026435" cy="1546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F4B90-3FCA-4914-9ADB-4676ED811AFA}">
      <dsp:nvSpPr>
        <dsp:cNvPr id="0" name=""/>
        <dsp:cNvSpPr/>
      </dsp:nvSpPr>
      <dsp:spPr>
        <a:xfrm>
          <a:off x="7010060" y="3463171"/>
          <a:ext cx="2026435" cy="1546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Субсидии бюджетам бюджетной системы РФ (межбюджетные субсидии)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3334,2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3334,2</a:t>
          </a:r>
          <a:endParaRPr lang="ru-RU" sz="1200" kern="1200" dirty="0"/>
        </a:p>
      </dsp:txBody>
      <dsp:txXfrm>
        <a:off x="7055345" y="3508456"/>
        <a:ext cx="1935865" cy="145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59F26-4CC4-44B0-A390-40D27596AB89}">
      <dsp:nvSpPr>
        <dsp:cNvPr id="0" name=""/>
        <dsp:cNvSpPr/>
      </dsp:nvSpPr>
      <dsp:spPr>
        <a:xfrm rot="5400000">
          <a:off x="-158487" y="161196"/>
          <a:ext cx="1056584" cy="739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372514"/>
        <a:ext cx="739609" cy="316975"/>
      </dsp:txXfrm>
    </dsp:sp>
    <dsp:sp modelId="{985CF361-7490-4B76-A478-51B543FC182F}">
      <dsp:nvSpPr>
        <dsp:cNvPr id="0" name=""/>
        <dsp:cNvSpPr/>
      </dsp:nvSpPr>
      <dsp:spPr>
        <a:xfrm rot="5400000">
          <a:off x="2618521" y="-1878912"/>
          <a:ext cx="687141" cy="4444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Муниципальные ценные бумаги муниципального образования</a:t>
          </a:r>
          <a:endParaRPr lang="ru-RU" sz="1600" b="1" kern="1200" dirty="0"/>
        </a:p>
      </dsp:txBody>
      <dsp:txXfrm rot="-5400000">
        <a:off x="739610" y="33542"/>
        <a:ext cx="4411422" cy="620055"/>
      </dsp:txXfrm>
    </dsp:sp>
    <dsp:sp modelId="{82ECF2F4-A25B-48DB-A992-37EAB9D1FC40}">
      <dsp:nvSpPr>
        <dsp:cNvPr id="0" name=""/>
        <dsp:cNvSpPr/>
      </dsp:nvSpPr>
      <dsp:spPr>
        <a:xfrm rot="5400000">
          <a:off x="-158487" y="1021278"/>
          <a:ext cx="1056584" cy="739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232596"/>
        <a:ext cx="739609" cy="316975"/>
      </dsp:txXfrm>
    </dsp:sp>
    <dsp:sp modelId="{9CFD1CBB-CAD6-4A20-91FB-1BF78616C765}">
      <dsp:nvSpPr>
        <dsp:cNvPr id="0" name=""/>
        <dsp:cNvSpPr/>
      </dsp:nvSpPr>
      <dsp:spPr>
        <a:xfrm rot="5400000">
          <a:off x="2618702" y="-1016302"/>
          <a:ext cx="686780" cy="4444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Гарантии муниципального образования</a:t>
          </a:r>
          <a:endParaRPr lang="ru-RU" sz="1800" b="1" kern="1200" dirty="0"/>
        </a:p>
      </dsp:txBody>
      <dsp:txXfrm rot="-5400000">
        <a:off x="739610" y="896316"/>
        <a:ext cx="4411439" cy="619728"/>
      </dsp:txXfrm>
    </dsp:sp>
    <dsp:sp modelId="{F4F9E693-42AF-4D19-9229-B2DB1D3B9B7C}">
      <dsp:nvSpPr>
        <dsp:cNvPr id="0" name=""/>
        <dsp:cNvSpPr/>
      </dsp:nvSpPr>
      <dsp:spPr>
        <a:xfrm rot="5400000">
          <a:off x="-158487" y="1979514"/>
          <a:ext cx="1056584" cy="739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2190832"/>
        <a:ext cx="739609" cy="316975"/>
      </dsp:txXfrm>
    </dsp:sp>
    <dsp:sp modelId="{591228E5-1F21-4ACF-A253-44DD3947C33F}">
      <dsp:nvSpPr>
        <dsp:cNvPr id="0" name=""/>
        <dsp:cNvSpPr/>
      </dsp:nvSpPr>
      <dsp:spPr>
        <a:xfrm rot="5400000">
          <a:off x="2520547" y="-58066"/>
          <a:ext cx="883089" cy="4444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Кредиты: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Бюджетные кредиты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Кредиты от кредитных организаций</a:t>
          </a:r>
          <a:endParaRPr lang="ru-RU" sz="1600" b="1" kern="1200" dirty="0"/>
        </a:p>
      </dsp:txBody>
      <dsp:txXfrm rot="-5400000">
        <a:off x="739610" y="1765980"/>
        <a:ext cx="4401856" cy="796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0AD7-8D1B-47EE-B124-5BD15A87EEC3}">
      <dsp:nvSpPr>
        <dsp:cNvPr id="0" name=""/>
        <dsp:cNvSpPr/>
      </dsp:nvSpPr>
      <dsp:spPr>
        <a:xfrm rot="5400000">
          <a:off x="-138354" y="139600"/>
          <a:ext cx="922364" cy="6456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Менее1 года</a:t>
          </a:r>
        </a:p>
      </dsp:txBody>
      <dsp:txXfrm rot="-5400000">
        <a:off x="1" y="324072"/>
        <a:ext cx="645654" cy="276710"/>
      </dsp:txXfrm>
    </dsp:sp>
    <dsp:sp modelId="{141F73A0-F2D8-4591-BF81-39E1BEB654FB}">
      <dsp:nvSpPr>
        <dsp:cNvPr id="0" name=""/>
        <dsp:cNvSpPr/>
      </dsp:nvSpPr>
      <dsp:spPr>
        <a:xfrm rot="5400000">
          <a:off x="2430943" y="-1785289"/>
          <a:ext cx="599851" cy="4170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Краткосрочный</a:t>
          </a:r>
          <a:endParaRPr lang="ru-RU" sz="1800" b="1" kern="1200" dirty="0"/>
        </a:p>
      </dsp:txBody>
      <dsp:txXfrm rot="-5400000">
        <a:off x="645654" y="29282"/>
        <a:ext cx="4141148" cy="541287"/>
      </dsp:txXfrm>
    </dsp:sp>
    <dsp:sp modelId="{068DE58B-5280-4571-A7E5-F8A990D1B355}">
      <dsp:nvSpPr>
        <dsp:cNvPr id="0" name=""/>
        <dsp:cNvSpPr/>
      </dsp:nvSpPr>
      <dsp:spPr>
        <a:xfrm rot="5400000">
          <a:off x="-138354" y="851612"/>
          <a:ext cx="922364" cy="6456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От 1 года до 5 лет</a:t>
          </a:r>
          <a:endParaRPr lang="ru-RU" sz="1050" kern="1200" dirty="0"/>
        </a:p>
      </dsp:txBody>
      <dsp:txXfrm rot="-5400000">
        <a:off x="1" y="1036084"/>
        <a:ext cx="645654" cy="276710"/>
      </dsp:txXfrm>
    </dsp:sp>
    <dsp:sp modelId="{43F3D639-BD66-4F5E-8592-ECDE2C400DC3}">
      <dsp:nvSpPr>
        <dsp:cNvPr id="0" name=""/>
        <dsp:cNvSpPr/>
      </dsp:nvSpPr>
      <dsp:spPr>
        <a:xfrm rot="5400000">
          <a:off x="2431101" y="-1072188"/>
          <a:ext cx="599536" cy="4170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Среднесписочный</a:t>
          </a:r>
          <a:endParaRPr lang="ru-RU" sz="1800" b="1" kern="1200" dirty="0"/>
        </a:p>
      </dsp:txBody>
      <dsp:txXfrm rot="-5400000">
        <a:off x="645655" y="742526"/>
        <a:ext cx="4141163" cy="541002"/>
      </dsp:txXfrm>
    </dsp:sp>
    <dsp:sp modelId="{78D2804B-1DEE-4825-B3B8-3415D7623406}">
      <dsp:nvSpPr>
        <dsp:cNvPr id="0" name=""/>
        <dsp:cNvSpPr/>
      </dsp:nvSpPr>
      <dsp:spPr>
        <a:xfrm rot="5400000">
          <a:off x="-138354" y="1563624"/>
          <a:ext cx="922364" cy="6456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От 5 до 10 лет </a:t>
          </a:r>
          <a:r>
            <a:rPr lang="ru-RU" sz="900" b="1" kern="1200" dirty="0" err="1" smtClean="0"/>
            <a:t>включ</a:t>
          </a:r>
          <a:r>
            <a:rPr lang="ru-RU" sz="900" b="1" kern="1200" dirty="0" smtClean="0"/>
            <a:t>.</a:t>
          </a:r>
          <a:endParaRPr lang="ru-RU" sz="900" b="1" kern="1200" dirty="0"/>
        </a:p>
      </dsp:txBody>
      <dsp:txXfrm rot="-5400000">
        <a:off x="1" y="1748096"/>
        <a:ext cx="645654" cy="276710"/>
      </dsp:txXfrm>
    </dsp:sp>
    <dsp:sp modelId="{7E980273-8528-4EA2-B6E0-8DF8F7D8629D}">
      <dsp:nvSpPr>
        <dsp:cNvPr id="0" name=""/>
        <dsp:cNvSpPr/>
      </dsp:nvSpPr>
      <dsp:spPr>
        <a:xfrm rot="5400000">
          <a:off x="2431101" y="-360176"/>
          <a:ext cx="599536" cy="4170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Долгосрочный</a:t>
          </a:r>
          <a:endParaRPr lang="ru-RU" sz="1800" b="1" kern="1200" dirty="0"/>
        </a:p>
      </dsp:txBody>
      <dsp:txXfrm rot="-5400000">
        <a:off x="645655" y="1454538"/>
        <a:ext cx="4141163" cy="541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E02B0-8CDC-4839-B6D1-4DA0582C7962}">
      <dsp:nvSpPr>
        <dsp:cNvPr id="0" name=""/>
        <dsp:cNvSpPr/>
      </dsp:nvSpPr>
      <dsp:spPr>
        <a:xfrm>
          <a:off x="3265" y="758715"/>
          <a:ext cx="3930716" cy="462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AEDEBF-F2B7-4BDB-8A16-A7148A9C2075}">
      <dsp:nvSpPr>
        <dsp:cNvPr id="0" name=""/>
        <dsp:cNvSpPr/>
      </dsp:nvSpPr>
      <dsp:spPr>
        <a:xfrm>
          <a:off x="3265" y="932388"/>
          <a:ext cx="288764" cy="288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C9D918-0DB5-4100-A662-0D3FCD7518E1}">
      <dsp:nvSpPr>
        <dsp:cNvPr id="0" name=""/>
        <dsp:cNvSpPr/>
      </dsp:nvSpPr>
      <dsp:spPr>
        <a:xfrm>
          <a:off x="605608" y="647970"/>
          <a:ext cx="3210609" cy="68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Бюджетная политика</a:t>
          </a:r>
          <a:endParaRPr lang="ru-RU" sz="2000" b="1" kern="1200" dirty="0"/>
        </a:p>
      </dsp:txBody>
      <dsp:txXfrm>
        <a:off x="605608" y="647970"/>
        <a:ext cx="3210609" cy="686699"/>
      </dsp:txXfrm>
    </dsp:sp>
    <dsp:sp modelId="{340B09BD-BF04-47F0-B00C-8D98B6D83F66}">
      <dsp:nvSpPr>
        <dsp:cNvPr id="0" name=""/>
        <dsp:cNvSpPr/>
      </dsp:nvSpPr>
      <dsp:spPr>
        <a:xfrm>
          <a:off x="3265" y="1605489"/>
          <a:ext cx="288757" cy="288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24CBF1-46F5-4218-9583-05CFCD950CC2}">
      <dsp:nvSpPr>
        <dsp:cNvPr id="0" name=""/>
        <dsp:cNvSpPr/>
      </dsp:nvSpPr>
      <dsp:spPr>
        <a:xfrm>
          <a:off x="278415" y="1413321"/>
          <a:ext cx="3655566" cy="67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обеспечение долгосрочной сбалансированности и устойчивости бюджетной;</a:t>
          </a:r>
          <a:endParaRPr lang="ru-RU" sz="1400" b="1" kern="1200" dirty="0"/>
        </a:p>
      </dsp:txBody>
      <dsp:txXfrm>
        <a:off x="278415" y="1413321"/>
        <a:ext cx="3655566" cy="673094"/>
      </dsp:txXfrm>
    </dsp:sp>
    <dsp:sp modelId="{D3A53E58-F98A-4F92-AE39-20B8ED79A308}">
      <dsp:nvSpPr>
        <dsp:cNvPr id="0" name=""/>
        <dsp:cNvSpPr/>
      </dsp:nvSpPr>
      <dsp:spPr>
        <a:xfrm>
          <a:off x="3265" y="2278584"/>
          <a:ext cx="288757" cy="288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EC3898-D95C-453F-9EAE-AECF24208883}">
      <dsp:nvSpPr>
        <dsp:cNvPr id="0" name=""/>
        <dsp:cNvSpPr/>
      </dsp:nvSpPr>
      <dsp:spPr>
        <a:xfrm>
          <a:off x="278415" y="2086416"/>
          <a:ext cx="3655566" cy="67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достижение целевых показателей, предусмотренных муниципальными программами;</a:t>
          </a:r>
          <a:endParaRPr lang="ru-RU" sz="1400" b="1" kern="1200" dirty="0"/>
        </a:p>
      </dsp:txBody>
      <dsp:txXfrm>
        <a:off x="278415" y="2086416"/>
        <a:ext cx="3655566" cy="673094"/>
      </dsp:txXfrm>
    </dsp:sp>
    <dsp:sp modelId="{A1B74D5C-8B57-413E-B7B0-6B59FA892E63}">
      <dsp:nvSpPr>
        <dsp:cNvPr id="0" name=""/>
        <dsp:cNvSpPr/>
      </dsp:nvSpPr>
      <dsp:spPr>
        <a:xfrm>
          <a:off x="3265" y="2951679"/>
          <a:ext cx="288757" cy="288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7FFE8B-2374-40EC-A29B-CF1E60B10EA7}">
      <dsp:nvSpPr>
        <dsp:cNvPr id="0" name=""/>
        <dsp:cNvSpPr/>
      </dsp:nvSpPr>
      <dsp:spPr>
        <a:xfrm>
          <a:off x="278415" y="2759510"/>
          <a:ext cx="3655566" cy="67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принятие решений, направленных на поддержание уровня оплаты труда работников </a:t>
          </a:r>
          <a:r>
            <a:rPr lang="ru-RU" sz="1400" b="1" kern="1200" dirty="0" err="1" smtClean="0"/>
            <a:t>мун.учреждений</a:t>
          </a:r>
          <a:r>
            <a:rPr lang="ru-RU" sz="1400" b="1" kern="1200" dirty="0" smtClean="0"/>
            <a:t>;</a:t>
          </a:r>
          <a:endParaRPr lang="ru-RU" sz="1400" b="1" kern="1200" dirty="0"/>
        </a:p>
      </dsp:txBody>
      <dsp:txXfrm>
        <a:off x="278415" y="2759510"/>
        <a:ext cx="3655566" cy="673094"/>
      </dsp:txXfrm>
    </dsp:sp>
    <dsp:sp modelId="{1A01EA5F-BDBC-4A3C-964F-4ECB62D4EBDD}">
      <dsp:nvSpPr>
        <dsp:cNvPr id="0" name=""/>
        <dsp:cNvSpPr/>
      </dsp:nvSpPr>
      <dsp:spPr>
        <a:xfrm>
          <a:off x="3265" y="3624773"/>
          <a:ext cx="288757" cy="288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38C86B-6B82-49D7-B460-FD2772D693F8}">
      <dsp:nvSpPr>
        <dsp:cNvPr id="0" name=""/>
        <dsp:cNvSpPr/>
      </dsp:nvSpPr>
      <dsp:spPr>
        <a:xfrm>
          <a:off x="278415" y="3432605"/>
          <a:ext cx="3655566" cy="67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обеспечение ежегодного повышения оплаты труда работникам бюджетного сектора экономики;</a:t>
          </a:r>
          <a:endParaRPr lang="ru-RU" sz="1400" b="1" kern="1200" dirty="0"/>
        </a:p>
      </dsp:txBody>
      <dsp:txXfrm>
        <a:off x="278415" y="3432605"/>
        <a:ext cx="3655566" cy="673094"/>
      </dsp:txXfrm>
    </dsp:sp>
    <dsp:sp modelId="{7BC4C4D5-898C-477E-B176-41EBEBE94430}">
      <dsp:nvSpPr>
        <dsp:cNvPr id="0" name=""/>
        <dsp:cNvSpPr/>
      </dsp:nvSpPr>
      <dsp:spPr>
        <a:xfrm>
          <a:off x="3265" y="4297868"/>
          <a:ext cx="288757" cy="288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5CEC4-7EE0-4A29-9E44-B4F9779FD6F1}">
      <dsp:nvSpPr>
        <dsp:cNvPr id="0" name=""/>
        <dsp:cNvSpPr/>
      </dsp:nvSpPr>
      <dsp:spPr>
        <a:xfrm>
          <a:off x="278415" y="4105699"/>
          <a:ext cx="3655566" cy="67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b="1" kern="1200" dirty="0" smtClean="0"/>
            <a:t>поддержание высокого уровня информационной открытости бюджетных данных; </a:t>
          </a:r>
          <a:endParaRPr lang="ru-RU" sz="1400" b="1" kern="1200" dirty="0"/>
        </a:p>
      </dsp:txBody>
      <dsp:txXfrm>
        <a:off x="278415" y="4105699"/>
        <a:ext cx="3655566" cy="673094"/>
      </dsp:txXfrm>
    </dsp:sp>
    <dsp:sp modelId="{02763F66-2B2A-4D0F-8225-E6B90F61740A}">
      <dsp:nvSpPr>
        <dsp:cNvPr id="0" name=""/>
        <dsp:cNvSpPr/>
      </dsp:nvSpPr>
      <dsp:spPr>
        <a:xfrm>
          <a:off x="4130517" y="720078"/>
          <a:ext cx="3930716" cy="462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423080-2276-43DD-B9EA-84E77F088B0C}">
      <dsp:nvSpPr>
        <dsp:cNvPr id="0" name=""/>
        <dsp:cNvSpPr/>
      </dsp:nvSpPr>
      <dsp:spPr>
        <a:xfrm>
          <a:off x="4130517" y="893750"/>
          <a:ext cx="288764" cy="288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4D8579-84CC-44D3-91E0-EA67F52A9629}">
      <dsp:nvSpPr>
        <dsp:cNvPr id="0" name=""/>
        <dsp:cNvSpPr/>
      </dsp:nvSpPr>
      <dsp:spPr>
        <a:xfrm>
          <a:off x="4752337" y="719978"/>
          <a:ext cx="3210255" cy="609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Налоговая политика</a:t>
          </a:r>
          <a:endParaRPr lang="ru-RU" sz="2000" b="1" kern="1200" dirty="0"/>
        </a:p>
      </dsp:txBody>
      <dsp:txXfrm>
        <a:off x="4752337" y="719978"/>
        <a:ext cx="3210255" cy="609424"/>
      </dsp:txXfrm>
    </dsp:sp>
    <dsp:sp modelId="{D08874AC-95B0-4C38-88C8-61BB6456905E}">
      <dsp:nvSpPr>
        <dsp:cNvPr id="0" name=""/>
        <dsp:cNvSpPr/>
      </dsp:nvSpPr>
      <dsp:spPr>
        <a:xfrm>
          <a:off x="4130517" y="1566852"/>
          <a:ext cx="288757" cy="288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ECAC66-6A0E-4854-81B2-BB5AC22C75C5}">
      <dsp:nvSpPr>
        <dsp:cNvPr id="0" name=""/>
        <dsp:cNvSpPr/>
      </dsp:nvSpPr>
      <dsp:spPr>
        <a:xfrm>
          <a:off x="4405668" y="1374684"/>
          <a:ext cx="3655566" cy="67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качественное прогнозирование доходов консолидированного бюджета;</a:t>
          </a:r>
          <a:endParaRPr lang="ru-RU" sz="1400" b="1" kern="1200" dirty="0"/>
        </a:p>
      </dsp:txBody>
      <dsp:txXfrm>
        <a:off x="4405668" y="1374684"/>
        <a:ext cx="3655566" cy="673094"/>
      </dsp:txXfrm>
    </dsp:sp>
    <dsp:sp modelId="{8E00D962-7955-44C9-85E6-B0A491E706E4}">
      <dsp:nvSpPr>
        <dsp:cNvPr id="0" name=""/>
        <dsp:cNvSpPr/>
      </dsp:nvSpPr>
      <dsp:spPr>
        <a:xfrm>
          <a:off x="4130517" y="2239947"/>
          <a:ext cx="288757" cy="288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A57DD2-1F4F-4577-81FE-FAD608D3B6F4}">
      <dsp:nvSpPr>
        <dsp:cNvPr id="0" name=""/>
        <dsp:cNvSpPr/>
      </dsp:nvSpPr>
      <dsp:spPr>
        <a:xfrm>
          <a:off x="4405668" y="2047778"/>
          <a:ext cx="3655566" cy="67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обеспечение роста эффективности взыскания задолженности по платежам в бюджеты всех уровней</a:t>
          </a:r>
          <a:endParaRPr lang="ru-RU" sz="1400" b="1" kern="1200" dirty="0"/>
        </a:p>
      </dsp:txBody>
      <dsp:txXfrm>
        <a:off x="4405668" y="2047778"/>
        <a:ext cx="3655566" cy="673094"/>
      </dsp:txXfrm>
    </dsp:sp>
    <dsp:sp modelId="{67899221-1F14-4D89-B857-316A06AB8719}">
      <dsp:nvSpPr>
        <dsp:cNvPr id="0" name=""/>
        <dsp:cNvSpPr/>
      </dsp:nvSpPr>
      <dsp:spPr>
        <a:xfrm>
          <a:off x="4104258" y="2985592"/>
          <a:ext cx="288757" cy="288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CEB1EC-DF33-4A55-A3E1-56160280905D}">
      <dsp:nvSpPr>
        <dsp:cNvPr id="0" name=""/>
        <dsp:cNvSpPr/>
      </dsp:nvSpPr>
      <dsp:spPr>
        <a:xfrm>
          <a:off x="4392288" y="2841579"/>
          <a:ext cx="3655566" cy="67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совершенствование применения специальных налоговых режимов в рамках законодательства о налогах и сборах</a:t>
          </a:r>
          <a:endParaRPr lang="ru-RU" sz="1400" b="1" kern="1200" dirty="0"/>
        </a:p>
      </dsp:txBody>
      <dsp:txXfrm>
        <a:off x="4392288" y="2841579"/>
        <a:ext cx="3655566" cy="673094"/>
      </dsp:txXfrm>
    </dsp:sp>
    <dsp:sp modelId="{EBDB99D7-6D36-42C2-909F-E89347FF57AF}">
      <dsp:nvSpPr>
        <dsp:cNvPr id="0" name=""/>
        <dsp:cNvSpPr/>
      </dsp:nvSpPr>
      <dsp:spPr>
        <a:xfrm>
          <a:off x="4104258" y="4137720"/>
          <a:ext cx="288757" cy="288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8F8CFF-38C1-4148-8D93-8442B4A00051}">
      <dsp:nvSpPr>
        <dsp:cNvPr id="0" name=""/>
        <dsp:cNvSpPr/>
      </dsp:nvSpPr>
      <dsp:spPr>
        <a:xfrm>
          <a:off x="4392288" y="3921694"/>
          <a:ext cx="3655566" cy="67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проведение оптимизации структуры имущества, находящегося в муниципальной собственности, с целью получения дополнительных доходов от его использования или реализации</a:t>
          </a:r>
          <a:endParaRPr lang="ru-RU" sz="1400" b="1" kern="1200" dirty="0"/>
        </a:p>
      </dsp:txBody>
      <dsp:txXfrm>
        <a:off x="4392288" y="3921694"/>
        <a:ext cx="3655566" cy="673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45D352-2C68-4B00-B705-51ADF9DE0B7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9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899592" y="3717032"/>
            <a:ext cx="7272808" cy="948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Путеводитель </a:t>
            </a:r>
            <a:br>
              <a:rPr lang="ru-RU" sz="4000" b="1" dirty="0" smtClean="0">
                <a:solidFill>
                  <a:schemeClr val="accent3"/>
                </a:solidFill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7" y="4653136"/>
            <a:ext cx="6400800" cy="1219200"/>
          </a:xfrm>
        </p:spPr>
        <p:txBody>
          <a:bodyPr>
            <a:noAutofit/>
          </a:bodyPr>
          <a:lstStyle/>
          <a:p>
            <a:r>
              <a:rPr lang="ru-RU" sz="1800" b="1" dirty="0"/>
              <a:t>к </a:t>
            </a:r>
            <a:r>
              <a:rPr lang="ru-RU" sz="1800" b="1" dirty="0" smtClean="0"/>
              <a:t>решению </a:t>
            </a:r>
            <a:r>
              <a:rPr lang="ru-RU" sz="1800" b="1" dirty="0"/>
              <a:t>Совета народных депутатов </a:t>
            </a:r>
            <a:br>
              <a:rPr lang="ru-RU" sz="1800" b="1" dirty="0"/>
            </a:br>
            <a:r>
              <a:rPr lang="ru-RU" sz="1800" b="1" dirty="0"/>
              <a:t>МО «</a:t>
            </a:r>
            <a:r>
              <a:rPr lang="ru-RU" sz="1800" b="1" dirty="0" err="1"/>
              <a:t>Гиагинский</a:t>
            </a:r>
            <a:r>
              <a:rPr lang="ru-RU" sz="1800" b="1" dirty="0"/>
              <a:t> район» </a:t>
            </a:r>
            <a:br>
              <a:rPr lang="ru-RU" sz="1800" b="1" dirty="0"/>
            </a:br>
            <a:r>
              <a:rPr lang="ru-RU" sz="1800" b="1" dirty="0"/>
              <a:t>«О годовом отчете об исполнении бюджета</a:t>
            </a:r>
            <a:br>
              <a:rPr lang="ru-RU" sz="1800" b="1" dirty="0"/>
            </a:br>
            <a:r>
              <a:rPr lang="ru-RU" sz="1800" b="1" dirty="0"/>
              <a:t> МО «</a:t>
            </a:r>
            <a:r>
              <a:rPr lang="ru-RU" sz="1800" b="1" dirty="0" err="1"/>
              <a:t>Гиагинский</a:t>
            </a:r>
            <a:r>
              <a:rPr lang="ru-RU" sz="1800" b="1" dirty="0"/>
              <a:t> район»  за </a:t>
            </a:r>
            <a:r>
              <a:rPr lang="ru-RU" sz="1800" b="1" dirty="0" smtClean="0"/>
              <a:t>2020 </a:t>
            </a:r>
            <a:r>
              <a:rPr lang="ru-RU" sz="1800" b="1" dirty="0"/>
              <a:t>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404664"/>
            <a:ext cx="6408712" cy="26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3" y="958782"/>
            <a:ext cx="8712968" cy="7486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Бюджет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МО «Гиагинский район»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за 2020 год, тыс. руб.</a:t>
            </a:r>
            <a:endParaRPr lang="ru-RU" sz="2400" dirty="0"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121060"/>
              </p:ext>
            </p:extLst>
          </p:nvPr>
        </p:nvGraphicFramePr>
        <p:xfrm>
          <a:off x="395536" y="2708920"/>
          <a:ext cx="8424935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78"/>
                <a:gridCol w="2034417"/>
                <a:gridCol w="2034417"/>
                <a:gridCol w="1657323"/>
              </a:tblGrid>
              <a:tr h="610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2020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2020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5335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781844,2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793898,8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5615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Налоговые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215889,1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231222,6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610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565955,1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562676,3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5305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расходов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787995,4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780761,4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99,1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610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Дефицит(-)/Профицит</a:t>
                      </a:r>
                      <a:r>
                        <a:rPr lang="ru-RU" sz="1400" baseline="0" dirty="0" smtClean="0"/>
                        <a:t> (+)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-6151,2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13137,4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60,1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</a:tbl>
          </a:graphicData>
        </a:graphic>
      </p:graphicFrame>
      <p:pic>
        <p:nvPicPr>
          <p:cNvPr id="7" name="Picture 2" descr="C:\Users\user7\Downloads\dohody_i_rasho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84" y="987226"/>
            <a:ext cx="3432139" cy="17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10297144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Объем и структура налоговых доходов</a:t>
            </a:r>
            <a:br>
              <a:rPr lang="ru-RU" sz="2400" dirty="0" smtClean="0"/>
            </a:br>
            <a:r>
              <a:rPr lang="ru-RU" sz="2400" dirty="0" smtClean="0"/>
              <a:t> бюджета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502010"/>
              </p:ext>
            </p:extLst>
          </p:nvPr>
        </p:nvGraphicFramePr>
        <p:xfrm>
          <a:off x="467544" y="3140968"/>
          <a:ext cx="8208912" cy="3013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403"/>
                <a:gridCol w="1096994"/>
                <a:gridCol w="1253707"/>
                <a:gridCol w="1156808"/>
              </a:tblGrid>
              <a:tr h="64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  <a:r>
                        <a:rPr lang="ru-RU" sz="1200" baseline="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9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63720,5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66689,3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104,7</a:t>
                      </a:r>
                      <a:endParaRPr lang="ru-RU" sz="1600" dirty="0"/>
                    </a:p>
                  </a:txBody>
                  <a:tcPr/>
                </a:tc>
              </a:tr>
              <a:tr h="4573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по подакцизным товарам (продукции), производимым на территории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466,8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89,3</a:t>
                      </a:r>
                      <a:endParaRPr lang="ru-RU" sz="1600" dirty="0"/>
                    </a:p>
                  </a:txBody>
                  <a:tcPr/>
                </a:tc>
              </a:tr>
              <a:tr h="3709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Налоги</a:t>
                      </a:r>
                      <a:r>
                        <a:rPr lang="ru-RU" sz="1400" baseline="0" dirty="0" smtClean="0"/>
                        <a:t>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38380,1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38558,9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</a:t>
                      </a:r>
                      <a:endParaRPr lang="ru-RU" sz="1600" dirty="0"/>
                    </a:p>
                  </a:txBody>
                  <a:tcPr/>
                </a:tc>
              </a:tr>
              <a:tr h="3709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имущество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60366,1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68400,2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113,3</a:t>
                      </a:r>
                      <a:endParaRPr lang="ru-RU" sz="1600" dirty="0"/>
                    </a:p>
                  </a:txBody>
                  <a:tcPr/>
                </a:tc>
              </a:tr>
              <a:tr h="3709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2861,1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3377,3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118,0</a:t>
                      </a:r>
                      <a:endParaRPr lang="ru-RU" sz="1600" dirty="0"/>
                    </a:p>
                  </a:txBody>
                  <a:tcPr/>
                </a:tc>
              </a:tr>
              <a:tr h="3709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165850,5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177492,4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107,2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14954"/>
            <a:ext cx="2448272" cy="13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5494" y="1412776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itchFamily="18" charset="0"/>
              </a:rPr>
              <a:t>Объем и структура </a:t>
            </a:r>
            <a:r>
              <a:rPr lang="ru-RU" sz="2400" dirty="0" smtClean="0">
                <a:cs typeface="Times New Roman" pitchFamily="18" charset="0"/>
              </a:rPr>
              <a:t>неналоговых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доходов </a:t>
            </a:r>
            <a:r>
              <a:rPr lang="ru-RU" sz="2400" dirty="0">
                <a:cs typeface="Times New Roman" pitchFamily="18" charset="0"/>
              </a:rPr>
              <a:t>бюджета </a:t>
            </a: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МО </a:t>
            </a:r>
            <a:r>
              <a:rPr lang="ru-RU" sz="2400" dirty="0">
                <a:cs typeface="Times New Roman" pitchFamily="18" charset="0"/>
              </a:rPr>
              <a:t>«Гиагинский район</a:t>
            </a:r>
            <a:r>
              <a:rPr lang="ru-RU" sz="2400" dirty="0" smtClean="0">
                <a:cs typeface="Times New Roman" pitchFamily="18" charset="0"/>
              </a:rPr>
              <a:t>» за 2020 год,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24696"/>
              </p:ext>
            </p:extLst>
          </p:nvPr>
        </p:nvGraphicFramePr>
        <p:xfrm>
          <a:off x="467544" y="2924944"/>
          <a:ext cx="8352929" cy="347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114"/>
                <a:gridCol w="1269818"/>
                <a:gridCol w="1437799"/>
                <a:gridCol w="1643198"/>
              </a:tblGrid>
              <a:tr h="3133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08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44905,3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46544,6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2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36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оказания платных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2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4936,8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36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1253,8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36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Прочие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36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50038,6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53730,1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80728"/>
            <a:ext cx="2232248" cy="18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1216" y="1268760"/>
            <a:ext cx="8229600" cy="820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Безвозмездные поступления </a:t>
            </a:r>
            <a:br>
              <a:rPr lang="ru-RU" sz="2400" dirty="0" smtClean="0"/>
            </a:br>
            <a:r>
              <a:rPr lang="ru-RU" sz="2400" dirty="0" smtClean="0"/>
              <a:t>в бюджет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за 2020 год,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9669"/>
              </p:ext>
            </p:extLst>
          </p:nvPr>
        </p:nvGraphicFramePr>
        <p:xfrm>
          <a:off x="395536" y="2275555"/>
          <a:ext cx="8352927" cy="291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388"/>
                <a:gridCol w="1921912"/>
                <a:gridCol w="1404475"/>
                <a:gridCol w="1700152"/>
              </a:tblGrid>
              <a:tr h="3994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4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Дотации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149960,0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149960,0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4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Субсидии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132057,7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130399,6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4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Субвенции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262695,0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262508,1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4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21242,4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4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565955,1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562676,3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88106"/>
            <a:ext cx="1584176" cy="16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Исполнение бюджета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</a:t>
            </a:r>
            <a:br>
              <a:rPr lang="ru-RU" sz="2400" dirty="0" smtClean="0"/>
            </a:br>
            <a:r>
              <a:rPr lang="ru-RU" sz="2400" dirty="0" smtClean="0"/>
              <a:t>по разделам классификации расходов в 2020 году, </a:t>
            </a:r>
            <a:r>
              <a:rPr lang="ru-RU" sz="2000" dirty="0" smtClean="0"/>
              <a:t>тыс. руб.</a:t>
            </a:r>
            <a:endParaRPr lang="ru-RU" sz="24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279684"/>
              </p:ext>
            </p:extLst>
          </p:nvPr>
        </p:nvGraphicFramePr>
        <p:xfrm>
          <a:off x="179512" y="1700808"/>
          <a:ext cx="89644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Расходы бюджета 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72368"/>
              </p:ext>
            </p:extLst>
          </p:nvPr>
        </p:nvGraphicFramePr>
        <p:xfrm>
          <a:off x="251520" y="1196752"/>
          <a:ext cx="8496944" cy="421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22"/>
                <a:gridCol w="1622144"/>
                <a:gridCol w="1622144"/>
                <a:gridCol w="1776634"/>
              </a:tblGrid>
              <a:tr h="392554">
                <a:tc>
                  <a:txBody>
                    <a:bodyPr/>
                    <a:lstStyle/>
                    <a:p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58292,4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57577,1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98,8</a:t>
                      </a:r>
                      <a:endParaRPr lang="ru-RU" sz="1400" dirty="0"/>
                    </a:p>
                  </a:txBody>
                  <a:tcPr/>
                </a:tc>
              </a:tr>
              <a:tr h="5561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2523,5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2509,2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99,4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3715,7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3192,1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85,9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38390,3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38390,3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469423,9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464276,8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98,9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108765,3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108187,3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33430,1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33248,9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58062,3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57987,9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2930,0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12461,8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12461,8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27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787995,4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780761,4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39206"/>
            <a:ext cx="2232248" cy="13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Программные расходы</a:t>
            </a:r>
            <a:br>
              <a:rPr lang="ru-RU" sz="2400" dirty="0" smtClean="0"/>
            </a:br>
            <a:r>
              <a:rPr lang="ru-RU" sz="2400" dirty="0" smtClean="0"/>
              <a:t>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1512168"/>
          </a:xfrm>
        </p:spPr>
        <p:txBody>
          <a:bodyPr>
            <a:normAutofit/>
          </a:bodyPr>
          <a:lstStyle/>
          <a:p>
            <a:pPr marL="0" indent="0"/>
            <a:r>
              <a:rPr lang="ru-RU" sz="1600" i="1" dirty="0" smtClean="0"/>
              <a:t>Расходы на исполнение муниципальных программ и ведомственной целевой программы МО «</a:t>
            </a:r>
            <a:r>
              <a:rPr lang="ru-RU" sz="1600" i="1" dirty="0" err="1" smtClean="0"/>
              <a:t>Гиагинский</a:t>
            </a:r>
            <a:r>
              <a:rPr lang="ru-RU" sz="1600" i="1" dirty="0" smtClean="0"/>
              <a:t> район» за 2020  год составили </a:t>
            </a:r>
            <a:r>
              <a:rPr lang="ru-RU" sz="1600" i="1" u="sng" dirty="0" smtClean="0"/>
              <a:t>700476,7 тыс. руб</a:t>
            </a:r>
            <a:r>
              <a:rPr lang="ru-RU" sz="1600" i="1" dirty="0" smtClean="0"/>
              <a:t>.</a:t>
            </a:r>
          </a:p>
          <a:p>
            <a:pPr marL="0" indent="0"/>
            <a:r>
              <a:rPr lang="ru-RU" sz="1600" i="1" dirty="0" smtClean="0"/>
              <a:t>Непрограммные расходы МО «</a:t>
            </a:r>
            <a:r>
              <a:rPr lang="ru-RU" sz="1600" i="1" dirty="0" err="1" smtClean="0"/>
              <a:t>Гиагинский</a:t>
            </a:r>
            <a:r>
              <a:rPr lang="ru-RU" sz="1600" i="1" dirty="0" smtClean="0"/>
              <a:t> район» за 2020 составили </a:t>
            </a:r>
            <a:r>
              <a:rPr lang="ru-RU" sz="1600" i="1" u="sng" dirty="0" smtClean="0"/>
              <a:t>80284,7 тыс. руб</a:t>
            </a:r>
            <a:r>
              <a:rPr lang="ru-RU" sz="1600" i="1" dirty="0" smtClean="0"/>
              <a:t>. </a:t>
            </a:r>
            <a:endParaRPr lang="ru-RU" sz="16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11589346"/>
              </p:ext>
            </p:extLst>
          </p:nvPr>
        </p:nvGraphicFramePr>
        <p:xfrm>
          <a:off x="467544" y="2780928"/>
          <a:ext cx="79208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40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692696"/>
            <a:ext cx="9649072" cy="71434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Расходы по разделу </a:t>
            </a:r>
            <a:br>
              <a:rPr lang="ru-RU" sz="2400" dirty="0" smtClean="0"/>
            </a:br>
            <a:r>
              <a:rPr lang="ru-RU" sz="2400" dirty="0" smtClean="0"/>
              <a:t>«Общегосударственные вопросы», тыс. руб.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1152128"/>
          </a:xfrm>
        </p:spPr>
        <p:txBody>
          <a:bodyPr>
            <a:normAutofit fontScale="92500"/>
          </a:bodyPr>
          <a:lstStyle/>
          <a:p>
            <a:r>
              <a:rPr lang="ru-RU" sz="1600" i="1" dirty="0" smtClean="0"/>
              <a:t>В рамках раздела «Общегосударственные вопросы» исполнялись обязательства на функционирование Главы МО «</a:t>
            </a:r>
            <a:r>
              <a:rPr lang="ru-RU" sz="1600" i="1" dirty="0" err="1" smtClean="0"/>
              <a:t>Гиагинский</a:t>
            </a:r>
            <a:r>
              <a:rPr lang="ru-RU" sz="1600" i="1" dirty="0" smtClean="0"/>
              <a:t>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835"/>
              </p:ext>
            </p:extLst>
          </p:nvPr>
        </p:nvGraphicFramePr>
        <p:xfrm>
          <a:off x="467544" y="2564905"/>
          <a:ext cx="8208913" cy="367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918"/>
                <a:gridCol w="1003885"/>
                <a:gridCol w="1099408"/>
                <a:gridCol w="1172702"/>
              </a:tblGrid>
              <a:tr h="6393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  <a:r>
                        <a:rPr lang="ru-RU" sz="12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</a:p>
                    <a:p>
                      <a:pPr algn="ctr"/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4768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6675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3626,4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3590,2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99,0</a:t>
                      </a:r>
                      <a:endParaRPr lang="ru-RU" sz="1400" dirty="0"/>
                    </a:p>
                  </a:txBody>
                  <a:tcPr/>
                </a:tc>
              </a:tr>
              <a:tr h="6393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</a:t>
                      </a:r>
                      <a:r>
                        <a:rPr lang="ru-RU" sz="1200" baseline="0" dirty="0" smtClean="0"/>
                        <a:t> РФ, высших исполнительных органов </a:t>
                      </a:r>
                      <a:r>
                        <a:rPr lang="ru-RU" sz="1200" baseline="0" dirty="0" err="1" smtClean="0"/>
                        <a:t>госвласти</a:t>
                      </a:r>
                      <a:r>
                        <a:rPr lang="ru-RU" sz="1200" baseline="0" dirty="0" smtClean="0"/>
                        <a:t>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35815,1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35232,5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98,4</a:t>
                      </a:r>
                      <a:endParaRPr lang="ru-RU" sz="1400" dirty="0"/>
                    </a:p>
                  </a:txBody>
                  <a:tcPr/>
                </a:tc>
              </a:tr>
              <a:tr h="6398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 smtClean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8074,2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8053,7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  <a:endParaRPr lang="ru-RU" sz="1400" dirty="0"/>
                    </a:p>
                  </a:txBody>
                  <a:tcPr/>
                </a:tc>
              </a:tr>
              <a:tr h="3047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9235,0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9158,9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99,2</a:t>
                      </a:r>
                      <a:endParaRPr lang="ru-RU" sz="1400" dirty="0"/>
                    </a:p>
                  </a:txBody>
                  <a:tcPr/>
                </a:tc>
              </a:tr>
              <a:tr h="3047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58292,4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57577,1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20688"/>
            <a:ext cx="2880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Расходы по разделу «Национальная </a:t>
            </a:r>
            <a:endParaRPr lang="ru-RU" sz="1400" dirty="0" smtClean="0">
              <a:latin typeface="+mj-lt"/>
              <a:ea typeface="+mj-ea"/>
              <a:cs typeface="+mj-cs"/>
            </a:endParaRP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безопасность</a:t>
            </a: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 и правоохранительная деятельность», </a:t>
            </a:r>
            <a:r>
              <a:rPr lang="ru-RU" sz="1400" dirty="0">
                <a:latin typeface="+mj-lt"/>
                <a:ea typeface="+mj-ea"/>
                <a:cs typeface="+mj-cs"/>
              </a:rPr>
              <a:t>тыс.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2063"/>
              </p:ext>
            </p:extLst>
          </p:nvPr>
        </p:nvGraphicFramePr>
        <p:xfrm>
          <a:off x="2555776" y="476673"/>
          <a:ext cx="6264697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353"/>
                <a:gridCol w="1216040"/>
                <a:gridCol w="1163032"/>
                <a:gridCol w="1129272"/>
              </a:tblGrid>
              <a:tr h="44559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2020 год</a:t>
                      </a:r>
                      <a:r>
                        <a:rPr lang="ru-RU" sz="1100" b="1" baseline="0" dirty="0" smtClean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2020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% </a:t>
                      </a:r>
                    </a:p>
                    <a:p>
                      <a:pPr algn="ctr"/>
                      <a:r>
                        <a:rPr lang="ru-RU" sz="1100" b="1" dirty="0" smtClean="0"/>
                        <a:t>Исп.</a:t>
                      </a:r>
                      <a:endParaRPr lang="ru-RU" sz="1100" b="1" dirty="0"/>
                    </a:p>
                  </a:txBody>
                  <a:tcPr/>
                </a:tc>
              </a:tr>
              <a:tr h="8593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 smtClean="0"/>
                        <a:t>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2523,5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2509,2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99,4</a:t>
                      </a:r>
                      <a:endParaRPr lang="ru-RU" sz="1200" b="0" dirty="0"/>
                    </a:p>
                  </a:txBody>
                  <a:tcPr/>
                </a:tc>
              </a:tr>
              <a:tr h="3512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2523,5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2509,2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99,4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004" y="2780928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«</a:t>
            </a:r>
            <a:r>
              <a:rPr lang="ru-RU" sz="1400" dirty="0" smtClean="0">
                <a:latin typeface="+mj-lt"/>
              </a:rPr>
              <a:t>Национальная </a:t>
            </a:r>
          </a:p>
          <a:p>
            <a:pPr lvl="0"/>
            <a:r>
              <a:rPr lang="ru-RU" sz="1400" dirty="0" smtClean="0">
                <a:latin typeface="+mj-lt"/>
              </a:rPr>
              <a:t>экономика», </a:t>
            </a:r>
          </a:p>
          <a:p>
            <a:pPr lvl="0"/>
            <a:r>
              <a:rPr lang="ru-RU" sz="1400" dirty="0" smtClean="0">
                <a:latin typeface="+mj-lt"/>
              </a:rPr>
              <a:t>тыс</a:t>
            </a:r>
            <a:r>
              <a:rPr lang="ru-RU" sz="1400" dirty="0">
                <a:latin typeface="+mj-lt"/>
              </a:rPr>
              <a:t>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72749"/>
              </p:ext>
            </p:extLst>
          </p:nvPr>
        </p:nvGraphicFramePr>
        <p:xfrm>
          <a:off x="2555776" y="2204864"/>
          <a:ext cx="6264696" cy="2338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88"/>
                <a:gridCol w="1224352"/>
                <a:gridCol w="1224136"/>
                <a:gridCol w="1080120"/>
              </a:tblGrid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Исп.</a:t>
                      </a:r>
                      <a:endParaRPr lang="ru-RU" sz="1100" dirty="0"/>
                    </a:p>
                  </a:txBody>
                  <a:tcPr/>
                </a:tc>
              </a:tr>
              <a:tr h="4488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Сельское хозяйство</a:t>
                      </a:r>
                      <a:r>
                        <a:rPr lang="ru-RU" sz="1200" baseline="0" dirty="0" smtClean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dirty="0"/>
                    </a:p>
                  </a:txBody>
                  <a:tcPr/>
                </a:tc>
              </a:tr>
              <a:tr h="2693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</a:p>
                  </a:txBody>
                  <a:tcPr/>
                </a:tc>
              </a:tr>
              <a:tr h="4488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Дорожное хозяйство </a:t>
                      </a:r>
                    </a:p>
                    <a:p>
                      <a:r>
                        <a:rPr lang="ru-RU" sz="1200" dirty="0" smtClean="0"/>
                        <a:t>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2522,7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79,3</a:t>
                      </a:r>
                      <a:endParaRPr lang="ru-RU" sz="1200" dirty="0"/>
                    </a:p>
                  </a:txBody>
                  <a:tcPr/>
                </a:tc>
              </a:tr>
              <a:tr h="4488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национальной экономики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693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3715,7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3192,1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85,9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08518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+mj-lt"/>
              </a:rPr>
              <a:t>Расходы по разделу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«Жилищно-коммунальное </a:t>
            </a:r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хозяйство</a:t>
            </a:r>
            <a:r>
              <a:rPr lang="ru-RU" sz="1400" dirty="0">
                <a:latin typeface="+mj-lt"/>
              </a:rPr>
              <a:t>», </a:t>
            </a:r>
            <a:r>
              <a:rPr lang="ru-RU" sz="1400" dirty="0" smtClean="0">
                <a:latin typeface="+mj-lt"/>
              </a:rPr>
              <a:t>тыс</a:t>
            </a:r>
            <a:r>
              <a:rPr lang="ru-RU" sz="1400" dirty="0">
                <a:latin typeface="+mj-lt"/>
              </a:rPr>
              <a:t>. руб.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334260"/>
              </p:ext>
            </p:extLst>
          </p:nvPr>
        </p:nvGraphicFramePr>
        <p:xfrm>
          <a:off x="2555776" y="4581128"/>
          <a:ext cx="6264696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449"/>
                <a:gridCol w="1200991"/>
                <a:gridCol w="1224136"/>
                <a:gridCol w="1080120"/>
              </a:tblGrid>
              <a:tr h="45412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Исп.</a:t>
                      </a:r>
                      <a:endParaRPr lang="ru-RU" sz="1100" dirty="0"/>
                    </a:p>
                  </a:txBody>
                  <a:tcPr marL="116916" marR="116916"/>
                </a:tc>
              </a:tr>
              <a:tr h="3005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3005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29828,5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29828,5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3005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7261,8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7261,8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3005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38390,3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38390,3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116916" marR="1169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08720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+mj-ea"/>
                <a:cs typeface="+mj-cs"/>
              </a:rPr>
              <a:t>Расходы по разделу </a:t>
            </a:r>
            <a:endParaRPr lang="ru-RU" sz="1600" dirty="0" smtClean="0">
              <a:latin typeface="+mj-lt"/>
              <a:ea typeface="+mj-ea"/>
              <a:cs typeface="+mj-cs"/>
            </a:endParaRPr>
          </a:p>
          <a:p>
            <a:r>
              <a:rPr lang="ru-RU" sz="1600" dirty="0" smtClean="0">
                <a:latin typeface="+mj-lt"/>
                <a:ea typeface="+mj-ea"/>
                <a:cs typeface="+mj-cs"/>
              </a:rPr>
              <a:t>«Образование», </a:t>
            </a:r>
          </a:p>
          <a:p>
            <a:r>
              <a:rPr lang="ru-RU" sz="1600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600" dirty="0">
                <a:latin typeface="+mj-lt"/>
                <a:ea typeface="+mj-ea"/>
                <a:cs typeface="+mj-cs"/>
              </a:rPr>
              <a:t>. руб.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62975"/>
              </p:ext>
            </p:extLst>
          </p:nvPr>
        </p:nvGraphicFramePr>
        <p:xfrm>
          <a:off x="2267744" y="476672"/>
          <a:ext cx="6552728" cy="288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325"/>
                <a:gridCol w="1132570"/>
                <a:gridCol w="1051672"/>
                <a:gridCol w="1456161"/>
              </a:tblGrid>
              <a:tr h="4263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611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Дошкольное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123691,0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123559,4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3611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290719,0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285993,6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98,4</a:t>
                      </a:r>
                      <a:endParaRPr lang="ru-RU" sz="1200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Дополнительное образование</a:t>
                      </a:r>
                      <a:r>
                        <a:rPr lang="ru-RU" sz="1200" baseline="0" dirty="0" smtClean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38020,9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37854,3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Молодежная политика</a:t>
                      </a:r>
                      <a:r>
                        <a:rPr lang="ru-RU" sz="1200" baseline="0" dirty="0" smtClean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</a:t>
                      </a:r>
                      <a:r>
                        <a:rPr lang="ru-RU" sz="1200" baseline="0" dirty="0" smtClean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16953,5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16830,1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99,3</a:t>
                      </a:r>
                      <a:endParaRPr lang="ru-RU" sz="1200" dirty="0"/>
                    </a:p>
                  </a:txBody>
                  <a:tcPr/>
                </a:tc>
              </a:tr>
              <a:tr h="3611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469423,9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464276,8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98,9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71" y="3645024"/>
            <a:ext cx="2195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small" dirty="0">
                <a:latin typeface="+mj-lt"/>
                <a:ea typeface="+mj-ea"/>
                <a:cs typeface="+mj-cs"/>
              </a:rPr>
              <a:t>Расходы по </a:t>
            </a:r>
            <a:r>
              <a:rPr lang="ru-RU" sz="1600" cap="small" dirty="0" smtClean="0">
                <a:latin typeface="+mj-lt"/>
                <a:ea typeface="+mj-ea"/>
                <a:cs typeface="+mj-cs"/>
              </a:rPr>
              <a:t>разделу</a:t>
            </a:r>
          </a:p>
          <a:p>
            <a:r>
              <a:rPr lang="ru-RU" sz="1600" cap="small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600" cap="small" dirty="0">
                <a:latin typeface="+mj-lt"/>
                <a:ea typeface="+mj-ea"/>
                <a:cs typeface="+mj-cs"/>
              </a:rPr>
              <a:t>«Культура, </a:t>
            </a:r>
            <a:r>
              <a:rPr lang="ru-RU" sz="1600" cap="small" dirty="0" smtClean="0">
                <a:latin typeface="+mj-lt"/>
                <a:ea typeface="+mj-ea"/>
                <a:cs typeface="+mj-cs"/>
              </a:rPr>
              <a:t>кинематография</a:t>
            </a:r>
            <a:r>
              <a:rPr lang="ru-RU" sz="1600" cap="small" dirty="0">
                <a:latin typeface="+mj-lt"/>
                <a:ea typeface="+mj-ea"/>
                <a:cs typeface="+mj-cs"/>
              </a:rPr>
              <a:t>», </a:t>
            </a:r>
            <a:br>
              <a:rPr lang="ru-RU" sz="1600" cap="small" dirty="0">
                <a:latin typeface="+mj-lt"/>
                <a:ea typeface="+mj-ea"/>
                <a:cs typeface="+mj-cs"/>
              </a:rPr>
            </a:br>
            <a:r>
              <a:rPr lang="ru-RU" sz="1600" cap="small" dirty="0">
                <a:latin typeface="+mj-lt"/>
                <a:ea typeface="+mj-ea"/>
                <a:cs typeface="+mj-cs"/>
              </a:rPr>
              <a:t>тыс. руб.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405457"/>
              </p:ext>
            </p:extLst>
          </p:nvPr>
        </p:nvGraphicFramePr>
        <p:xfrm>
          <a:off x="2195736" y="3573017"/>
          <a:ext cx="6624735" cy="151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984"/>
                <a:gridCol w="1115921"/>
                <a:gridCol w="1066049"/>
                <a:gridCol w="1446781"/>
              </a:tblGrid>
              <a:tr h="4913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895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88969,6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88433,0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99,4</a:t>
                      </a:r>
                      <a:endParaRPr lang="ru-RU" sz="1100" dirty="0"/>
                    </a:p>
                  </a:txBody>
                  <a:tcPr/>
                </a:tc>
              </a:tr>
              <a:tr h="44185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 вопросы в области</a:t>
                      </a:r>
                      <a:r>
                        <a:rPr lang="ru-RU" sz="1100" baseline="0" dirty="0" smtClean="0"/>
                        <a:t> культуры, кинематографии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18795,8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19754,3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99,8</a:t>
                      </a:r>
                      <a:endParaRPr lang="ru-RU" sz="1100" dirty="0"/>
                    </a:p>
                  </a:txBody>
                  <a:tcPr/>
                </a:tc>
              </a:tr>
              <a:tr h="2895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108765,3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108187,3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99,5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59392" y="53012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cap="small" dirty="0">
                <a:latin typeface="+mj-lt"/>
              </a:rPr>
              <a:t>Расходы по разделу</a:t>
            </a:r>
          </a:p>
          <a:p>
            <a:r>
              <a:rPr lang="ru-RU" sz="1600" cap="small" dirty="0">
                <a:latin typeface="+mj-lt"/>
              </a:rPr>
              <a:t> «Средства массовой </a:t>
            </a:r>
          </a:p>
          <a:p>
            <a:r>
              <a:rPr lang="ru-RU" sz="1600" cap="small" dirty="0">
                <a:latin typeface="+mj-lt"/>
              </a:rPr>
              <a:t>информации», </a:t>
            </a:r>
            <a:r>
              <a:rPr lang="ru-RU" sz="1400" cap="small" dirty="0">
                <a:latin typeface="+mj-lt"/>
              </a:rPr>
              <a:t>тыс. руб</a:t>
            </a:r>
            <a:r>
              <a:rPr lang="ru-RU" sz="1600" b="1" cap="small" dirty="0">
                <a:solidFill>
                  <a:srgbClr val="575F6D"/>
                </a:solidFill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591071"/>
              </p:ext>
            </p:extLst>
          </p:nvPr>
        </p:nvGraphicFramePr>
        <p:xfrm>
          <a:off x="2197667" y="5204790"/>
          <a:ext cx="6622805" cy="103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95"/>
                <a:gridCol w="1119385"/>
                <a:gridCol w="1061126"/>
                <a:gridCol w="1440099"/>
              </a:tblGrid>
              <a:tr h="4622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28965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Периодическая печать и издательства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2930,0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2930,0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0" dirty="0"/>
                    </a:p>
                  </a:txBody>
                  <a:tcPr/>
                </a:tc>
              </a:tr>
              <a:tr h="28063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2930,0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2930,0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100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0551" y="692696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Гиагинский</a:t>
            </a:r>
            <a:r>
              <a:rPr lang="ru-RU" sz="4000" dirty="0" smtClean="0"/>
              <a:t> район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150" y="1552649"/>
            <a:ext cx="7408333" cy="3450696"/>
          </a:xfrm>
        </p:spPr>
        <p:txBody>
          <a:bodyPr/>
          <a:lstStyle/>
          <a:p>
            <a:r>
              <a:rPr lang="ru-RU" sz="2000" dirty="0" smtClean="0"/>
              <a:t>Территория составляет 756,5 </a:t>
            </a:r>
            <a:r>
              <a:rPr lang="ru-RU" sz="2000" dirty="0" err="1" smtClean="0"/>
              <a:t>кв.км</a:t>
            </a:r>
            <a:endParaRPr lang="ru-RU" sz="2000" dirty="0" smtClean="0"/>
          </a:p>
          <a:p>
            <a:r>
              <a:rPr lang="ru-RU" sz="2000" dirty="0" smtClean="0"/>
              <a:t>В состав </a:t>
            </a:r>
            <a:r>
              <a:rPr lang="ru-RU" sz="2000" dirty="0" err="1" smtClean="0"/>
              <a:t>Гиагинского</a:t>
            </a:r>
            <a:r>
              <a:rPr lang="ru-RU" sz="2000" dirty="0" smtClean="0"/>
              <a:t> района входят 5 поселений</a:t>
            </a:r>
          </a:p>
          <a:p>
            <a:r>
              <a:rPr lang="ru-RU" sz="2000" dirty="0" smtClean="0"/>
              <a:t>Население –31 971 чел.</a:t>
            </a:r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5121" y="2818677"/>
            <a:ext cx="7920880" cy="3816424"/>
            <a:chOff x="-736" y="-37"/>
            <a:chExt cx="16873" cy="1108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48880"/>
            <a:ext cx="2019785" cy="14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214" y="507345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+mj-ea"/>
                <a:cs typeface="+mj-cs"/>
              </a:rPr>
              <a:t>Расходы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по </a:t>
            </a:r>
            <a:r>
              <a:rPr lang="ru-RU" sz="1600" dirty="0">
                <a:latin typeface="+mj-lt"/>
                <a:ea typeface="+mj-ea"/>
                <a:cs typeface="+mj-cs"/>
              </a:rPr>
              <a:t>разделу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«Социальная </a:t>
            </a:r>
          </a:p>
          <a:p>
            <a:r>
              <a:rPr lang="ru-RU" sz="1600" dirty="0" smtClean="0">
                <a:latin typeface="+mj-lt"/>
                <a:ea typeface="+mj-ea"/>
                <a:cs typeface="+mj-cs"/>
              </a:rPr>
              <a:t>политика», </a:t>
            </a:r>
          </a:p>
          <a:p>
            <a:r>
              <a:rPr lang="ru-RU" sz="1600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600" dirty="0">
                <a:latin typeface="+mj-lt"/>
                <a:ea typeface="+mj-ea"/>
                <a:cs typeface="+mj-cs"/>
              </a:rPr>
              <a:t>. руб.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01355"/>
              </p:ext>
            </p:extLst>
          </p:nvPr>
        </p:nvGraphicFramePr>
        <p:xfrm>
          <a:off x="2360214" y="404664"/>
          <a:ext cx="6388250" cy="230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652"/>
                <a:gridCol w="1083446"/>
                <a:gridCol w="1083446"/>
                <a:gridCol w="1137706"/>
              </a:tblGrid>
              <a:tr h="4365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</a:p>
                    <a:p>
                      <a:pPr algn="ctr"/>
                      <a:r>
                        <a:rPr lang="ru-RU" sz="1100" dirty="0" smtClean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30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6985,3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6985,2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4080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</a:t>
                      </a:r>
                      <a:r>
                        <a:rPr lang="ru-RU" sz="1200" baseline="0" dirty="0" smtClean="0"/>
                        <a:t> обеспечение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753,2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753,2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330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семьи и детства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25154,9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24975,1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99,3</a:t>
                      </a:r>
                      <a:endParaRPr lang="ru-RU" sz="1100" dirty="0"/>
                    </a:p>
                  </a:txBody>
                  <a:tcPr/>
                </a:tc>
              </a:tr>
              <a:tr h="4677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</a:t>
                      </a:r>
                      <a:r>
                        <a:rPr lang="ru-RU" sz="1200" baseline="0" dirty="0" smtClean="0"/>
                        <a:t> вопросы в области социальной политики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536,6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535,3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99,8</a:t>
                      </a:r>
                      <a:endParaRPr lang="ru-RU" sz="1100" dirty="0"/>
                    </a:p>
                  </a:txBody>
                  <a:tcPr/>
                </a:tc>
              </a:tr>
              <a:tr h="330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33430,1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33248,9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99,5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02916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Расходы по разделу </a:t>
            </a:r>
            <a:r>
              <a:rPr lang="ru-RU" sz="1600" dirty="0" smtClean="0">
                <a:latin typeface="+mj-lt"/>
              </a:rPr>
              <a:t>«Физическая культура</a:t>
            </a:r>
          </a:p>
          <a:p>
            <a:pPr lvl="0"/>
            <a:r>
              <a:rPr lang="ru-RU" sz="1600" dirty="0" smtClean="0">
                <a:latin typeface="+mj-lt"/>
              </a:rPr>
              <a:t> и спорт», </a:t>
            </a:r>
            <a:r>
              <a:rPr lang="ru-RU" sz="1600" dirty="0">
                <a:latin typeface="+mj-lt"/>
              </a:rPr>
              <a:t>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14754"/>
              </p:ext>
            </p:extLst>
          </p:nvPr>
        </p:nvGraphicFramePr>
        <p:xfrm>
          <a:off x="2364076" y="2788293"/>
          <a:ext cx="6384388" cy="1288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549"/>
                <a:gridCol w="1085516"/>
                <a:gridCol w="1078171"/>
                <a:gridCol w="1131152"/>
              </a:tblGrid>
              <a:tr h="4393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831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273,9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199,5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72,8</a:t>
                      </a:r>
                      <a:endParaRPr lang="ru-RU" sz="1100" dirty="0"/>
                    </a:p>
                  </a:txBody>
                  <a:tcPr/>
                </a:tc>
              </a:tr>
              <a:tr h="283156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Массовый спорт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57788,4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57788,4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100</a:t>
                      </a:r>
                    </a:p>
                  </a:txBody>
                  <a:tcPr/>
                </a:tc>
              </a:tr>
              <a:tr h="2831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58062,3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57987,9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99,9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79313"/>
              </p:ext>
            </p:extLst>
          </p:nvPr>
        </p:nvGraphicFramePr>
        <p:xfrm>
          <a:off x="2352070" y="4077072"/>
          <a:ext cx="6396394" cy="239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88"/>
                <a:gridCol w="1118266"/>
                <a:gridCol w="1008112"/>
                <a:gridCol w="1152128"/>
              </a:tblGrid>
              <a:tr h="7519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6316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r>
                        <a:rPr lang="ru-RU" sz="1200" baseline="0" dirty="0" smtClean="0"/>
                        <a:t> субъектов Российской Федерации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6428,8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4511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межбюджетные</a:t>
                      </a:r>
                      <a:r>
                        <a:rPr lang="ru-RU" sz="1200" baseline="0" dirty="0" smtClean="0"/>
                        <a:t> трансферты общего характера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5093,0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5093,0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2707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дотации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2707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12461,8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12461,8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100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214" y="488236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Расходы по разделу </a:t>
            </a:r>
            <a:endParaRPr lang="ru-RU" sz="1600" dirty="0" smtClean="0">
              <a:latin typeface="+mj-lt"/>
            </a:endParaRPr>
          </a:p>
          <a:p>
            <a:pPr lvl="0"/>
            <a:r>
              <a:rPr lang="ru-RU" sz="1600" dirty="0" smtClean="0">
                <a:latin typeface="+mj-lt"/>
              </a:rPr>
              <a:t>«Межбюджетные </a:t>
            </a:r>
          </a:p>
          <a:p>
            <a:pPr lvl="0"/>
            <a:r>
              <a:rPr lang="ru-RU" sz="1600" dirty="0" smtClean="0">
                <a:latin typeface="+mj-lt"/>
              </a:rPr>
              <a:t>трансферты»,</a:t>
            </a:r>
          </a:p>
          <a:p>
            <a:pPr lvl="0"/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386" y="620688"/>
            <a:ext cx="8812088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Calibri" pitchFamily="34" charset="0"/>
              </a:rPr>
              <a:t>Расходы бюджета МО «</a:t>
            </a:r>
            <a:r>
              <a:rPr lang="ru-RU" sz="2400" dirty="0" err="1" smtClean="0">
                <a:cs typeface="Calibri" pitchFamily="34" charset="0"/>
              </a:rPr>
              <a:t>Гиагинский</a:t>
            </a:r>
            <a:r>
              <a:rPr lang="ru-RU" sz="2400" dirty="0" smtClean="0">
                <a:cs typeface="Calibri" pitchFamily="34" charset="0"/>
              </a:rPr>
              <a:t> район» </a:t>
            </a:r>
            <a:br>
              <a:rPr lang="ru-RU" sz="2400" dirty="0" smtClean="0">
                <a:cs typeface="Calibri" pitchFamily="34" charset="0"/>
              </a:rPr>
            </a:br>
            <a:r>
              <a:rPr lang="ru-RU" sz="2400" dirty="0" smtClean="0">
                <a:cs typeface="Calibri" pitchFamily="34" charset="0"/>
              </a:rPr>
              <a:t>по видам расходов классификации расходов, тыс. руб.</a:t>
            </a:r>
            <a:endParaRPr lang="ru-RU" sz="2400" dirty="0"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997669"/>
              </p:ext>
            </p:extLst>
          </p:nvPr>
        </p:nvGraphicFramePr>
        <p:xfrm>
          <a:off x="539552" y="1628800"/>
          <a:ext cx="7992888" cy="46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981"/>
                <a:gridCol w="3334504"/>
                <a:gridCol w="1209734"/>
                <a:gridCol w="1075320"/>
                <a:gridCol w="1339349"/>
              </a:tblGrid>
              <a:tr h="5361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расходов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 (факт)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</a:p>
                    <a:p>
                      <a:pPr algn="ctr"/>
                      <a:r>
                        <a:rPr lang="ru-RU" sz="1400" dirty="0" smtClean="0"/>
                        <a:t> исполнения</a:t>
                      </a:r>
                      <a:endParaRPr lang="ru-RU" sz="1400" dirty="0"/>
                    </a:p>
                  </a:txBody>
                  <a:tcPr marL="86627" marR="86627"/>
                </a:tc>
              </a:tr>
              <a:tr h="8514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 smtClean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77789,3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77554,1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4730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Закупка товаров, работ и услуг для государственных нужд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19179,9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17944,0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93,6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4730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 обеспечение</a:t>
                      </a:r>
                      <a:r>
                        <a:rPr lang="ru-RU" sz="1200" baseline="0" dirty="0" smtClean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27296,7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27116,8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99,3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4730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Капитальные вложения в объекты недвижимого имущества государственной собственности 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92923,7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92923,7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4336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23817,7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23817,7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6622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субсидий бюджетным, автономным</a:t>
                      </a:r>
                      <a:r>
                        <a:rPr lang="ru-RU" sz="1200" baseline="0" dirty="0" smtClean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542700,5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537140,2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99,0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2838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бюджетные ассигнования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4287,6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4264,9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99,5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2838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787995,4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780761,4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99,1</a:t>
                      </a:r>
                    </a:p>
                  </a:txBody>
                  <a:tcPr marL="86627" marR="866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44408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Меры социальной поддержки отдельных категорий граждан в бюджете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96752"/>
            <a:ext cx="8087570" cy="49796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Семьи с детьми :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10181"/>
              </p:ext>
            </p:extLst>
          </p:nvPr>
        </p:nvGraphicFramePr>
        <p:xfrm>
          <a:off x="179512" y="1484784"/>
          <a:ext cx="8568953" cy="256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069"/>
                <a:gridCol w="627069"/>
                <a:gridCol w="557394"/>
                <a:gridCol w="2299252"/>
                <a:gridCol w="2562978"/>
                <a:gridCol w="632251"/>
                <a:gridCol w="702500"/>
                <a:gridCol w="560440"/>
              </a:tblGrid>
              <a:tr h="42710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59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5558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Компенсации</a:t>
                      </a:r>
                      <a:r>
                        <a:rPr lang="ru-RU" sz="1200" baseline="0" dirty="0" smtClean="0"/>
                        <a:t> за присмотр и уход в ДОУ(республиканский бюджет)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Постановление</a:t>
                      </a:r>
                      <a:r>
                        <a:rPr lang="ru-RU" sz="1200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94910"/>
              </p:ext>
            </p:extLst>
          </p:nvPr>
        </p:nvGraphicFramePr>
        <p:xfrm>
          <a:off x="251520" y="4653136"/>
          <a:ext cx="856895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99"/>
                <a:gridCol w="632135"/>
                <a:gridCol w="561900"/>
                <a:gridCol w="2458308"/>
                <a:gridCol w="2458306"/>
                <a:gridCol w="632135"/>
                <a:gridCol w="632135"/>
                <a:gridCol w="632135"/>
              </a:tblGrid>
              <a:tr h="41071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3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05613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детей</a:t>
                      </a:r>
                      <a:r>
                        <a:rPr lang="ru-RU" sz="1100" baseline="0" dirty="0" smtClean="0"/>
                        <a:t> в оздоровительных лагерях с дневным пребыванием детей на базе образовательных учреждений бюджета МО «</a:t>
                      </a:r>
                      <a:r>
                        <a:rPr lang="ru-RU" sz="1100" baseline="0" dirty="0" err="1" smtClean="0"/>
                        <a:t>Гиагинский</a:t>
                      </a:r>
                      <a:r>
                        <a:rPr lang="ru-RU" sz="1100" baseline="0" dirty="0" smtClean="0"/>
                        <a:t> район»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от</a:t>
                      </a:r>
                      <a:r>
                        <a:rPr lang="ru-RU" sz="1100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 связи с пандемией ЛОЛ были</a:t>
                      </a:r>
                      <a:r>
                        <a:rPr lang="ru-RU" sz="1400" b="1" i="1" baseline="0" dirty="0" smtClean="0"/>
                        <a:t> отменены</a:t>
                      </a:r>
                      <a:endParaRPr lang="ru-RU" sz="14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4500596" cy="13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8136"/>
            <a:ext cx="8424936" cy="58437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Дети-сироты и дети, оставшиеся без попечения родителей :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82296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56897"/>
              </p:ext>
            </p:extLst>
          </p:nvPr>
        </p:nvGraphicFramePr>
        <p:xfrm>
          <a:off x="-1" y="548681"/>
          <a:ext cx="913312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1"/>
                <a:gridCol w="648072"/>
                <a:gridCol w="2714970"/>
                <a:gridCol w="3096206"/>
                <a:gridCol w="709264"/>
                <a:gridCol w="761094"/>
                <a:gridCol w="591961"/>
              </a:tblGrid>
              <a:tr h="4430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6821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семей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 семей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Ежемесячное вознаграждение</a:t>
                      </a:r>
                      <a:r>
                        <a:rPr lang="ru-RU" sz="1050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детей(РБ)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Закон РА от 12 ноября 1997 г №56 «О ежемесячном</a:t>
                      </a:r>
                      <a:r>
                        <a:rPr lang="ru-RU" sz="1050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3530,3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3519,7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99,6</a:t>
                      </a:r>
                      <a:endParaRPr lang="ru-RU" sz="1100" dirty="0"/>
                    </a:p>
                  </a:txBody>
                  <a:tcPr/>
                </a:tc>
              </a:tr>
              <a:tr h="10191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95 чел.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95 чел.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Ежемесячная</a:t>
                      </a:r>
                      <a:r>
                        <a:rPr lang="ru-RU" sz="1050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денежных средств на содержание детей, находящихся</a:t>
                      </a:r>
                      <a:r>
                        <a:rPr lang="ru-RU" sz="1050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11716,2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11547,0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98,6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1506"/>
              </p:ext>
            </p:extLst>
          </p:nvPr>
        </p:nvGraphicFramePr>
        <p:xfrm>
          <a:off x="1" y="4221088"/>
          <a:ext cx="9133125" cy="263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983"/>
                <a:gridCol w="684984"/>
                <a:gridCol w="2587720"/>
                <a:gridCol w="3113120"/>
                <a:gridCol w="765658"/>
                <a:gridCol w="697769"/>
                <a:gridCol w="598891"/>
              </a:tblGrid>
              <a:tr h="4582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254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72826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987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867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Обеспечение питанием обучающихся , находящихся в трудной жизненной ситуации (бюджет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Постановление КМ РА от 18</a:t>
                      </a:r>
                      <a:r>
                        <a:rPr lang="ru-RU" sz="1000" baseline="0" dirty="0" smtClean="0"/>
                        <a:t> апреля </a:t>
                      </a:r>
                      <a:r>
                        <a:rPr lang="ru-RU" sz="1000" dirty="0" smtClean="0"/>
                        <a:t>2014</a:t>
                      </a:r>
                      <a:r>
                        <a:rPr lang="ru-RU" sz="1000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10624,0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9293,6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87,5</a:t>
                      </a:r>
                      <a:endParaRPr lang="ru-RU" sz="1000" dirty="0"/>
                    </a:p>
                  </a:txBody>
                  <a:tcPr/>
                </a:tc>
              </a:tr>
              <a:tr h="100784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1686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1656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бесплатного горячего питания</a:t>
                      </a:r>
                      <a:r>
                        <a:rPr lang="ru-RU" sz="1000" baseline="0" dirty="0" smtClean="0"/>
                        <a:t> обучающихся, получающих начальное общее образование в муниципальных образовательных учреждениях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Распоряжение КМ РА</a:t>
                      </a:r>
                      <a:r>
                        <a:rPr lang="ru-RU" sz="1000" baseline="0" dirty="0" smtClean="0"/>
                        <a:t> от 21.08.2020 г. №261 «О распределении субсидий , предоставляемых в 2020 году из республиканского бюджета РА местным бюджетам «Модернизация образования и науки»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7214,6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5837,9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80,9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86" y="2132856"/>
            <a:ext cx="2160240" cy="9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02636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Расходы бюджета МО «</a:t>
            </a:r>
            <a:r>
              <a:rPr lang="ru-RU" sz="2200" dirty="0" err="1" smtClean="0"/>
              <a:t>Гиагинский</a:t>
            </a:r>
            <a:r>
              <a:rPr lang="ru-RU" sz="2200" dirty="0" smtClean="0"/>
              <a:t> район»</a:t>
            </a:r>
            <a:r>
              <a:rPr lang="ru-RU" sz="2200" dirty="0"/>
              <a:t> </a:t>
            </a:r>
            <a:r>
              <a:rPr lang="ru-RU" sz="2200" dirty="0" smtClean="0"/>
              <a:t>на реализацию муниципальных программ МО «</a:t>
            </a:r>
            <a:r>
              <a:rPr lang="ru-RU" sz="2200" dirty="0" err="1" smtClean="0"/>
              <a:t>Гиагинский</a:t>
            </a:r>
            <a:r>
              <a:rPr lang="ru-RU" sz="2200" dirty="0" smtClean="0"/>
              <a:t> район», тыс. руб.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323178"/>
              </p:ext>
            </p:extLst>
          </p:nvPr>
        </p:nvGraphicFramePr>
        <p:xfrm>
          <a:off x="0" y="1052737"/>
          <a:ext cx="9144000" cy="586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3172"/>
                <a:gridCol w="907811"/>
                <a:gridCol w="907811"/>
                <a:gridCol w="605206"/>
              </a:tblGrid>
              <a:tr h="4219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программы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b="1" dirty="0"/>
                    </a:p>
                  </a:txBody>
                  <a:tcPr/>
                </a:tc>
              </a:tr>
              <a:tr h="2949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район» «Развитие образования»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449047,2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444004,2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98,9</a:t>
                      </a:r>
                      <a:endParaRPr lang="ru-RU" sz="1200" dirty="0"/>
                    </a:p>
                  </a:txBody>
                  <a:tcPr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район» «Развитие культуры и искусства»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126715,6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126070,9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99,5</a:t>
                      </a:r>
                      <a:endParaRPr lang="ru-RU" sz="1200" dirty="0"/>
                    </a:p>
                  </a:txBody>
                  <a:tcPr/>
                </a:tc>
              </a:tr>
              <a:tr h="2914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район» «Управление</a:t>
                      </a:r>
                      <a:r>
                        <a:rPr lang="ru-RU" sz="1200" baseline="0" dirty="0" smtClean="0"/>
                        <a:t> муниципальными финансами»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17264,0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4520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район» «Энергосбережение и повышение энергетической эффективности»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2759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район» «Развитие молодежной</a:t>
                      </a:r>
                      <a:r>
                        <a:rPr lang="ru-RU" sz="1200" baseline="0" dirty="0" smtClean="0"/>
                        <a:t> политики»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93,5</a:t>
                      </a:r>
                      <a:endParaRPr lang="ru-RU" sz="1200" dirty="0"/>
                    </a:p>
                  </a:txBody>
                  <a:tcPr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район» «Развитие физической культуры и спорта»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58025,1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57950,7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4520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район» «Развитие сельского хозяйства</a:t>
                      </a:r>
                      <a:r>
                        <a:rPr lang="ru-RU" sz="1200" baseline="0" dirty="0" smtClean="0"/>
                        <a:t> и комплексного развития сельских территорий»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33553,8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33552,9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632929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 на территории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2523,5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dirty="0"/>
                    </a:p>
                  </a:txBody>
                  <a:tcPr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«Обеспечение безопасности дорожного движения»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 «Доступная среда»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«Развитие информатизации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dirty="0"/>
                    </a:p>
                  </a:txBody>
                  <a:tcPr/>
                </a:tc>
              </a:tr>
              <a:tr h="452092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«Обеспечение доступным и комфортным жильем и коммунальными услугами»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10948,1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10948,1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452092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 «Улучшение демографической ситуации на территории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97,0</a:t>
                      </a:r>
                      <a:endParaRPr lang="ru-RU" sz="1200" dirty="0"/>
                    </a:p>
                  </a:txBody>
                  <a:tcPr/>
                </a:tc>
              </a:tr>
              <a:tr h="452092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 «Социальная помощь ветеранам Великой Отечественной войны 1941-1945 годов»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Всего</a:t>
                      </a:r>
                      <a:endParaRPr lang="ru-RU" sz="1200" b="1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700579,8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694768,6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99,2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01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br>
              <a:rPr lang="ru-RU" sz="2400" dirty="0" smtClean="0"/>
            </a:br>
            <a:r>
              <a:rPr lang="ru-RU" sz="2400" dirty="0" smtClean="0"/>
              <a:t> «Развитие образования», тыс. руб.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1412776"/>
            <a:ext cx="305983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600" b="1" i="1" dirty="0" smtClean="0"/>
              <a:t>Цель: повышение эффективности и качества услуг (работ) в сфере образования и науки </a:t>
            </a:r>
            <a:r>
              <a:rPr lang="ru-RU" sz="1600" b="1" i="1" dirty="0"/>
              <a:t> </a:t>
            </a:r>
            <a:r>
              <a:rPr lang="ru-RU" sz="1600" b="1" i="1" dirty="0" smtClean="0"/>
              <a:t>МО «</a:t>
            </a:r>
            <a:r>
              <a:rPr lang="ru-RU" sz="1600" b="1" i="1" dirty="0" err="1" smtClean="0"/>
              <a:t>Гиагинский</a:t>
            </a:r>
            <a:r>
              <a:rPr lang="ru-RU" sz="1600" b="1" i="1" dirty="0" smtClean="0"/>
              <a:t> район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2520280" cy="2520280"/>
          </a:xfr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264728"/>
              </p:ext>
            </p:extLst>
          </p:nvPr>
        </p:nvGraphicFramePr>
        <p:xfrm>
          <a:off x="2998698" y="2852936"/>
          <a:ext cx="5893782" cy="3418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429"/>
                <a:gridCol w="1078137"/>
                <a:gridCol w="1008112"/>
                <a:gridCol w="936104"/>
              </a:tblGrid>
              <a:tr h="5361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879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доступности дошкольного образования для детей</a:t>
                      </a:r>
                      <a:r>
                        <a:rPr lang="ru-RU" sz="1200" baseline="0" dirty="0" smtClean="0"/>
                        <a:t> в возрасте от 1,5 до 3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97,4</a:t>
                      </a:r>
                      <a:endParaRPr lang="ru-RU" sz="12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обучающихся в общеобразовательных организациях, проходящих обучение по новым федеральным государственным образовательным стандартам,%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107,5</a:t>
                      </a:r>
                      <a:endParaRPr lang="ru-RU" sz="1200" dirty="0"/>
                    </a:p>
                  </a:txBody>
                  <a:tcPr/>
                </a:tc>
              </a:tr>
              <a:tr h="988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</a:t>
                      </a:r>
                      <a:r>
                        <a:rPr lang="ru-RU" sz="1200" dirty="0" smtClean="0"/>
                        <a:t> детей в</a:t>
                      </a:r>
                      <a:r>
                        <a:rPr lang="ru-RU" sz="1200" baseline="0" dirty="0" smtClean="0"/>
                        <a:t> возрасте 5-18 лет программами дополнительного образования, в общей численности детей в возрасте 5-18 лет),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89924"/>
              </p:ext>
            </p:extLst>
          </p:nvPr>
        </p:nvGraphicFramePr>
        <p:xfrm>
          <a:off x="3023320" y="1484784"/>
          <a:ext cx="586916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430"/>
                <a:gridCol w="1053514"/>
                <a:gridCol w="1008112"/>
                <a:gridCol w="936104"/>
              </a:tblGrid>
              <a:tr h="685526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</a:t>
                      </a:r>
                    </a:p>
                    <a:p>
                      <a:pPr algn="l"/>
                      <a:r>
                        <a:rPr lang="ru-RU" sz="1200" dirty="0" smtClean="0"/>
                        <a:t> 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945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449047,2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444004,2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324544" y="764704"/>
            <a:ext cx="9721080" cy="7578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</a:t>
            </a:r>
            <a:br>
              <a:rPr lang="ru-RU" sz="2400" dirty="0" smtClean="0"/>
            </a:br>
            <a:r>
              <a:rPr lang="ru-RU" sz="2400" dirty="0" smtClean="0"/>
              <a:t>«Развитие культуры и искусства», тыс. руб.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127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2000" dirty="0" smtClean="0">
                <a:latin typeface="Monotype Corsiva" pitchFamily="66" charset="0"/>
              </a:rPr>
              <a:t>Цель: Сохранение и развитие культуры и искусства МО «</a:t>
            </a:r>
            <a:r>
              <a:rPr lang="ru-RU" sz="2000" dirty="0" err="1" smtClean="0">
                <a:latin typeface="Monotype Corsiva" pitchFamily="66" charset="0"/>
              </a:rPr>
              <a:t>Гиагинский</a:t>
            </a:r>
            <a:r>
              <a:rPr lang="ru-RU" sz="2000" dirty="0" smtClean="0">
                <a:latin typeface="Monotype Corsiva" pitchFamily="66" charset="0"/>
              </a:rPr>
              <a:t> район»  </a:t>
            </a:r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16723"/>
              </p:ext>
            </p:extLst>
          </p:nvPr>
        </p:nvGraphicFramePr>
        <p:xfrm>
          <a:off x="395536" y="2636912"/>
          <a:ext cx="6192689" cy="106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50"/>
                <a:gridCol w="1271703"/>
                <a:gridCol w="1070341"/>
                <a:gridCol w="1146795"/>
              </a:tblGrid>
              <a:tr h="576064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Объём</a:t>
                      </a:r>
                      <a:r>
                        <a:rPr lang="ru-RU" sz="1200" baseline="0" dirty="0" smtClean="0"/>
                        <a:t> финансирования</a:t>
                      </a:r>
                    </a:p>
                    <a:p>
                      <a:pPr algn="l"/>
                      <a:r>
                        <a:rPr lang="ru-RU" sz="1200" baseline="0" dirty="0" smtClean="0"/>
                        <a:t>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853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126715,6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126070,9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51102"/>
              </p:ext>
            </p:extLst>
          </p:nvPr>
        </p:nvGraphicFramePr>
        <p:xfrm>
          <a:off x="395536" y="4221088"/>
          <a:ext cx="8352927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342336"/>
                <a:gridCol w="1103217"/>
                <a:gridCol w="866814"/>
              </a:tblGrid>
              <a:tr h="4582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126715,6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126070,9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99,5</a:t>
                      </a:r>
                      <a:endParaRPr lang="ru-RU" sz="1200" dirty="0"/>
                    </a:p>
                  </a:txBody>
                  <a:tcPr/>
                </a:tc>
              </a:tr>
              <a:tr h="2749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</a:t>
                      </a:r>
                      <a:r>
                        <a:rPr lang="ru-RU" sz="1200" baseline="0" dirty="0" smtClean="0"/>
                        <a:t> мероприятий (тыс.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100,5</a:t>
                      </a:r>
                      <a:endParaRPr lang="ru-RU" sz="1200" dirty="0"/>
                    </a:p>
                  </a:txBody>
                  <a:tcPr/>
                </a:tc>
              </a:tr>
              <a:tr h="2749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библиотек (тыс.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749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музея (тыс.</a:t>
                      </a:r>
                      <a:r>
                        <a:rPr lang="ru-RU" sz="1200" baseline="0" dirty="0" smtClean="0"/>
                        <a:t>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97,4</a:t>
                      </a:r>
                      <a:endParaRPr lang="ru-RU" sz="1200" dirty="0"/>
                    </a:p>
                  </a:txBody>
                  <a:tcPr/>
                </a:tc>
              </a:tr>
              <a:tr h="2749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обучающихся детских</a:t>
                      </a:r>
                      <a:r>
                        <a:rPr lang="ru-RU" sz="1200" baseline="0" dirty="0" smtClean="0"/>
                        <a:t> школ искусств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92896"/>
            <a:ext cx="215433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64704"/>
            <a:ext cx="9468544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</a:t>
            </a:r>
            <a:br>
              <a:rPr lang="ru-RU" sz="2400" dirty="0" smtClean="0"/>
            </a:br>
            <a:r>
              <a:rPr lang="ru-RU" sz="2400" dirty="0" smtClean="0"/>
              <a:t>«Управление муниципальными финансами»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8"/>
            <a:ext cx="7128792" cy="156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 реализации: 2020-2024 гг.</a:t>
            </a:r>
          </a:p>
          <a:p>
            <a:r>
              <a:rPr lang="ru-RU" sz="1800" i="1" dirty="0" smtClean="0">
                <a:latin typeface="Monotype Corsiva" pitchFamily="66" charset="0"/>
              </a:rPr>
              <a:t>Цель: обеспечение долгосрочной сбалансированности и финансовой устойчивости бюджетной системы в муниципальном образовании «Гиагинский район»</a:t>
            </a:r>
            <a:endParaRPr lang="ru-RU" sz="1800" i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6771"/>
              </p:ext>
            </p:extLst>
          </p:nvPr>
        </p:nvGraphicFramePr>
        <p:xfrm>
          <a:off x="323529" y="2492896"/>
          <a:ext cx="8424935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304"/>
                <a:gridCol w="1025644"/>
                <a:gridCol w="906211"/>
                <a:gridCol w="778776"/>
              </a:tblGrid>
              <a:tr h="49505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2020</a:t>
                      </a:r>
                      <a:r>
                        <a:rPr lang="ru-RU" sz="1200" baseline="0" smtClean="0"/>
                        <a:t> </a:t>
                      </a:r>
                      <a:r>
                        <a:rPr lang="ru-RU" sz="1200" smtClean="0"/>
                        <a:t>год </a:t>
                      </a:r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97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17264,0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50945"/>
              </p:ext>
            </p:extLst>
          </p:nvPr>
        </p:nvGraphicFramePr>
        <p:xfrm>
          <a:off x="323528" y="3356992"/>
          <a:ext cx="8424937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672"/>
                <a:gridCol w="1016803"/>
                <a:gridCol w="944174"/>
                <a:gridCol w="726288"/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налоговых и неналоговых доходов консолидированного бюджета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 (к предыдущему году),%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104,7</a:t>
                      </a:r>
                      <a:endParaRPr lang="ru-RU" sz="1200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налоговых и неналоговых доходов консолидированного бюджета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район»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9307,7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9742,2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104,7</a:t>
                      </a:r>
                      <a:endParaRPr lang="ru-RU" sz="1200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на 1 жителя, руб.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27349,0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МО «Гиагинский район» в расчете</a:t>
                      </a:r>
                      <a:r>
                        <a:rPr lang="ru-RU" sz="1200" baseline="0" dirty="0" smtClean="0"/>
                        <a:t>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6888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дотации, предоставляемой из республиканского бюджета в объеме собственных доходов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36601"/>
            <a:ext cx="152400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764704"/>
            <a:ext cx="9793088" cy="70104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Муниципальная программа МО «</a:t>
            </a:r>
            <a:r>
              <a:rPr lang="ru-RU" sz="2200" dirty="0" err="1" smtClean="0"/>
              <a:t>Гиагинский</a:t>
            </a:r>
            <a:r>
              <a:rPr lang="ru-RU" sz="2200" dirty="0" smtClean="0"/>
              <a:t> район»</a:t>
            </a:r>
            <a:br>
              <a:rPr lang="ru-RU" sz="2200" dirty="0" smtClean="0"/>
            </a:br>
            <a:r>
              <a:rPr lang="ru-RU" sz="2200" dirty="0" smtClean="0"/>
              <a:t> «Энергосбережение и повышение энергетической эффективности»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1124744"/>
            <a:ext cx="8316924" cy="1535092"/>
          </a:xfrm>
        </p:spPr>
        <p:txBody>
          <a:bodyPr>
            <a:normAutofit fontScale="92500" lnSpcReduction="20000"/>
          </a:bodyPr>
          <a:lstStyle/>
          <a:p>
            <a:pPr marL="539750" indent="0" algn="just">
              <a:buNone/>
            </a:pPr>
            <a:endParaRPr lang="ru-RU" sz="1600" dirty="0" smtClean="0">
              <a:latin typeface="Monotype Corsiva" pitchFamily="66" charset="0"/>
            </a:endParaRPr>
          </a:p>
          <a:p>
            <a:pPr marL="539750" indent="0" algn="just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1168400" indent="-628650" algn="just"/>
            <a:r>
              <a:rPr lang="ru-RU" sz="2100" dirty="0" smtClean="0">
                <a:latin typeface="Monotype Corsiva" pitchFamily="66" charset="0"/>
              </a:rPr>
              <a:t>Цель: обеспечение устойчивого функционирования и развития экономики </a:t>
            </a:r>
            <a:r>
              <a:rPr lang="ru-RU" sz="2100" dirty="0" err="1" smtClean="0">
                <a:latin typeface="Monotype Corsiva" pitchFamily="66" charset="0"/>
              </a:rPr>
              <a:t>Гиагинского</a:t>
            </a:r>
            <a:r>
              <a:rPr lang="ru-RU" sz="2100" dirty="0" smtClean="0">
                <a:latin typeface="Monotype Corsiva" pitchFamily="66" charset="0"/>
              </a:rPr>
              <a:t> района за счет эффективного использования энергетических ресурсов; снижение финансовой нагрузки на бюджет МО «</a:t>
            </a:r>
            <a:r>
              <a:rPr lang="ru-RU" sz="2100" dirty="0" err="1" smtClean="0">
                <a:latin typeface="Monotype Corsiva" pitchFamily="66" charset="0"/>
              </a:rPr>
              <a:t>Гиагинский</a:t>
            </a:r>
            <a:r>
              <a:rPr lang="ru-RU" sz="2100" dirty="0" smtClean="0">
                <a:latin typeface="Monotype Corsiva" pitchFamily="66" charset="0"/>
              </a:rPr>
              <a:t> район» за счет сокращения расходов на энергоресурсы.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242964"/>
              </p:ext>
            </p:extLst>
          </p:nvPr>
        </p:nvGraphicFramePr>
        <p:xfrm>
          <a:off x="323528" y="2708920"/>
          <a:ext cx="684076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728192"/>
                <a:gridCol w="1800200"/>
                <a:gridCol w="936104"/>
              </a:tblGrid>
              <a:tr h="47710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</a:p>
                    <a:p>
                      <a:r>
                        <a:rPr lang="ru-RU" sz="1200" dirty="0" smtClean="0"/>
                        <a:t>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   ( 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869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902,6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901,7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99,9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05055"/>
              </p:ext>
            </p:extLst>
          </p:nvPr>
        </p:nvGraphicFramePr>
        <p:xfrm>
          <a:off x="323526" y="3645026"/>
          <a:ext cx="8496944" cy="273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109"/>
                <a:gridCol w="1948564"/>
                <a:gridCol w="1809380"/>
                <a:gridCol w="904691"/>
                <a:gridCol w="904691"/>
                <a:gridCol w="765509"/>
              </a:tblGrid>
              <a:tr h="5123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041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0690">
                <a:tc rowSpan="5">
                  <a:txBody>
                    <a:bodyPr/>
                    <a:lstStyle/>
                    <a:p>
                      <a:r>
                        <a:rPr lang="ru-RU" sz="1200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кВт*ч</a:t>
                      </a:r>
                      <a:r>
                        <a:rPr lang="ru-RU" sz="1200" baseline="0" dirty="0" smtClean="0"/>
                        <a:t> на одного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5006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Тепловая 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Гкал на 1 </a:t>
                      </a:r>
                      <a:r>
                        <a:rPr lang="ru-RU" sz="1200" dirty="0" err="1" smtClean="0"/>
                        <a:t>кв.м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общей площади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0,0528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0,0527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3073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Горячая</a:t>
                      </a:r>
                      <a:r>
                        <a:rPr lang="ru-RU" sz="1200" baseline="0" dirty="0" smtClean="0"/>
                        <a:t> вода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3073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Холодная вода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073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Природный газ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76872"/>
            <a:ext cx="144016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108520" y="-387424"/>
            <a:ext cx="9793088" cy="1600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</a:t>
            </a:r>
            <a:br>
              <a:rPr lang="ru-RU" sz="2000" dirty="0" smtClean="0"/>
            </a:br>
            <a:r>
              <a:rPr lang="ru-RU" sz="2000" dirty="0" smtClean="0"/>
              <a:t> «Развитие молодежной политики»</a:t>
            </a:r>
            <a:endParaRPr lang="ru-RU" sz="20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92478"/>
              </p:ext>
            </p:extLst>
          </p:nvPr>
        </p:nvGraphicFramePr>
        <p:xfrm>
          <a:off x="35264" y="3862421"/>
          <a:ext cx="9036495" cy="299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5"/>
              </a:tblGrid>
              <a:tr h="2641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marL="65812" marR="65812"/>
                </a:tc>
              </a:tr>
              <a:tr h="41096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Увеличение доли</a:t>
                      </a:r>
                      <a:r>
                        <a:rPr lang="ru-RU" sz="1050" baseline="0" dirty="0" smtClean="0"/>
                        <a:t> подростков и молодежи , вовлеченных в районные мероприятия, от общего числа молодежи в возрасте от 14 до 35 лет на 5%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25030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Увеличение доли молодежи, призывного возраста вовлеченных в мероприятия, от общего числа молодежи в возрасте от 18 до 27 лет на 3%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410968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Увеличение</a:t>
                      </a:r>
                      <a:r>
                        <a:rPr lang="ru-RU" sz="1050" baseline="0" dirty="0" smtClean="0"/>
                        <a:t> доли подростков и молодежи, вовлеченных в военно-патриотические мероприятия, от общего числа молодежи в возрасте от 14 до 35 лет на 3%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24951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Доля молодых семей, участвующих в районных мероприятиях от 18 до 35 лет н 2 % от общего количества жителей района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41096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Снижение уровня совершаемых правонарушений и преступлений среди населения в МО «</a:t>
                      </a:r>
                      <a:r>
                        <a:rPr lang="ru-RU" sz="1050" dirty="0" err="1" smtClean="0"/>
                        <a:t>Гиагинский</a:t>
                      </a:r>
                      <a:r>
                        <a:rPr lang="ru-RU" sz="1050" dirty="0" smtClean="0"/>
                        <a:t> район» на 5% в</a:t>
                      </a:r>
                      <a:r>
                        <a:rPr lang="ru-RU" sz="1050" baseline="0" dirty="0" smtClean="0"/>
                        <a:t> сравнении с аналогичным показателем прошлого года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57241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Вовлечение несовершеннолетних, состоящих на учете в комитете по делам несовершеннолетних и отделе по профилактике детских правонарушений</a:t>
                      </a:r>
                      <a:r>
                        <a:rPr lang="ru-RU" sz="1050" baseline="0" dirty="0" smtClean="0"/>
                        <a:t> в различные мероприятия спортивной направленности, пропаганда здорового образа жизни, снятия с учета несовершеннолетних правонарушителей по исправлению на 2 % в сравнении с аналогичным показателем прошлого года</a:t>
                      </a:r>
                      <a:endParaRPr lang="ru-RU" sz="1050" dirty="0"/>
                    </a:p>
                  </a:txBody>
                  <a:tcPr marL="65812" marR="65812"/>
                </a:tc>
              </a:tr>
              <a:tr h="41096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Возвращение к учебным занятиям несовершеннолетних</a:t>
                      </a:r>
                      <a:r>
                        <a:rPr lang="ru-RU" sz="1050" baseline="0" dirty="0" smtClean="0"/>
                        <a:t>, не посещающих или систематически пропускающих занятия в образовательных учреждениях  в сравнении с аналогичным показателем прошлого года</a:t>
                      </a:r>
                      <a:endParaRPr lang="ru-RU" sz="1050" dirty="0"/>
                    </a:p>
                  </a:txBody>
                  <a:tcPr marL="65812" marR="65812"/>
                </a:tc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half" idx="4294967295"/>
          </p:nvPr>
        </p:nvSpPr>
        <p:spPr>
          <a:xfrm>
            <a:off x="0" y="908720"/>
            <a:ext cx="9299130" cy="25923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>
              <a:latin typeface="Century Gothic" pitchFamily="34" charset="0"/>
            </a:endParaRPr>
          </a:p>
          <a:p>
            <a:r>
              <a:rPr lang="ru-RU" sz="1500" u="sng" dirty="0" smtClean="0">
                <a:latin typeface="Monotype Corsiva" pitchFamily="66" charset="0"/>
              </a:rPr>
              <a:t>Цели: </a:t>
            </a:r>
            <a:r>
              <a:rPr lang="ru-RU" sz="1500" i="1" dirty="0" smtClean="0">
                <a:latin typeface="Monotype Corsiva" pitchFamily="66" charset="0"/>
              </a:rPr>
              <a:t>Создание условий для патриотического и  духовно-нравственного воспитания интеллектуального, творческого и физического развития молодежи;</a:t>
            </a:r>
          </a:p>
          <a:p>
            <a:r>
              <a:rPr lang="ru-RU" sz="1500" i="1" dirty="0" smtClean="0">
                <a:latin typeface="Monotype Corsiva" pitchFamily="66" charset="0"/>
              </a:rPr>
              <a:t>Формирование у молодежи активной жизненной позиции, готовности к участию </a:t>
            </a:r>
          </a:p>
          <a:p>
            <a:pPr marL="0" indent="0">
              <a:buNone/>
            </a:pPr>
            <a:r>
              <a:rPr lang="ru-RU" sz="1500" i="1" dirty="0" smtClean="0">
                <a:latin typeface="Monotype Corsiva" pitchFamily="66" charset="0"/>
              </a:rPr>
              <a:t>в общественно-политической жизни страны</a:t>
            </a:r>
          </a:p>
          <a:p>
            <a:r>
              <a:rPr lang="ru-RU" sz="1500" i="1" dirty="0" smtClean="0">
                <a:latin typeface="Monotype Corsiva" pitchFamily="66" charset="0"/>
              </a:rPr>
              <a:t>Профилактика правонарушений, связанных с незаконным оборотов наркотиков;</a:t>
            </a:r>
          </a:p>
          <a:p>
            <a:r>
              <a:rPr lang="ru-RU" sz="1500" i="1" dirty="0" smtClean="0">
                <a:latin typeface="Monotype Corsiva" pitchFamily="66" charset="0"/>
              </a:rPr>
              <a:t>Проведение мониторинга детской безнадзорности, беспризорности, выявление детей, </a:t>
            </a:r>
          </a:p>
          <a:p>
            <a:pPr marL="0" indent="0">
              <a:buNone/>
            </a:pPr>
            <a:r>
              <a:rPr lang="ru-RU" sz="1500" i="1" dirty="0" smtClean="0">
                <a:latin typeface="Monotype Corsiva" pitchFamily="66" charset="0"/>
              </a:rPr>
              <a:t>длительное время не посещающих учебные заведения без уважительных причин</a:t>
            </a:r>
            <a:endParaRPr lang="ru-RU" sz="1500" i="1" dirty="0">
              <a:latin typeface="Monotype Corsiva" pitchFamily="66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28035"/>
              </p:ext>
            </p:extLst>
          </p:nvPr>
        </p:nvGraphicFramePr>
        <p:xfrm>
          <a:off x="107504" y="3284984"/>
          <a:ext cx="6912768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806"/>
                <a:gridCol w="1224914"/>
                <a:gridCol w="1469896"/>
                <a:gridCol w="1523152"/>
              </a:tblGrid>
              <a:tr h="243705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финансирования, (тыс. руб.)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2020</a:t>
                      </a:r>
                      <a:r>
                        <a:rPr lang="ru-RU" sz="1100" baseline="0" smtClean="0"/>
                        <a:t> </a:t>
                      </a:r>
                      <a:r>
                        <a:rPr lang="ru-RU" sz="1100" smtClean="0"/>
                        <a:t>(факт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1733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09062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7583" y="3573016"/>
            <a:ext cx="3008313" cy="209550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Бюджет (от франц. </a:t>
            </a:r>
            <a:r>
              <a:rPr lang="en-US" sz="1600" dirty="0" err="1" smtClean="0"/>
              <a:t>Bougette</a:t>
            </a:r>
            <a:r>
              <a:rPr lang="ru-RU" sz="1600" dirty="0" smtClean="0"/>
              <a:t> «кожаный кошелек»)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idx="1"/>
          </p:nvPr>
        </p:nvSpPr>
        <p:spPr>
          <a:xfrm>
            <a:off x="539552" y="476672"/>
            <a:ext cx="4995863" cy="5853113"/>
          </a:xfrm>
        </p:spPr>
        <p:txBody>
          <a:bodyPr>
            <a:noAutofit/>
          </a:bodyPr>
          <a:lstStyle/>
          <a:p>
            <a:r>
              <a:rPr lang="ru-RU" sz="1600" b="1" i="1" u="sng" cap="small" dirty="0" smtClean="0"/>
              <a:t>Доходы бюджета </a:t>
            </a:r>
            <a:r>
              <a:rPr lang="ru-RU" sz="1600" b="1" i="1" cap="small" dirty="0" smtClean="0"/>
              <a:t>– поступающие в бюджет на безвозмездной и безвозвратной основе,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Расходы бюджета </a:t>
            </a:r>
            <a:r>
              <a:rPr lang="ru-RU" sz="1600" b="1" i="1" cap="small" dirty="0" smtClean="0"/>
              <a:t>– выплачиваемые из бюджета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Цель составления бюджета </a:t>
            </a:r>
            <a:r>
              <a:rPr lang="ru-RU" sz="1600" b="1" i="1" cap="small" dirty="0" smtClean="0"/>
              <a:t>– учет объема располагаемых и расходуемых средств</a:t>
            </a:r>
            <a:endParaRPr lang="ru-RU" sz="1600" b="1" i="1" cap="small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4221088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 smtClean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Доходы-расходы=дефицит/профицит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Профицит – доходы больше расходов</a:t>
            </a:r>
            <a:endParaRPr lang="ru-RU" sz="1600" b="1" cap="all" dirty="0">
              <a:ln w="9000" cmpd="sng">
                <a:solidFill>
                  <a:srgbClr val="F5CD2D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83622"/>
            <a:ext cx="2664296" cy="3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br>
              <a:rPr lang="ru-RU" sz="2400" dirty="0" smtClean="0"/>
            </a:br>
            <a:r>
              <a:rPr lang="ru-RU" sz="2400" dirty="0" smtClean="0"/>
              <a:t> «Развитие физической культуры»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235957" y="1196752"/>
            <a:ext cx="8928992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800" dirty="0" smtClean="0">
                <a:latin typeface="Monotype Corsiva" pitchFamily="66" charset="0"/>
              </a:rPr>
              <a:t>Цель: создание оптимальных условий для возможности систематических занятий физической культурой и спортом населения Республик  Адыгея, повышение конкурентоспособности спортсменов Республики Адыгея на всероссийской и международной аренах, а также проведение спортивно-массовых мероприятий</a:t>
            </a:r>
            <a:endParaRPr lang="ru-RU" sz="1800" dirty="0">
              <a:latin typeface="Monotype Corsiva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9496417"/>
              </p:ext>
            </p:extLst>
          </p:nvPr>
        </p:nvGraphicFramePr>
        <p:xfrm>
          <a:off x="2915816" y="3032956"/>
          <a:ext cx="5904656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635"/>
                <a:gridCol w="757007"/>
                <a:gridCol w="832708"/>
                <a:gridCol w="681306"/>
              </a:tblGrid>
              <a:tr h="62406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финансирования,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</a:p>
                    <a:p>
                      <a:pPr algn="ctr"/>
                      <a:r>
                        <a:rPr lang="ru-RU" sz="1200" dirty="0" smtClean="0"/>
                        <a:t>исп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58025,1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57950,7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55756"/>
              </p:ext>
            </p:extLst>
          </p:nvPr>
        </p:nvGraphicFramePr>
        <p:xfrm>
          <a:off x="611560" y="4293096"/>
          <a:ext cx="8208911" cy="2138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4745"/>
                <a:gridCol w="671638"/>
                <a:gridCol w="785177"/>
                <a:gridCol w="707351"/>
              </a:tblGrid>
              <a:tr h="6090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Доля граждан </a:t>
                      </a:r>
                      <a:r>
                        <a:rPr lang="ru-RU" sz="1400" dirty="0" err="1" smtClean="0"/>
                        <a:t>Гиагинского</a:t>
                      </a:r>
                      <a:r>
                        <a:rPr lang="ru-RU" sz="1400" dirty="0" smtClean="0"/>
                        <a:t> района, систематически занимающегося физической культурой и спортом, в общей численности населения РА,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4930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Охват</a:t>
                      </a:r>
                      <a:r>
                        <a:rPr lang="ru-RU" sz="1400" baseline="0" dirty="0" smtClean="0"/>
                        <a:t> детей и подростков, занимающихся физкультурой и спортом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90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обеспеченности плоскостными сооружениями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1832"/>
            <a:ext cx="1391298" cy="13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631" y="260648"/>
            <a:ext cx="9324528" cy="1029407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cs typeface="FreesiaUPC" pitchFamily="34" charset="-34"/>
              </a:rPr>
              <a:t>Муниципальная программа МО «</a:t>
            </a:r>
            <a:r>
              <a:rPr lang="ru-RU" sz="1800" dirty="0" err="1" smtClean="0">
                <a:cs typeface="FreesiaUPC" pitchFamily="34" charset="-34"/>
              </a:rPr>
              <a:t>Гиагинский</a:t>
            </a:r>
            <a:r>
              <a:rPr lang="ru-RU" sz="1800" dirty="0" smtClean="0">
                <a:cs typeface="FreesiaUPC" pitchFamily="34" charset="-34"/>
              </a:rPr>
              <a:t> район» </a:t>
            </a:r>
            <a:br>
              <a:rPr lang="ru-RU" sz="1800" dirty="0" smtClean="0">
                <a:cs typeface="FreesiaUPC" pitchFamily="34" charset="-34"/>
              </a:rPr>
            </a:br>
            <a:r>
              <a:rPr lang="ru-RU" sz="1800" dirty="0" smtClean="0">
                <a:cs typeface="FreesiaUPC" pitchFamily="34" charset="-34"/>
              </a:rPr>
              <a:t>«Развитие сельского хозяйства и комплексного развития сельских территорий»</a:t>
            </a:r>
            <a:endParaRPr lang="ru-RU" sz="1800" dirty="0"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268760"/>
            <a:ext cx="914501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0" indent="0">
              <a:buNone/>
            </a:pPr>
            <a:r>
              <a:rPr lang="ru-RU" sz="1600" b="0" dirty="0" smtClean="0">
                <a:latin typeface="Monotype Corsiva" pitchFamily="66" charset="0"/>
              </a:rPr>
              <a:t>Цель:</a:t>
            </a:r>
          </a:p>
          <a:p>
            <a:r>
              <a:rPr lang="ru-RU" sz="1600" b="0" dirty="0" smtClean="0">
                <a:latin typeface="Monotype Corsiva" pitchFamily="66" charset="0"/>
              </a:rPr>
              <a:t>повышение конкурентоспособности сельскохозяйственной продукции на основе инновационного развития АПК;</a:t>
            </a:r>
          </a:p>
          <a:p>
            <a:r>
              <a:rPr lang="ru-RU" sz="1600" b="0" dirty="0" smtClean="0">
                <a:latin typeface="Monotype Corsiva" pitchFamily="66" charset="0"/>
              </a:rPr>
              <a:t>Развитие садоводства интенсивного типа;</a:t>
            </a:r>
          </a:p>
          <a:p>
            <a:r>
              <a:rPr lang="ru-RU" sz="1600" b="0" dirty="0" smtClean="0">
                <a:latin typeface="Monotype Corsiva" pitchFamily="66" charset="0"/>
              </a:rPr>
              <a:t>Сохранение и воспроизводство используемых в сельскохозяйственном </a:t>
            </a:r>
          </a:p>
          <a:p>
            <a:pPr marL="0" indent="0">
              <a:buNone/>
            </a:pPr>
            <a:r>
              <a:rPr lang="ru-RU" sz="1600" b="0" dirty="0" smtClean="0">
                <a:latin typeface="Monotype Corsiva" pitchFamily="66" charset="0"/>
              </a:rPr>
              <a:t>производстве земельных и  других природных ресурсов;</a:t>
            </a:r>
          </a:p>
          <a:p>
            <a:r>
              <a:rPr lang="ru-RU" sz="1600" b="0" dirty="0" smtClean="0">
                <a:latin typeface="Monotype Corsiva" pitchFamily="66" charset="0"/>
              </a:rPr>
              <a:t>Повышение трудовой активности работников </a:t>
            </a:r>
          </a:p>
          <a:p>
            <a:pPr marL="0" indent="0">
              <a:buNone/>
            </a:pPr>
            <a:r>
              <a:rPr lang="ru-RU" sz="1600" b="0" dirty="0" smtClean="0">
                <a:latin typeface="Monotype Corsiva" pitchFamily="66" charset="0"/>
              </a:rPr>
              <a:t>сельскохозяйственных предприятий;</a:t>
            </a:r>
          </a:p>
          <a:p>
            <a:r>
              <a:rPr lang="ru-RU" sz="1600" b="0" dirty="0" smtClean="0">
                <a:latin typeface="Monotype Corsiva" pitchFamily="66" charset="0"/>
              </a:rPr>
              <a:t>Устойчивое развитие сельских территорий</a:t>
            </a:r>
            <a:r>
              <a:rPr lang="ru-RU" sz="1600" dirty="0" smtClean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69359"/>
              </p:ext>
            </p:extLst>
          </p:nvPr>
        </p:nvGraphicFramePr>
        <p:xfrm>
          <a:off x="323528" y="3933056"/>
          <a:ext cx="85689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864096"/>
                <a:gridCol w="720080"/>
                <a:gridCol w="648072"/>
              </a:tblGrid>
              <a:tr h="453451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финансирования, (тыс. руб.)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 (план)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b="1" dirty="0"/>
                    </a:p>
                  </a:txBody>
                  <a:tcPr/>
                </a:tc>
              </a:tr>
              <a:tr h="2580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33553,8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33552,9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37798"/>
              </p:ext>
            </p:extLst>
          </p:nvPr>
        </p:nvGraphicFramePr>
        <p:xfrm>
          <a:off x="323528" y="4725144"/>
          <a:ext cx="8568951" cy="182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1471"/>
                <a:gridCol w="835305"/>
                <a:gridCol w="765696"/>
                <a:gridCol w="626479"/>
              </a:tblGrid>
              <a:tr h="58221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826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Содержание и сохранение поголовья коров, первотелок и нетелей,</a:t>
                      </a:r>
                      <a:r>
                        <a:rPr lang="ru-RU" sz="1200" baseline="0" dirty="0" smtClean="0"/>
                        <a:t> кол-во голов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Производство молока в хозяйствах всех категорий, тонн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24850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24850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Производство</a:t>
                      </a:r>
                      <a:r>
                        <a:rPr lang="ru-RU" sz="1200" baseline="0" dirty="0" smtClean="0"/>
                        <a:t> масла подсолнечного нерафинированного и его фракций, тонн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121,5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условий для устойчивого развития сельских территорий</a:t>
                      </a:r>
                      <a:r>
                        <a:rPr lang="ru-RU" sz="1200" baseline="0" dirty="0" smtClean="0"/>
                        <a:t>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29478,4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29478,4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63" y="206084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28600" y="1124744"/>
            <a:ext cx="10297144" cy="758952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1800" dirty="0" smtClean="0"/>
              <a:t>Муниципальная программа МО «</a:t>
            </a:r>
            <a:r>
              <a:rPr lang="ru-RU" sz="1800" dirty="0" err="1" smtClean="0"/>
              <a:t>Гиагинский</a:t>
            </a:r>
            <a:r>
              <a:rPr lang="ru-RU" sz="1800" dirty="0" smtClean="0"/>
              <a:t> район» </a:t>
            </a:r>
            <a:br>
              <a:rPr lang="ru-RU" sz="1800" dirty="0" smtClean="0"/>
            </a:br>
            <a:r>
              <a:rPr lang="ru-RU" sz="1400" dirty="0" smtClean="0"/>
              <a:t>«</a:t>
            </a:r>
            <a:r>
              <a:rPr lang="ru-RU" sz="1600" dirty="0" smtClean="0"/>
              <a:t>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» </a:t>
            </a:r>
            <a:endParaRPr lang="ru-RU" sz="1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599567" cy="5301208"/>
          </a:xfrm>
        </p:spPr>
        <p:txBody>
          <a:bodyPr>
            <a:normAutofit/>
          </a:bodyPr>
          <a:lstStyle/>
          <a:p>
            <a:pPr marL="182563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реализации: 2020-2025 гг.</a:t>
            </a:r>
          </a:p>
          <a:p>
            <a:pPr marL="182563" indent="0">
              <a:buNone/>
            </a:pPr>
            <a:r>
              <a:rPr lang="ru-RU" sz="1300" dirty="0" smtClean="0"/>
              <a:t>Цель :   минимизация социального и экономического ущерба наносимого населению и экономике МО «</a:t>
            </a:r>
            <a:r>
              <a:rPr lang="ru-RU" sz="1300" dirty="0" err="1" smtClean="0"/>
              <a:t>Гиагинский</a:t>
            </a:r>
            <a:r>
              <a:rPr lang="ru-RU" sz="1300" dirty="0" smtClean="0"/>
              <a:t> район» при возникновении ЧС природного и техногенного характера, происшествий на водных объектах , при совершении террористических актов.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Обеспечение развития районной системы информирования и оповещения населения;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Снижение экономического ущерба от ЧС;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защищенности населения и территории МО «</a:t>
            </a:r>
            <a:r>
              <a:rPr lang="ru-RU" sz="1400" b="0" dirty="0" err="1" smtClean="0">
                <a:latin typeface="Monotype Corsiva" pitchFamily="66" charset="0"/>
              </a:rPr>
              <a:t>Гиагинский</a:t>
            </a:r>
            <a:r>
              <a:rPr lang="ru-RU" sz="1400" b="0" dirty="0" smtClean="0">
                <a:latin typeface="Monotype Corsiva" pitchFamily="66" charset="0"/>
              </a:rPr>
              <a:t> район»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эффективности деятельности органов управления и сил гражданской обороны;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антитеррористической защищенности социально-значимых объектов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6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600" b="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 marL="171450" indent="-171450" algn="ctr">
              <a:buFont typeface="Wingdings" pitchFamily="2" charset="2"/>
              <a:buChar char="ü"/>
            </a:pPr>
            <a:endParaRPr lang="ru-RU" sz="1600" b="0" dirty="0" smtClean="0">
              <a:latin typeface="Monotype Corsiva" pitchFamily="66" charset="0"/>
            </a:endParaRPr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16063"/>
              </p:ext>
            </p:extLst>
          </p:nvPr>
        </p:nvGraphicFramePr>
        <p:xfrm>
          <a:off x="323528" y="4005064"/>
          <a:ext cx="84555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800200"/>
                <a:gridCol w="1440160"/>
                <a:gridCol w="1398766"/>
              </a:tblGrid>
              <a:tr h="27287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3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2523,5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2509,2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97" y="2708920"/>
            <a:ext cx="1440160" cy="108012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48889"/>
              </p:ext>
            </p:extLst>
          </p:nvPr>
        </p:nvGraphicFramePr>
        <p:xfrm>
          <a:off x="339323" y="4653136"/>
          <a:ext cx="8455550" cy="178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629"/>
                <a:gridCol w="1800200"/>
                <a:gridCol w="1440160"/>
                <a:gridCol w="1414561"/>
              </a:tblGrid>
              <a:tr h="2473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Уровень готовности сил и средств районного звена ТП РА ЕГСП по ЧС  к выполнению задач по ЧС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41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Наличие программно-технических</a:t>
                      </a:r>
                      <a:r>
                        <a:rPr lang="ru-RU" sz="1100" baseline="0" dirty="0" smtClean="0"/>
                        <a:t> средств автоматизации управления (%)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652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Количество публикаций антитеррористической направленности в районных СМИ (ед.)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24909" cy="1080120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Муниципальная программа МО «</a:t>
            </a:r>
            <a:r>
              <a:rPr lang="ru-RU" sz="2400" dirty="0" err="1" smtClean="0">
                <a:effectLst/>
              </a:rPr>
              <a:t>Гиагинский</a:t>
            </a:r>
            <a:r>
              <a:rPr lang="ru-RU" sz="2400" dirty="0" smtClean="0">
                <a:effectLst/>
              </a:rPr>
              <a:t> район»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«Обеспечение безопасности дорожного движения»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0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 реализации: 2020-2024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Цель: Обеспечение сохранности жизни, здоровья детей, гарантии их законных прав на безопасные условия движения на дорогах</a:t>
            </a:r>
          </a:p>
          <a:p>
            <a:r>
              <a:rPr lang="ru-RU" sz="2000" dirty="0" smtClean="0">
                <a:latin typeface="Monotype Corsiva" pitchFamily="66" charset="0"/>
              </a:rPr>
              <a:t>Задача: Агитационно-профилактическая работа и профилактика детского дорожно-транспортного травматизма</a:t>
            </a:r>
            <a:endParaRPr lang="ru-RU" sz="20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u="sng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81786"/>
              </p:ext>
            </p:extLst>
          </p:nvPr>
        </p:nvGraphicFramePr>
        <p:xfrm>
          <a:off x="611560" y="3645024"/>
          <a:ext cx="7848873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537068"/>
                <a:gridCol w="1540433"/>
                <a:gridCol w="1026956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647703"/>
            <a:ext cx="3888432" cy="99398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58399"/>
              </p:ext>
            </p:extLst>
          </p:nvPr>
        </p:nvGraphicFramePr>
        <p:xfrm>
          <a:off x="611560" y="4685841"/>
          <a:ext cx="7920880" cy="87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847"/>
                <a:gridCol w="1584176"/>
                <a:gridCol w="1488232"/>
                <a:gridCol w="1076625"/>
              </a:tblGrid>
              <a:tr h="4156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15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Повышение</a:t>
                      </a:r>
                      <a:r>
                        <a:rPr lang="ru-RU" sz="1200" baseline="0" dirty="0" smtClean="0"/>
                        <a:t> качества профилактики детского дорожно-транспортного травматизма (%)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1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92429"/>
            <a:ext cx="9144000" cy="1168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«Доступная среда»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164576"/>
              </p:ext>
            </p:extLst>
          </p:nvPr>
        </p:nvGraphicFramePr>
        <p:xfrm>
          <a:off x="611560" y="2492896"/>
          <a:ext cx="81009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16"/>
                <a:gridCol w="1575175"/>
                <a:gridCol w="1575175"/>
                <a:gridCol w="1200134"/>
              </a:tblGrid>
              <a:tr h="288032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 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2719108" cy="9698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3508" y="134076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 – 2024 гг.</a:t>
            </a:r>
          </a:p>
          <a:p>
            <a:pPr marL="539750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539750" indent="0">
              <a:buNone/>
            </a:pPr>
            <a:r>
              <a:rPr lang="ru-RU" dirty="0" smtClean="0">
                <a:latin typeface="Monotype Corsiva" pitchFamily="66" charset="0"/>
              </a:rPr>
              <a:t>Цель </a:t>
            </a:r>
            <a:r>
              <a:rPr lang="ru-RU" dirty="0">
                <a:latin typeface="Monotype Corsiva" pitchFamily="66" charset="0"/>
              </a:rPr>
              <a:t>: Развитие доступной среды для инвалидов и других маломобильных групп населения (далее МГН), поддержка общественных организаций инвалидов и ветеранов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39720"/>
              </p:ext>
            </p:extLst>
          </p:nvPr>
        </p:nvGraphicFramePr>
        <p:xfrm>
          <a:off x="611559" y="4077072"/>
          <a:ext cx="8100902" cy="217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054"/>
                <a:gridCol w="1554719"/>
                <a:gridCol w="1554719"/>
                <a:gridCol w="1227410"/>
              </a:tblGrid>
              <a:tr h="3464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733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количества общеобразовательных организаций, в которых</a:t>
                      </a:r>
                      <a:r>
                        <a:rPr lang="ru-RU" sz="1200" baseline="0" dirty="0" smtClean="0"/>
                        <a:t> созданы условия для инклюзивного обучения детей-инвалидов (ед.)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619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доли объектов социальной направленности,</a:t>
                      </a:r>
                      <a:r>
                        <a:rPr lang="ru-RU" sz="1200" baseline="0" dirty="0" smtClean="0"/>
                        <a:t> доступных для инвалидов и других МГН (%)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442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</a:t>
                      </a:r>
                      <a:r>
                        <a:rPr lang="ru-RU" sz="1200" baseline="0" dirty="0" smtClean="0"/>
                        <a:t> проводимых общественных акций и мероприятий (%)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08520" y="548680"/>
            <a:ext cx="9467528" cy="90736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«Развитие информатизации»</a:t>
            </a:r>
            <a:endParaRPr lang="ru-RU" sz="18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5" cy="3861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800" i="1" dirty="0" smtClean="0">
                <a:latin typeface="Monotype Corsiva" pitchFamily="66" charset="0"/>
              </a:rPr>
              <a:t>Цель: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600" i="1" dirty="0" smtClean="0"/>
          </a:p>
          <a:p>
            <a:r>
              <a:rPr lang="ru-RU" sz="1800" i="1" dirty="0" smtClean="0">
                <a:latin typeface="Monotype Corsiva" pitchFamily="66" charset="0"/>
              </a:rPr>
              <a:t>Задача: Формирование современной информационной и телекоммуникационной инфраструктуры и обеспечение ее надежного функционирования</a:t>
            </a:r>
          </a:p>
          <a:p>
            <a:pPr marL="0" indent="0">
              <a:buNone/>
            </a:pPr>
            <a:endParaRPr lang="ru-RU" sz="1400" b="1" i="1" u="sng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877079"/>
              </p:ext>
            </p:extLst>
          </p:nvPr>
        </p:nvGraphicFramePr>
        <p:xfrm>
          <a:off x="2771800" y="2924944"/>
          <a:ext cx="5688631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759"/>
                <a:gridCol w="1120903"/>
                <a:gridCol w="1229842"/>
                <a:gridCol w="1152127"/>
              </a:tblGrid>
              <a:tr h="46805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 финансирования</a:t>
                      </a:r>
                    </a:p>
                    <a:p>
                      <a:r>
                        <a:rPr lang="ru-RU" sz="1200" dirty="0" smtClean="0"/>
                        <a:t>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05194"/>
              </p:ext>
            </p:extLst>
          </p:nvPr>
        </p:nvGraphicFramePr>
        <p:xfrm>
          <a:off x="539552" y="4797152"/>
          <a:ext cx="7992887" cy="1368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718"/>
                <a:gridCol w="1152820"/>
                <a:gridCol w="1229675"/>
                <a:gridCol w="1229674"/>
              </a:tblGrid>
              <a:tr h="47341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Целевые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982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рабочих мест с доступ</a:t>
                      </a:r>
                      <a:r>
                        <a:rPr lang="ru-RU" sz="1200" baseline="0" dirty="0" smtClean="0"/>
                        <a:t> СМЭВ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982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подключенных</a:t>
                      </a:r>
                      <a:r>
                        <a:rPr lang="ru-RU" sz="1200" baseline="0" dirty="0" smtClean="0"/>
                        <a:t> пользователей к ЛВС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982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сайта (тыс.</a:t>
                      </a:r>
                      <a:r>
                        <a:rPr lang="ru-RU" sz="1200" baseline="0" dirty="0" smtClean="0"/>
                        <a:t>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690694"/>
            <a:ext cx="1944215" cy="14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340768"/>
            <a:ext cx="9797346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br>
              <a:rPr lang="ru-RU" sz="2400" dirty="0" smtClean="0"/>
            </a:br>
            <a:r>
              <a:rPr lang="ru-RU" sz="2400" dirty="0" smtClean="0"/>
              <a:t> «Обеспечение доступным и комфортным жильем </a:t>
            </a:r>
            <a:br>
              <a:rPr lang="ru-RU" sz="2400" dirty="0" smtClean="0"/>
            </a:br>
            <a:r>
              <a:rPr lang="ru-RU" sz="2400" dirty="0" smtClean="0"/>
              <a:t>и коммунальными услугами»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7488831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800" dirty="0" smtClean="0">
                <a:latin typeface="Monotype Corsiva" pitchFamily="66" charset="0"/>
              </a:rPr>
              <a:t>Цель: повышение доступности жилья и качества жилищного обеспечения населения. Повышение качества и надежности предоставления жилищно-коммунальных услуг </a:t>
            </a:r>
          </a:p>
          <a:p>
            <a:pPr marL="0" indent="0">
              <a:buNone/>
            </a:pPr>
            <a:endParaRPr lang="ru-RU" sz="18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latin typeface="Segoe Scrip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55001"/>
              </p:ext>
            </p:extLst>
          </p:nvPr>
        </p:nvGraphicFramePr>
        <p:xfrm>
          <a:off x="467544" y="3789040"/>
          <a:ext cx="835292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3686"/>
                <a:gridCol w="951050"/>
                <a:gridCol w="861378"/>
                <a:gridCol w="866814"/>
              </a:tblGrid>
              <a:tr h="48711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 ( 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</a:p>
                    <a:p>
                      <a:pPr algn="ctr"/>
                      <a:r>
                        <a:rPr lang="ru-RU" sz="1200" dirty="0" smtClean="0"/>
                        <a:t> исп.</a:t>
                      </a:r>
                      <a:endParaRPr lang="ru-RU" sz="1200" dirty="0"/>
                    </a:p>
                  </a:txBody>
                  <a:tcPr/>
                </a:tc>
              </a:tr>
              <a:tr h="3049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10948,1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10948,1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20888"/>
            <a:ext cx="2088232" cy="133334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4947"/>
              </p:ext>
            </p:extLst>
          </p:nvPr>
        </p:nvGraphicFramePr>
        <p:xfrm>
          <a:off x="467544" y="4725145"/>
          <a:ext cx="8352927" cy="165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489"/>
                <a:gridCol w="866813"/>
                <a:gridCol w="866813"/>
                <a:gridCol w="866812"/>
              </a:tblGrid>
              <a:tr h="4598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</a:t>
                      </a:r>
                      <a:r>
                        <a:rPr lang="ru-RU" sz="1200" baseline="0" dirty="0" smtClean="0"/>
                        <a:t>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/>
                </a:tc>
              </a:tr>
              <a:tr h="33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семей, улучшившие жилищные условия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42918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благоустроенных жилых помещений, предоставленных детям-сиротам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42918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Доля детей-сирот</a:t>
                      </a:r>
                      <a:r>
                        <a:rPr lang="ru-RU" sz="1100" baseline="0" dirty="0" smtClean="0"/>
                        <a:t>, обеспеченных благоустроенными жилыми помещениями (%)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00608" y="1124744"/>
            <a:ext cx="10801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 </a:t>
            </a:r>
            <a:br>
              <a:rPr lang="ru-RU" sz="2000" dirty="0" smtClean="0"/>
            </a:br>
            <a:r>
              <a:rPr lang="ru-RU" sz="2000" dirty="0" smtClean="0"/>
              <a:t>«Улучшение демографической ситуации на территории  </a:t>
            </a:r>
            <a:br>
              <a:rPr lang="ru-RU" sz="2000" dirty="0" smtClean="0"/>
            </a:br>
            <a:r>
              <a:rPr lang="ru-RU" sz="2000" dirty="0" smtClean="0"/>
              <a:t>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1988840"/>
            <a:ext cx="8424936" cy="439248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 – 2025 гг.</a:t>
            </a:r>
          </a:p>
          <a:p>
            <a:pPr marL="18288" indent="0">
              <a:buNone/>
            </a:pPr>
            <a:r>
              <a:rPr lang="ru-RU" sz="1800" dirty="0" smtClean="0">
                <a:latin typeface="Monotype Corsiva" pitchFamily="66" charset="0"/>
              </a:rPr>
              <a:t>Цель: Улучшение демографической ситуации на территории МО «</a:t>
            </a:r>
            <a:r>
              <a:rPr lang="ru-RU" sz="1800" dirty="0" err="1" smtClean="0">
                <a:latin typeface="Monotype Corsiva" pitchFamily="66" charset="0"/>
              </a:rPr>
              <a:t>Гиагинский</a:t>
            </a:r>
            <a:r>
              <a:rPr lang="ru-RU" sz="1800" dirty="0" smtClean="0">
                <a:latin typeface="Monotype Corsiva" pitchFamily="66" charset="0"/>
              </a:rPr>
              <a:t> район»</a:t>
            </a:r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endParaRPr lang="ru-RU" sz="1200" b="1" dirty="0"/>
          </a:p>
          <a:p>
            <a:pPr marL="18288" indent="0">
              <a:buNone/>
            </a:pPr>
            <a:r>
              <a:rPr lang="ru-RU" sz="1400" b="1" dirty="0" smtClean="0"/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Мероприятия по укреплению института семьи и повышению</a:t>
            </a:r>
          </a:p>
          <a:p>
            <a:pPr marL="0" indent="0">
              <a:buNone/>
            </a:pPr>
            <a:r>
              <a:rPr lang="ru-RU" sz="1400" b="1" dirty="0" smtClean="0"/>
              <a:t> статуса семьи в обществе;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Пропаганда здорового и активного образа жизни;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Повышение авторитета материнства, отцовства и детства</a:t>
            </a:r>
          </a:p>
          <a:p>
            <a:pPr>
              <a:buFont typeface="Wingdings" pitchFamily="2" charset="2"/>
              <a:buChar char="v"/>
            </a:pP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48344"/>
              </p:ext>
            </p:extLst>
          </p:nvPr>
        </p:nvGraphicFramePr>
        <p:xfrm>
          <a:off x="467544" y="2636912"/>
          <a:ext cx="8208913" cy="75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152128"/>
                <a:gridCol w="1080120"/>
                <a:gridCol w="936105"/>
              </a:tblGrid>
              <a:tr h="34662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14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01008"/>
            <a:ext cx="2046190" cy="140675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23290"/>
              </p:ext>
            </p:extLst>
          </p:nvPr>
        </p:nvGraphicFramePr>
        <p:xfrm>
          <a:off x="395536" y="5085184"/>
          <a:ext cx="8348642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7995"/>
                <a:gridCol w="1089517"/>
                <a:gridCol w="1089517"/>
                <a:gridCol w="871613"/>
              </a:tblGrid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</a:t>
                      </a:r>
                      <a:r>
                        <a:rPr lang="ru-RU" sz="1200" baseline="0" dirty="0" smtClean="0"/>
                        <a:t>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52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детей, охваченных мероприятиями. Направленными на снижение уровня детской и младенческой смертности, иммунизация и диспансеризация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46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жителей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Гиагинского</a:t>
                      </a:r>
                      <a:r>
                        <a:rPr lang="ru-RU" sz="1200" baseline="0" dirty="0" smtClean="0"/>
                        <a:t> района, участвующих в реализации мероприятий программы (чел.)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4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9601" y="240644"/>
            <a:ext cx="9691025" cy="118004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Муниципальная программа МО «</a:t>
            </a:r>
            <a:r>
              <a:rPr lang="ru-RU" sz="1800" dirty="0" err="1" smtClean="0"/>
              <a:t>Гиагинский</a:t>
            </a:r>
            <a:r>
              <a:rPr lang="ru-RU" sz="1800" dirty="0" smtClean="0"/>
              <a:t> район»</a:t>
            </a:r>
            <a:br>
              <a:rPr lang="ru-RU" sz="1800" dirty="0" smtClean="0"/>
            </a:br>
            <a:r>
              <a:rPr lang="ru-RU" sz="1800" dirty="0" smtClean="0"/>
              <a:t> «Социальная помощь ветеранам Великой Отечественной войны 1941-1945 годов»</a:t>
            </a:r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2020-2025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1800" b="0" dirty="0" smtClean="0">
                <a:latin typeface="Monotype Corsiva" pitchFamily="66" charset="0"/>
              </a:rPr>
              <a:t>Цель: Повышение социальной защищенности малообеспеченных граждан, уменьшение напряженности в социальной сфере, улучшение качества условий проживания ветеранов ВОВ, зарегистрированных на территории МО «</a:t>
            </a:r>
            <a:r>
              <a:rPr lang="ru-RU" sz="1800" b="0" dirty="0" err="1" smtClean="0">
                <a:latin typeface="Monotype Corsiva" pitchFamily="66" charset="0"/>
              </a:rPr>
              <a:t>Гиагинский</a:t>
            </a:r>
            <a:r>
              <a:rPr lang="ru-RU" sz="1800" b="0" dirty="0" smtClean="0">
                <a:latin typeface="Monotype Corsiva" pitchFamily="66" charset="0"/>
              </a:rPr>
              <a:t> район»</a:t>
            </a:r>
          </a:p>
          <a:p>
            <a:pPr marL="68580" indent="0">
              <a:buNone/>
            </a:pPr>
            <a:endParaRPr lang="ru-RU" sz="1400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  <a:p>
            <a:pPr marL="68580" indent="0">
              <a:buNone/>
            </a:pPr>
            <a:r>
              <a:rPr lang="ru-RU" sz="1300" b="0" dirty="0" smtClean="0"/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1300" b="0" dirty="0" smtClean="0"/>
              <a:t>Удовлетворение потребностей малоимущего населения, в жилых помещениях, предоставляемых по договорам, социального найма на территории МО «</a:t>
            </a:r>
            <a:r>
              <a:rPr lang="ru-RU" sz="1300" b="0" dirty="0" err="1" smtClean="0"/>
              <a:t>Гиагинский</a:t>
            </a:r>
            <a:r>
              <a:rPr lang="ru-RU" sz="1300" b="0" dirty="0" smtClean="0"/>
              <a:t> район», увеличение муниципального жилищного фонда.</a:t>
            </a:r>
          </a:p>
          <a:p>
            <a:pPr>
              <a:buFont typeface="Wingdings" pitchFamily="2" charset="2"/>
              <a:buChar char="q"/>
            </a:pPr>
            <a:r>
              <a:rPr lang="ru-RU" sz="1300" b="0" dirty="0" smtClean="0"/>
              <a:t>Приведение в соответствие с требованиями нормативно-технической документации  жилья ветеранов ВОВ.</a:t>
            </a:r>
          </a:p>
          <a:p>
            <a:pPr>
              <a:buFont typeface="Wingdings" pitchFamily="2" charset="2"/>
              <a:buChar char="q"/>
            </a:pPr>
            <a:r>
              <a:rPr lang="ru-RU" sz="1300" b="0" dirty="0" smtClean="0"/>
              <a:t>Создание эффективных организационных и финансовых механизмов проведения работ по ремонту жилых помещений ветеранов ВОВ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endParaRPr lang="ru-RU" sz="1200" dirty="0">
              <a:latin typeface="Segoe Scrip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08264"/>
              </p:ext>
            </p:extLst>
          </p:nvPr>
        </p:nvGraphicFramePr>
        <p:xfrm>
          <a:off x="395536" y="2780929"/>
          <a:ext cx="835292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531"/>
                <a:gridCol w="996221"/>
                <a:gridCol w="919588"/>
                <a:gridCol w="919587"/>
              </a:tblGrid>
              <a:tr h="45004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700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22233"/>
              </p:ext>
            </p:extLst>
          </p:nvPr>
        </p:nvGraphicFramePr>
        <p:xfrm>
          <a:off x="395537" y="5229200"/>
          <a:ext cx="842493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094"/>
                <a:gridCol w="995674"/>
                <a:gridCol w="919084"/>
                <a:gridCol w="919084"/>
              </a:tblGrid>
              <a:tr h="48005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ремонта жилых помещений в целях улучшения социально-бытовых условий жизни ветеранов</a:t>
                      </a:r>
                      <a:r>
                        <a:rPr lang="ru-RU" sz="1200" baseline="0" dirty="0" smtClean="0"/>
                        <a:t> ВОВ, зарегистрированных на территории МО «</a:t>
                      </a:r>
                      <a:r>
                        <a:rPr lang="ru-RU" sz="1200" baseline="0" dirty="0" err="1" smtClean="0"/>
                        <a:t>Гиагинский</a:t>
                      </a:r>
                      <a:r>
                        <a:rPr lang="ru-RU" sz="1200" baseline="0" dirty="0" smtClean="0"/>
                        <a:t> район»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39" y="-69504"/>
            <a:ext cx="2411760" cy="15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816719"/>
              </p:ext>
            </p:extLst>
          </p:nvPr>
        </p:nvGraphicFramePr>
        <p:xfrm>
          <a:off x="179512" y="1511751"/>
          <a:ext cx="8640960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188" y="404664"/>
            <a:ext cx="7024744" cy="8298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Национальные проекты, тыс. руб.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5" y="1844824"/>
            <a:ext cx="921062" cy="921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8" y="2924944"/>
            <a:ext cx="836889" cy="803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6" y="4005064"/>
            <a:ext cx="815969" cy="843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2" y="5013176"/>
            <a:ext cx="864095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892" y="551116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Бюджетный процесс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sp>
        <p:nvSpPr>
          <p:cNvPr id="28" name="Овал 27"/>
          <p:cNvSpPr/>
          <p:nvPr/>
        </p:nvSpPr>
        <p:spPr>
          <a:xfrm>
            <a:off x="3746078" y="1520324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65174" y="2112572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156952" y="2090623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265707" y="5344323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330453" y="5416331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37615" y="3681554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732240" y="3681554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 (1 ноября-декабрь</a:t>
            </a:r>
            <a:r>
              <a:rPr lang="ru-RU" sz="1100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 rot="1212387">
            <a:off x="565543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644243" y="329408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8027814" y="5177935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173295" y="5111800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711340" y="3389200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3254600" y="2150191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7" y="3243431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052736"/>
            <a:ext cx="9649072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Сведения о реализации общественно-значимых проектов </a:t>
            </a:r>
            <a:br>
              <a:rPr lang="ru-RU" sz="2400" dirty="0" smtClean="0"/>
            </a:br>
            <a:r>
              <a:rPr lang="ru-RU" sz="2400" dirty="0" smtClean="0"/>
              <a:t>для МО «</a:t>
            </a:r>
            <a:r>
              <a:rPr lang="ru-RU" sz="2400" dirty="0" err="1"/>
              <a:t>Г</a:t>
            </a:r>
            <a:r>
              <a:rPr lang="ru-RU" sz="2400" dirty="0" err="1" smtClean="0"/>
              <a:t>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249969"/>
              </p:ext>
            </p:extLst>
          </p:nvPr>
        </p:nvGraphicFramePr>
        <p:xfrm>
          <a:off x="1403648" y="1844824"/>
          <a:ext cx="7344815" cy="4383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041"/>
                <a:gridCol w="1483801"/>
                <a:gridCol w="816091"/>
                <a:gridCol w="741901"/>
                <a:gridCol w="1222986"/>
                <a:gridCol w="1892995"/>
              </a:tblGrid>
              <a:tr h="8411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проекта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</a:t>
                      </a:r>
                      <a:r>
                        <a:rPr lang="ru-RU" sz="1200" baseline="0" dirty="0" smtClean="0"/>
                        <a:t> реализации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</a:p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факт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реализации проекта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  <a:endParaRPr lang="ru-RU" sz="1200" dirty="0"/>
                    </a:p>
                  </a:txBody>
                  <a:tcPr/>
                </a:tc>
              </a:tr>
              <a:tr h="8913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Капитальный</a:t>
                      </a:r>
                      <a:r>
                        <a:rPr lang="ru-RU" sz="1200" baseline="0" dirty="0" smtClean="0"/>
                        <a:t> ремонт ДК им. </a:t>
                      </a:r>
                      <a:r>
                        <a:rPr lang="ru-RU" sz="1200" baseline="0" dirty="0" err="1" smtClean="0"/>
                        <a:t>П.Х.Афанасов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Гиагинская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19973,8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19973,8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Капитальный ремонт</a:t>
                      </a:r>
                      <a:r>
                        <a:rPr lang="ru-RU" sz="1200" baseline="0" dirty="0" smtClean="0"/>
                        <a:t> культурно-досуговых учреждений</a:t>
                      </a:r>
                      <a:endParaRPr lang="ru-RU" sz="1200" dirty="0"/>
                    </a:p>
                  </a:txBody>
                  <a:tcPr anchor="ctr"/>
                </a:tc>
              </a:tr>
              <a:tr h="14357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</a:t>
                      </a:r>
                      <a:r>
                        <a:rPr lang="ru-RU" sz="1200" baseline="0" dirty="0" smtClean="0"/>
                        <a:t> ФОК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Гиагинская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77032,2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77032,2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Привлечение и приобщение к здоровому образу жизни широких масс населения, что послужит улучшению качества жизни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15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Гиагинская центральная библиотека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Гиагинская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11111,2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11111,2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Центральная библиотека приведена в соответствии с модельным стандартом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852936"/>
            <a:ext cx="2024709" cy="220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9089" y="332656"/>
            <a:ext cx="9793089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Финансовая поддержка бюджетов </a:t>
            </a:r>
            <a:br>
              <a:rPr lang="ru-RU" sz="2400" dirty="0" smtClean="0"/>
            </a:br>
            <a:r>
              <a:rPr lang="ru-RU" sz="2400" dirty="0" smtClean="0"/>
              <a:t>сельских поселений</a:t>
            </a:r>
            <a:r>
              <a:rPr lang="ru-RU" sz="2400" dirty="0"/>
              <a:t> </a:t>
            </a:r>
            <a:r>
              <a:rPr lang="ru-RU" sz="2400" dirty="0" smtClean="0"/>
              <a:t>в 2020 году, тыс. руб</a:t>
            </a:r>
            <a:r>
              <a:rPr lang="ru-RU" sz="2400" dirty="0" smtClean="0">
                <a:latin typeface="Segoe Script" pitchFamily="34" charset="0"/>
              </a:rPr>
              <a:t>.</a:t>
            </a:r>
            <a:endParaRPr lang="ru-RU" sz="2400" dirty="0">
              <a:latin typeface="Segoe Script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543959"/>
              </p:ext>
            </p:extLst>
          </p:nvPr>
        </p:nvGraphicFramePr>
        <p:xfrm>
          <a:off x="107504" y="1196752"/>
          <a:ext cx="9036496" cy="513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3789"/>
            <a:ext cx="1512168" cy="14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51" y="69269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Дотации на выравнивание </a:t>
            </a:r>
            <a:br>
              <a:rPr lang="ru-RU" sz="2400" dirty="0" smtClean="0"/>
            </a:br>
            <a:r>
              <a:rPr lang="ru-RU" sz="2400" dirty="0" smtClean="0"/>
              <a:t>бюджетной обеспеченности сельских  поселений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554950"/>
            <a:ext cx="3657600" cy="639762"/>
          </a:xfrm>
        </p:spPr>
        <p:txBody>
          <a:bodyPr/>
          <a:lstStyle/>
          <a:p>
            <a:pPr algn="ctr"/>
            <a:r>
              <a:rPr lang="ru-RU" sz="2400" b="1" u="sng" dirty="0" smtClean="0"/>
              <a:t>2020 год план: </a:t>
            </a:r>
            <a:endParaRPr lang="ru-RU" sz="24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1484784"/>
            <a:ext cx="3657600" cy="658368"/>
          </a:xfrm>
        </p:spPr>
        <p:txBody>
          <a:bodyPr/>
          <a:lstStyle/>
          <a:p>
            <a:pPr algn="ctr"/>
            <a:r>
              <a:rPr lang="ru-RU" sz="2400" b="1" u="sng" dirty="0" smtClean="0"/>
              <a:t>2020 год факт</a:t>
            </a:r>
            <a:r>
              <a:rPr lang="ru-RU" sz="2400" u="sng" dirty="0" smtClean="0"/>
              <a:t>:</a:t>
            </a:r>
            <a:endParaRPr lang="ru-RU" sz="2400" u="sng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2130507"/>
              </p:ext>
            </p:extLst>
          </p:nvPr>
        </p:nvGraphicFramePr>
        <p:xfrm>
          <a:off x="0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94712"/>
            <a:ext cx="1689062" cy="1689062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431650"/>
              </p:ext>
            </p:extLst>
          </p:nvPr>
        </p:nvGraphicFramePr>
        <p:xfrm>
          <a:off x="4700313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Graphic spid="10" grpId="0">
        <p:bldAsOne/>
      </p:bldGraphic>
      <p:bldGraphic spid="9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8981" y="548680"/>
            <a:ext cx="8964488" cy="8949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муниципального долга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</a:t>
            </a:r>
            <a:br>
              <a:rPr lang="ru-RU" sz="2400" dirty="0" smtClean="0"/>
            </a:br>
            <a:r>
              <a:rPr lang="ru-RU" sz="2400" dirty="0" smtClean="0"/>
              <a:t>(в соответствии с Бюджетным кодексом РФ)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4059936" cy="2349251"/>
          </a:xfrm>
        </p:spPr>
        <p:txBody>
          <a:bodyPr>
            <a:normAutofit/>
          </a:bodyPr>
          <a:lstStyle/>
          <a:p>
            <a:r>
              <a:rPr lang="ru-RU" sz="1600" b="1" u="sng" dirty="0" smtClean="0"/>
              <a:t>По видам долговых обязательств </a:t>
            </a:r>
            <a:endParaRPr lang="ru-RU" sz="1600" b="1" u="sng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5082520" y="1916832"/>
            <a:ext cx="4038600" cy="288032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u="sng" dirty="0" smtClean="0"/>
              <a:t>По сроку</a:t>
            </a:r>
            <a:endParaRPr lang="ru-RU" sz="1600" b="1" u="sng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40578830"/>
              </p:ext>
            </p:extLst>
          </p:nvPr>
        </p:nvGraphicFramePr>
        <p:xfrm>
          <a:off x="179512" y="1783979"/>
          <a:ext cx="5184575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48242261"/>
              </p:ext>
            </p:extLst>
          </p:nvPr>
        </p:nvGraphicFramePr>
        <p:xfrm>
          <a:off x="3995936" y="4437112"/>
          <a:ext cx="4816085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7"/>
            <a:ext cx="2382679" cy="17393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39516"/>
            <a:ext cx="227363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  <p:bldGraphic spid="1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Муниципальный долг </a:t>
            </a:r>
            <a:br>
              <a:rPr lang="ru-RU" sz="2400" dirty="0"/>
            </a:br>
            <a:r>
              <a:rPr lang="ru-RU" sz="2400" dirty="0"/>
              <a:t>МО «</a:t>
            </a:r>
            <a:r>
              <a:rPr lang="ru-RU" sz="2400" dirty="0" err="1"/>
              <a:t>Гиагинский</a:t>
            </a:r>
            <a:r>
              <a:rPr lang="ru-RU" sz="2400" dirty="0"/>
              <a:t> район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4029"/>
            <a:ext cx="6913463" cy="3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962419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u="sng" dirty="0">
                <a:solidFill>
                  <a:prstClr val="black">
                    <a:lumMod val="50000"/>
                    <a:lumOff val="50000"/>
                  </a:prstClr>
                </a:solidFill>
                <a:latin typeface="Monotype Corsiva" pitchFamily="66" charset="0"/>
              </a:rPr>
              <a:t>За 2020 год муниципальный долг отсутствует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60848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288185"/>
              </p:ext>
            </p:extLst>
          </p:nvPr>
        </p:nvGraphicFramePr>
        <p:xfrm>
          <a:off x="539750" y="1412875"/>
          <a:ext cx="8064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764704"/>
            <a:ext cx="9684568" cy="71095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Основные направления бюджетной и налоговой </a:t>
            </a:r>
            <a:r>
              <a:rPr lang="ru-RU" sz="2000" b="1" dirty="0"/>
              <a:t>политики муниципального образования «</a:t>
            </a:r>
            <a:r>
              <a:rPr lang="ru-RU" sz="2000" b="1" dirty="0" err="1"/>
              <a:t>Гиагинский</a:t>
            </a:r>
            <a:r>
              <a:rPr lang="ru-RU" sz="2000" b="1" dirty="0"/>
              <a:t> район</a:t>
            </a:r>
            <a:r>
              <a:rPr lang="ru-RU" sz="2000" b="1" dirty="0" smtClean="0"/>
              <a:t>» на </a:t>
            </a:r>
            <a:r>
              <a:rPr lang="ru-RU" sz="2000" b="1" dirty="0"/>
              <a:t>2020 </a:t>
            </a:r>
            <a:r>
              <a:rPr lang="ru-RU" sz="2000" b="1" dirty="0" smtClean="0"/>
              <a:t>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49308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518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Глоссарий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65304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100" b="1" i="1" u="sng" dirty="0"/>
              <a:t>Бюджет</a:t>
            </a:r>
            <a:r>
              <a:rPr lang="ru-RU" sz="1100" b="1" dirty="0"/>
              <a:t> – форма образования и </a:t>
            </a:r>
            <a:r>
              <a:rPr lang="ru-RU" sz="1100" b="1" dirty="0" smtClean="0"/>
              <a:t>расходования фонда </a:t>
            </a:r>
            <a:r>
              <a:rPr lang="ru-RU" sz="1100" b="1" dirty="0"/>
              <a:t>денежных средств, предназначенных </a:t>
            </a:r>
            <a:r>
              <a:rPr lang="ru-RU" sz="1100" b="1" dirty="0" smtClean="0"/>
              <a:t>для финансового обеспечения задач </a:t>
            </a:r>
            <a:r>
              <a:rPr lang="ru-RU" sz="1100" b="1" dirty="0"/>
              <a:t>и функций государства </a:t>
            </a:r>
            <a:r>
              <a:rPr lang="ru-RU" sz="1100" b="1" dirty="0" smtClean="0"/>
              <a:t>и местного </a:t>
            </a:r>
            <a:r>
              <a:rPr lang="ru-RU" sz="1100" b="1" dirty="0"/>
              <a:t>самоуправления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Бюджетное учреждение </a:t>
            </a:r>
            <a:r>
              <a:rPr lang="ru-RU" sz="1100" b="1" dirty="0"/>
              <a:t>– </a:t>
            </a:r>
            <a:r>
              <a:rPr lang="ru-RU" sz="1100" b="1" dirty="0" smtClean="0"/>
              <a:t>организация, созданная </a:t>
            </a:r>
            <a:r>
              <a:rPr lang="ru-RU" sz="1100" b="1" dirty="0"/>
              <a:t>органами государственной власти РФ, </a:t>
            </a:r>
            <a:r>
              <a:rPr lang="ru-RU" sz="1100" b="1" dirty="0" smtClean="0"/>
              <a:t>органами государственной власти субъектов </a:t>
            </a:r>
            <a:r>
              <a:rPr lang="ru-RU" sz="1100" b="1" dirty="0"/>
              <a:t>РФ, органами </a:t>
            </a:r>
            <a:r>
              <a:rPr lang="ru-RU" sz="1100" b="1" dirty="0" smtClean="0"/>
              <a:t>местного самоуправления </a:t>
            </a:r>
            <a:r>
              <a:rPr lang="ru-RU" sz="1100" b="1" dirty="0"/>
              <a:t>для осуществления </a:t>
            </a:r>
            <a:r>
              <a:rPr lang="ru-RU" sz="1100" b="1" dirty="0" smtClean="0"/>
              <a:t>управленческих, социально-культурных</a:t>
            </a:r>
            <a:r>
              <a:rPr lang="ru-RU" sz="1100" b="1" dirty="0"/>
              <a:t>, научно-технических и </a:t>
            </a:r>
            <a:r>
              <a:rPr lang="ru-RU" sz="1100" b="1" dirty="0" smtClean="0"/>
              <a:t>иных функций </a:t>
            </a:r>
            <a:r>
              <a:rPr lang="ru-RU" sz="1100" b="1" dirty="0"/>
              <a:t>некоммерческого характера, деятельность </a:t>
            </a:r>
            <a:r>
              <a:rPr lang="ru-RU" sz="1100" b="1" dirty="0" smtClean="0"/>
              <a:t>которой финансируется </a:t>
            </a:r>
            <a:r>
              <a:rPr lang="ru-RU" sz="1100" b="1" dirty="0"/>
              <a:t>из соответствующего бюджета или </a:t>
            </a:r>
            <a:r>
              <a:rPr lang="ru-RU" sz="1100" b="1" dirty="0" smtClean="0"/>
              <a:t>бюджета государственного </a:t>
            </a:r>
            <a:r>
              <a:rPr lang="ru-RU" sz="1100" b="1" dirty="0"/>
              <a:t>внебюджетного фонда на основе </a:t>
            </a:r>
            <a:r>
              <a:rPr lang="ru-RU" sz="1100" b="1" dirty="0" smtClean="0"/>
              <a:t>сметы доходов и расходов</a:t>
            </a:r>
            <a:r>
              <a:rPr lang="ru-RU" sz="1100" b="1" dirty="0"/>
              <a:t>;</a:t>
            </a:r>
          </a:p>
          <a:p>
            <a:pPr marL="0" indent="0"/>
            <a:r>
              <a:rPr lang="ru-RU" sz="1100" b="1" i="1" u="sng" dirty="0"/>
              <a:t>Бюджетные ассигнования </a:t>
            </a:r>
            <a:r>
              <a:rPr lang="ru-RU" sz="1100" b="1" dirty="0"/>
              <a:t>– </a:t>
            </a:r>
            <a:r>
              <a:rPr lang="ru-RU" sz="1100" b="1" dirty="0" smtClean="0"/>
              <a:t>бюджетные средства</a:t>
            </a:r>
            <a:r>
              <a:rPr lang="ru-RU" sz="1100" b="1" dirty="0"/>
              <a:t>, предусмотренные бюджетной </a:t>
            </a:r>
            <a:r>
              <a:rPr lang="ru-RU" sz="1100" b="1" dirty="0" smtClean="0"/>
              <a:t>росписью получателю </a:t>
            </a:r>
            <a:r>
              <a:rPr lang="ru-RU" sz="1100" b="1" dirty="0"/>
              <a:t>или </a:t>
            </a:r>
            <a:r>
              <a:rPr lang="ru-RU" sz="1100" b="1" dirty="0" smtClean="0"/>
              <a:t>распорядителю бюджетных </a:t>
            </a:r>
            <a:r>
              <a:rPr lang="ru-RU" sz="1100" b="1" dirty="0"/>
              <a:t>средств;</a:t>
            </a:r>
          </a:p>
          <a:p>
            <a:pPr marL="0" indent="0"/>
            <a:r>
              <a:rPr lang="ru-RU" sz="1100" b="1" i="1" u="sng" dirty="0"/>
              <a:t>Бюджетный процесс </a:t>
            </a:r>
            <a:r>
              <a:rPr lang="ru-RU" sz="1100" b="1" dirty="0" smtClean="0"/>
              <a:t>– регламентируемая нормами </a:t>
            </a:r>
            <a:r>
              <a:rPr lang="ru-RU" sz="1100" b="1" dirty="0"/>
              <a:t>права деятельность органов </a:t>
            </a:r>
            <a:r>
              <a:rPr lang="ru-RU" sz="1100" b="1" dirty="0" smtClean="0"/>
              <a:t>государственной власти</a:t>
            </a:r>
            <a:r>
              <a:rPr lang="ru-RU" sz="1100" b="1" dirty="0"/>
              <a:t>, органов местного самоуправления и </a:t>
            </a:r>
            <a:r>
              <a:rPr lang="ru-RU" sz="1100" b="1" dirty="0" smtClean="0"/>
              <a:t>участников бюджетного </a:t>
            </a:r>
            <a:r>
              <a:rPr lang="ru-RU" sz="1100" b="1" dirty="0"/>
              <a:t>процесса по составлению и </a:t>
            </a:r>
            <a:r>
              <a:rPr lang="ru-RU" sz="1100" b="1" dirty="0" smtClean="0"/>
              <a:t>рассмотрению проектов </a:t>
            </a:r>
            <a:r>
              <a:rPr lang="ru-RU" sz="1100" b="1" dirty="0"/>
              <a:t>бюджетов государственных </a:t>
            </a:r>
            <a:r>
              <a:rPr lang="ru-RU" sz="1100" b="1" dirty="0" smtClean="0"/>
              <a:t>внебюджетных фондов</a:t>
            </a:r>
            <a:r>
              <a:rPr lang="ru-RU" sz="1100" b="1" dirty="0"/>
              <a:t>, утверждению и исполнению бюджетов и </a:t>
            </a:r>
            <a:r>
              <a:rPr lang="ru-RU" sz="1100" b="1" dirty="0" smtClean="0"/>
              <a:t>бюджетов государственных </a:t>
            </a:r>
            <a:r>
              <a:rPr lang="ru-RU" sz="1100" b="1" dirty="0"/>
              <a:t>внебюджетных фондов, а также </a:t>
            </a:r>
            <a:r>
              <a:rPr lang="ru-RU" sz="1100" b="1" dirty="0" smtClean="0"/>
              <a:t>по контролю </a:t>
            </a:r>
            <a:r>
              <a:rPr lang="ru-RU" sz="1100" b="1" dirty="0"/>
              <a:t>за их исполнением;</a:t>
            </a:r>
          </a:p>
          <a:p>
            <a:pPr marL="0" indent="0"/>
            <a:r>
              <a:rPr lang="ru-RU" sz="1100" b="1" i="1" u="sng" dirty="0"/>
              <a:t>Главный распорядитель средств бюджета </a:t>
            </a:r>
            <a:r>
              <a:rPr lang="ru-RU" sz="1100" b="1" dirty="0" smtClean="0"/>
              <a:t>–орган </a:t>
            </a:r>
            <a:r>
              <a:rPr lang="ru-RU" sz="1100" b="1" dirty="0"/>
              <a:t>государственной власти РФ, орган </a:t>
            </a:r>
            <a:r>
              <a:rPr lang="ru-RU" sz="1100" b="1" dirty="0" smtClean="0"/>
              <a:t>государственной власти </a:t>
            </a:r>
            <a:r>
              <a:rPr lang="ru-RU" sz="1100" b="1" dirty="0"/>
              <a:t>субъекта РФ, орган местного самоуправления </a:t>
            </a:r>
            <a:r>
              <a:rPr lang="ru-RU" sz="1100" b="1" dirty="0" smtClean="0"/>
              <a:t>или иной </a:t>
            </a:r>
            <a:r>
              <a:rPr lang="ru-RU" sz="1100" b="1" dirty="0"/>
              <a:t>прямой получатель средств бюджета, </a:t>
            </a:r>
            <a:r>
              <a:rPr lang="ru-RU" sz="1100" b="1" dirty="0" smtClean="0"/>
              <a:t>определенный соответствующим </a:t>
            </a:r>
            <a:r>
              <a:rPr lang="ru-RU" sz="1100" b="1" dirty="0"/>
              <a:t>законом (правовым актом) о бюджете </a:t>
            </a:r>
            <a:r>
              <a:rPr lang="ru-RU" sz="1100" b="1" dirty="0" smtClean="0"/>
              <a:t>на очередной </a:t>
            </a:r>
            <a:r>
              <a:rPr lang="ru-RU" sz="1100" b="1" dirty="0"/>
              <a:t>финансовый год и имеющий право </a:t>
            </a:r>
            <a:r>
              <a:rPr lang="ru-RU" sz="1100" b="1" dirty="0" smtClean="0"/>
              <a:t>распределять ассигнования </a:t>
            </a:r>
            <a:r>
              <a:rPr lang="ru-RU" sz="1100" b="1" dirty="0"/>
              <a:t>по направлениям, установленным </a:t>
            </a:r>
            <a:r>
              <a:rPr lang="ru-RU" sz="1100" b="1" dirty="0" smtClean="0"/>
              <a:t>этим законом </a:t>
            </a:r>
            <a:r>
              <a:rPr lang="ru-RU" sz="1100" b="1" dirty="0"/>
              <a:t>(правовым актом), по распорядителям </a:t>
            </a:r>
            <a:r>
              <a:rPr lang="ru-RU" sz="1100" b="1" dirty="0" smtClean="0"/>
              <a:t>и получателям </a:t>
            </a:r>
            <a:r>
              <a:rPr lang="ru-RU" sz="1100" b="1" dirty="0"/>
              <a:t>средств бюджета, находящимся в его ведении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Государственный или муниципальный долг </a:t>
            </a:r>
            <a:r>
              <a:rPr lang="ru-RU" sz="1100" b="1" dirty="0" smtClean="0"/>
              <a:t>– обязательства</a:t>
            </a:r>
            <a:r>
              <a:rPr lang="ru-RU" sz="1100" b="1" dirty="0"/>
              <a:t>, возникающие из государственных </a:t>
            </a:r>
            <a:r>
              <a:rPr lang="ru-RU" sz="1100" b="1" dirty="0" smtClean="0"/>
              <a:t>или муниципальных </a:t>
            </a:r>
            <a:r>
              <a:rPr lang="ru-RU" sz="1100" b="1" dirty="0"/>
              <a:t>займов (заимствований), принятых на </a:t>
            </a:r>
            <a:r>
              <a:rPr lang="ru-RU" sz="1100" b="1" dirty="0" smtClean="0"/>
              <a:t>себя Российской </a:t>
            </a:r>
            <a:r>
              <a:rPr lang="ru-RU" sz="1100" b="1" dirty="0"/>
              <a:t>Федерацией, субъектом Российской </a:t>
            </a:r>
            <a:r>
              <a:rPr lang="ru-RU" sz="1100" b="1" dirty="0" smtClean="0"/>
              <a:t>Федерации или муниципальным </a:t>
            </a:r>
            <a:r>
              <a:rPr lang="ru-RU" sz="1100" b="1" dirty="0"/>
              <a:t>образованием </a:t>
            </a:r>
            <a:r>
              <a:rPr lang="ru-RU" sz="1100" b="1" dirty="0" smtClean="0"/>
              <a:t>гарантий (поручительств</a:t>
            </a:r>
            <a:r>
              <a:rPr lang="ru-RU" sz="1100" b="1" dirty="0"/>
              <a:t>) по обязательствам третьих лиц, </a:t>
            </a:r>
            <a:r>
              <a:rPr lang="ru-RU" sz="1100" b="1" dirty="0" smtClean="0"/>
              <a:t>другие обязательства</a:t>
            </a:r>
            <a:r>
              <a:rPr lang="ru-RU" sz="1100" b="1" dirty="0"/>
              <a:t>, а также принятые на себя </a:t>
            </a:r>
            <a:r>
              <a:rPr lang="ru-RU" sz="1100" b="1" dirty="0" smtClean="0"/>
              <a:t>Российской Федерацией</a:t>
            </a:r>
            <a:r>
              <a:rPr lang="ru-RU" sz="1100" b="1" dirty="0"/>
              <a:t>, субъектом Российской Федерации </a:t>
            </a:r>
            <a:r>
              <a:rPr lang="ru-RU" sz="1100" b="1" dirty="0" smtClean="0"/>
              <a:t>или муниципальным </a:t>
            </a:r>
            <a:r>
              <a:rPr lang="ru-RU" sz="1100" b="1" dirty="0"/>
              <a:t>образованием обязательства третьих лиц</a:t>
            </a:r>
            <a:r>
              <a:rPr lang="ru-RU" sz="1100" b="1" dirty="0" smtClean="0"/>
              <a:t>;</a:t>
            </a:r>
          </a:p>
          <a:p>
            <a:r>
              <a:rPr lang="ru-RU" sz="1100" b="1" i="1" u="sng" dirty="0"/>
              <a:t>Дефицит бюджета </a:t>
            </a:r>
            <a:r>
              <a:rPr lang="ru-RU" sz="1100" b="1" dirty="0"/>
              <a:t>– превышение </a:t>
            </a:r>
            <a:r>
              <a:rPr lang="ru-RU" sz="1100" b="1" dirty="0" smtClean="0"/>
              <a:t>расходов бюджета </a:t>
            </a:r>
            <a:r>
              <a:rPr lang="ru-RU" sz="1100" b="1" dirty="0"/>
              <a:t>над его доходами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Бюджетный профицит </a:t>
            </a:r>
            <a:r>
              <a:rPr lang="ru-RU" sz="1100" b="1" i="1" dirty="0"/>
              <a:t>— </a:t>
            </a:r>
            <a:r>
              <a:rPr lang="ru-RU" sz="1100" b="1" dirty="0"/>
              <a:t>превышение доходов бюджета над его расходами (с учетом разницы между </a:t>
            </a:r>
            <a:r>
              <a:rPr lang="ru-RU" sz="1100" b="1" dirty="0" smtClean="0"/>
              <a:t>возвратом кредитов </a:t>
            </a:r>
            <a:r>
              <a:rPr lang="ru-RU" sz="1100" b="1" dirty="0"/>
              <a:t>в бюджет и предоставлением кредитов из </a:t>
            </a:r>
            <a:r>
              <a:rPr lang="ru-RU" sz="1100" b="1" dirty="0" smtClean="0"/>
              <a:t>бюджета) и безвозвратной </a:t>
            </a:r>
            <a:r>
              <a:rPr lang="ru-RU" sz="1100" b="1" dirty="0"/>
              <a:t>основах для покрытия текущих расходов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Доходы бюджета </a:t>
            </a:r>
            <a:r>
              <a:rPr lang="ru-RU" sz="1100" b="1" dirty="0"/>
              <a:t>– денежные </a:t>
            </a:r>
            <a:r>
              <a:rPr lang="ru-RU" sz="1100" b="1" dirty="0" smtClean="0"/>
              <a:t>средства, поступающие </a:t>
            </a:r>
            <a:r>
              <a:rPr lang="ru-RU" sz="1100" b="1" dirty="0"/>
              <a:t>в безвозмездном и безвозвратной порядке </a:t>
            </a:r>
            <a:r>
              <a:rPr lang="ru-RU" sz="1100" b="1" dirty="0" smtClean="0"/>
              <a:t>в соответствии </a:t>
            </a:r>
            <a:r>
              <a:rPr lang="ru-RU" sz="1100" b="1" dirty="0"/>
              <a:t>с законодательством Российской Федерации </a:t>
            </a:r>
            <a:r>
              <a:rPr lang="ru-RU" sz="1100" b="1" dirty="0" smtClean="0"/>
              <a:t>в распоряжение </a:t>
            </a:r>
            <a:r>
              <a:rPr lang="ru-RU" sz="1100" b="1" dirty="0"/>
              <a:t>органов государственной власти </a:t>
            </a:r>
            <a:r>
              <a:rPr lang="ru-RU" sz="1100" b="1" dirty="0" smtClean="0"/>
              <a:t>Российской Федерации</a:t>
            </a:r>
            <a:r>
              <a:rPr lang="ru-RU" sz="1100" b="1" dirty="0"/>
              <a:t>, органов государственной власти </a:t>
            </a:r>
            <a:r>
              <a:rPr lang="ru-RU" sz="1100" b="1" dirty="0" smtClean="0"/>
              <a:t>субъектов Российской </a:t>
            </a:r>
            <a:r>
              <a:rPr lang="ru-RU" sz="1100" b="1" dirty="0"/>
              <a:t>Федерации и органов местного самоуправления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Расходы бюджета </a:t>
            </a:r>
            <a:r>
              <a:rPr lang="ru-RU" sz="1100" b="1" dirty="0"/>
              <a:t>- средства, направленные на осуществление программ и мероприятий, </a:t>
            </a:r>
            <a:r>
              <a:rPr lang="ru-RU" sz="1100" b="1" dirty="0" smtClean="0"/>
              <a:t>предусмотренных соответствующим </a:t>
            </a:r>
            <a:r>
              <a:rPr lang="ru-RU" sz="1100" b="1" dirty="0"/>
              <a:t>бюджетом.</a:t>
            </a:r>
            <a:endParaRPr lang="ru-RU" sz="1100" b="1" dirty="0" smtClean="0"/>
          </a:p>
          <a:p>
            <a:pPr marL="0" indent="0"/>
            <a:r>
              <a:rPr lang="ru-RU" sz="1100" b="1" i="1" u="sng" dirty="0"/>
              <a:t>Консолидированный бюджет </a:t>
            </a:r>
            <a:r>
              <a:rPr lang="ru-RU" sz="1100" b="1" dirty="0"/>
              <a:t>– свод </a:t>
            </a:r>
            <a:r>
              <a:rPr lang="ru-RU" sz="1100" b="1" dirty="0" smtClean="0"/>
              <a:t>бюджетов всех </a:t>
            </a:r>
            <a:r>
              <a:rPr lang="ru-RU" sz="1100" b="1" dirty="0"/>
              <a:t>уровней бюджетной системы Российской Федерации </a:t>
            </a:r>
            <a:r>
              <a:rPr lang="ru-RU" sz="1100" b="1" dirty="0" smtClean="0"/>
              <a:t>на соответствующей </a:t>
            </a:r>
            <a:r>
              <a:rPr lang="ru-RU" sz="1100" b="1" dirty="0"/>
              <a:t>территории;</a:t>
            </a:r>
          </a:p>
          <a:p>
            <a:pPr marL="0" indent="0"/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pPr marL="0" indent="0"/>
            <a:endParaRPr lang="ru-RU" sz="1100" dirty="0"/>
          </a:p>
          <a:p>
            <a:pPr algn="just"/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47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327" y="764704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Управление финансов </a:t>
            </a:r>
            <a:br>
              <a:rPr lang="ru-RU" sz="2400" dirty="0" smtClean="0"/>
            </a:br>
            <a:r>
              <a:rPr lang="ru-RU" sz="2400" dirty="0" smtClean="0"/>
              <a:t>администрации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776863" cy="20253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5" y="4391974"/>
            <a:ext cx="748491" cy="476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5" y="5346545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2853" y="3838585"/>
            <a:ext cx="533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385600, ст. Гиагинская, ул. Кооперативная,35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071" y="4290649"/>
            <a:ext cx="4150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8(87779)3-09-30 доб.:</a:t>
            </a:r>
          </a:p>
          <a:p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124-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158 – отдел исполнения бюджета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9029" y="5413175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88" y="4456733"/>
            <a:ext cx="692497" cy="692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0594" y="4298564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15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10464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характеристики бюджета МО «</a:t>
            </a:r>
            <a:r>
              <a:rPr lang="ru-RU" sz="2400" dirty="0" err="1" smtClean="0"/>
              <a:t>Гиагинскийрайон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720639"/>
              </p:ext>
            </p:extLst>
          </p:nvPr>
        </p:nvGraphicFramePr>
        <p:xfrm>
          <a:off x="323528" y="1052736"/>
          <a:ext cx="849694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816"/>
                <a:gridCol w="6636128"/>
              </a:tblGrid>
              <a:tr h="17400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поступления</a:t>
                      </a:r>
                      <a:endParaRPr lang="ru-RU" sz="14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400" baseline="0" dirty="0" smtClean="0"/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/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/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/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/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/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/>
                        <a:t>другие</a:t>
                      </a:r>
                      <a:endParaRPr lang="ru-RU" sz="1400" dirty="0"/>
                    </a:p>
                  </a:txBody>
                  <a:tcPr marL="94492" marR="94492"/>
                </a:tc>
              </a:tr>
              <a:tr h="15235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Неналоговые поступления</a:t>
                      </a:r>
                      <a:endParaRPr lang="ru-RU" sz="14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Поступления от уплаты организациями</a:t>
                      </a:r>
                      <a:r>
                        <a:rPr lang="ru-RU" sz="1400" b="1" baseline="0" dirty="0" smtClean="0"/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другие</a:t>
                      </a:r>
                      <a:endParaRPr lang="ru-RU" sz="1400" b="1" dirty="0"/>
                    </a:p>
                  </a:txBody>
                  <a:tcPr marL="94492" marR="94492"/>
                </a:tc>
              </a:tr>
              <a:tr h="6968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Поступающие в бюджет денежные средства на безвозвратной и</a:t>
                      </a:r>
                      <a:r>
                        <a:rPr lang="ru-RU" sz="1400" b="1" baseline="0" dirty="0" smtClean="0"/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400" b="1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показатели </a:t>
            </a:r>
            <a:br>
              <a:rPr lang="ru-RU" sz="2400" dirty="0" smtClean="0"/>
            </a:br>
            <a:r>
              <a:rPr lang="ru-RU" sz="2400" dirty="0" smtClean="0"/>
              <a:t>социально-экономического развития,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515175"/>
              </p:ext>
            </p:extLst>
          </p:nvPr>
        </p:nvGraphicFramePr>
        <p:xfrm>
          <a:off x="323528" y="1700809"/>
          <a:ext cx="8352928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769"/>
                <a:gridCol w="1244054"/>
                <a:gridCol w="1244054"/>
                <a:gridCol w="1244051"/>
              </a:tblGrid>
              <a:tr h="5189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населения, тыс.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31,9</a:t>
                      </a:r>
                      <a:endParaRPr lang="ru-RU" sz="1200" dirty="0"/>
                    </a:p>
                  </a:txBody>
                  <a:tcPr/>
                </a:tc>
              </a:tr>
              <a:tr h="518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Валовый муниципальный продукт (ВМП),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23697,7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25366,0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22480,73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Инвестиции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3530,1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2163,9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начисленной з\п всех работников,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1861135,6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2066066,9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2101631,8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</a:t>
                      </a:r>
                      <a:r>
                        <a:rPr lang="ru-RU" sz="1200" baseline="0" dirty="0" smtClean="0"/>
                        <a:t> предприятий (организаций) 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915897,7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916785,4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1022566,8</a:t>
                      </a:r>
                      <a:endParaRPr lang="ru-RU" sz="1200" dirty="0"/>
                    </a:p>
                  </a:txBody>
                  <a:tcPr/>
                </a:tc>
              </a:tr>
              <a:tr h="518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регистрируемой безработицы,%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85184"/>
            <a:ext cx="3096344" cy="15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243408"/>
            <a:ext cx="9865096" cy="1600200"/>
          </a:xfrm>
        </p:spPr>
        <p:txBody>
          <a:bodyPr/>
          <a:lstStyle/>
          <a:p>
            <a:r>
              <a:rPr lang="ru-RU" sz="2400" dirty="0">
                <a:solidFill>
                  <a:srgbClr val="2F5897"/>
                </a:solidFill>
              </a:rPr>
              <a:t>Основные параметры исполнения </a:t>
            </a:r>
            <a:br>
              <a:rPr lang="ru-RU" sz="2400" dirty="0">
                <a:solidFill>
                  <a:srgbClr val="2F5897"/>
                </a:solidFill>
              </a:rPr>
            </a:br>
            <a:r>
              <a:rPr lang="ru-RU" sz="2400" dirty="0">
                <a:solidFill>
                  <a:srgbClr val="2F5897"/>
                </a:solidFill>
              </a:rPr>
              <a:t>консолидированного бюджета МО «</a:t>
            </a:r>
            <a:r>
              <a:rPr lang="ru-RU" sz="2400" dirty="0" err="1">
                <a:solidFill>
                  <a:srgbClr val="2F5897"/>
                </a:solidFill>
              </a:rPr>
              <a:t>Гиагинский</a:t>
            </a:r>
            <a:r>
              <a:rPr lang="ru-RU" sz="2400" dirty="0">
                <a:solidFill>
                  <a:srgbClr val="2F5897"/>
                </a:solidFill>
              </a:rPr>
              <a:t> район</a:t>
            </a:r>
            <a:r>
              <a:rPr lang="ru-RU" sz="2400" dirty="0" smtClean="0">
                <a:solidFill>
                  <a:srgbClr val="2F5897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2020 год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2019 год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62774507"/>
              </p:ext>
            </p:extLst>
          </p:nvPr>
        </p:nvGraphicFramePr>
        <p:xfrm>
          <a:off x="251520" y="2132856"/>
          <a:ext cx="40324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69987177"/>
              </p:ext>
            </p:extLst>
          </p:nvPr>
        </p:nvGraphicFramePr>
        <p:xfrm>
          <a:off x="4644008" y="1916832"/>
          <a:ext cx="43924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84757173"/>
              </p:ext>
            </p:extLst>
          </p:nvPr>
        </p:nvGraphicFramePr>
        <p:xfrm>
          <a:off x="323528" y="1844824"/>
          <a:ext cx="43204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382573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078379"/>
              </p:ext>
            </p:extLst>
          </p:nvPr>
        </p:nvGraphicFramePr>
        <p:xfrm>
          <a:off x="395536" y="1916832"/>
          <a:ext cx="83529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00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Доходы консолидированного бюджета </a:t>
            </a:r>
            <a:br>
              <a:rPr lang="ru-RU" sz="2400" b="1" dirty="0" smtClean="0"/>
            </a:br>
            <a:r>
              <a:rPr lang="ru-RU" sz="2400" b="1" dirty="0" smtClean="0"/>
              <a:t>МО «</a:t>
            </a:r>
            <a:r>
              <a:rPr lang="ru-RU" sz="2400" b="1" dirty="0" err="1" smtClean="0"/>
              <a:t>Гиагинский</a:t>
            </a:r>
            <a:r>
              <a:rPr lang="ru-RU" sz="2400" b="1" dirty="0" smtClean="0"/>
              <a:t> район»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81128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6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1196752"/>
            <a:ext cx="10369152" cy="820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Безвозмездные поступления </a:t>
            </a:r>
            <a:br>
              <a:rPr lang="ru-RU" sz="2400" b="1" dirty="0" smtClean="0"/>
            </a:br>
            <a:r>
              <a:rPr lang="ru-RU" sz="2400" b="1" dirty="0" smtClean="0"/>
              <a:t>в консолидируемый бюджет 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за 2020 год,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61150"/>
              </p:ext>
            </p:extLst>
          </p:nvPr>
        </p:nvGraphicFramePr>
        <p:xfrm>
          <a:off x="251520" y="2444125"/>
          <a:ext cx="8712968" cy="423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768"/>
                <a:gridCol w="2004753"/>
                <a:gridCol w="1465012"/>
                <a:gridCol w="1773435"/>
              </a:tblGrid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Дотации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149960,0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149960,0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Субсидии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134158,3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132500,2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Субвенции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263630,6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263443,7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Иные межбюджетные трансферты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16735,8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15907,2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Прочие безвозмездные поступления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ndara" pitchFamily="34" charset="0"/>
                          <a:cs typeface="Times New Roman" pitchFamily="18" charset="0"/>
                        </a:rPr>
                        <a:t>Возврат остатков субсидий, субвенций и иных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cs typeface="Times New Roman" pitchFamily="18" charset="0"/>
                        </a:rPr>
                        <a:t> межбюджетных трансфертов, имеющих целевое назначение прошлых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ndar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-624,6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565224,9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521926,7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68760"/>
            <a:ext cx="1944216" cy="10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7899</TotalTime>
  <Words>5095</Words>
  <Application>Microsoft Office PowerPoint</Application>
  <PresentationFormat>Экран (4:3)</PresentationFormat>
  <Paragraphs>1331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Исполнительная</vt:lpstr>
      <vt:lpstr>Путеводитель  </vt:lpstr>
      <vt:lpstr>Гиагинский район</vt:lpstr>
      <vt:lpstr>Бюджет (от франц. Bougette «кожаный кошелек»)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Бюджетный процесс  МО «Гиагинский район»</vt:lpstr>
      <vt:lpstr>Основные характеристики бюджета МО «Гиагинскийрайон»</vt:lpstr>
      <vt:lpstr>Основные показатели  социально-экономического развития, тыс. руб.</vt:lpstr>
      <vt:lpstr>Основные параметры исполнения  консолидированного бюджета МО «Гиагинский район»</vt:lpstr>
      <vt:lpstr>Доходы консолидированного бюджета  МО «Гиагинский район»</vt:lpstr>
      <vt:lpstr>Безвозмездные поступления  в консолидируемый бюджет МО «Гиагинский район»  за 2020 год, тыс. руб.</vt:lpstr>
      <vt:lpstr>Бюджет МО «Гиагинский район»  за 2020 год, тыс. руб.</vt:lpstr>
      <vt:lpstr>Объем и структура налоговых доходов  бюджета МО «Гиагинский район»</vt:lpstr>
      <vt:lpstr>Объем и структура неналоговых доходов бюджета  МО «Гиагинский район» за 2020 год, тыс. руб.</vt:lpstr>
      <vt:lpstr>Безвозмездные поступления  в бюджет МО «Гиагинский район»  за 2020 год, тыс. руб.</vt:lpstr>
      <vt:lpstr>Исполнение бюджета МО «Гиагинский район»  по разделам классификации расходов в 2020 году, тыс. руб.</vt:lpstr>
      <vt:lpstr>Расходы бюджета  МО «Гиагинский район», тыс. руб.</vt:lpstr>
      <vt:lpstr>Программные расходы  МО «Гиагинский район»</vt:lpstr>
      <vt:lpstr>Расходы по разделу  «Общегосударственные вопросы», тыс. руб.</vt:lpstr>
      <vt:lpstr>Презентация PowerPoint</vt:lpstr>
      <vt:lpstr>Презентация PowerPoint</vt:lpstr>
      <vt:lpstr>Презентация PowerPoint</vt:lpstr>
      <vt:lpstr>Расходы бюджета МО «Гиагинский район»  по видам расходов классификации расходов, тыс. руб.</vt:lpstr>
      <vt:lpstr>Меры социальной поддержки отдельных категорий граждан в бюджете МО «Гиагинский район»</vt:lpstr>
      <vt:lpstr>Презентация PowerPoint</vt:lpstr>
      <vt:lpstr>Расходы бюджета МО «Гиагинский район» на реализацию муниципальных программ МО «Гиагинский район», тыс. руб.</vt:lpstr>
      <vt:lpstr>Муниципальная программа МО «Гиагинский район»  «Развитие образования», тыс. руб.</vt:lpstr>
      <vt:lpstr>Муниципальная программа МО «Гиагинский район»  «Развитие культуры и искусства», тыс. руб.</vt:lpstr>
      <vt:lpstr>Муниципальная программа МО «Гиагинский район»  «Управление муниципальными финансами»</vt:lpstr>
      <vt:lpstr>Муниципальная программа МО «Гиагинский район»  «Энергосбережение и повышение энергетической эффективности»</vt:lpstr>
      <vt:lpstr>Муниципальная программа МО «Гиагинский район»  «Развитие молодежной политики»</vt:lpstr>
      <vt:lpstr>Муниципальная программа МО «Гиагинский район»  «Развитие физической культуры»</vt:lpstr>
      <vt:lpstr>Муниципальная программа МО «Гиагинский район»  «Развитие сельского хозяйства и комплексного развития сельских территорий»</vt:lpstr>
      <vt:lpstr>Муниципальная программа МО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» </vt:lpstr>
      <vt:lpstr>Муниципальная программа МО «Гиагинский район»  «Обеспечение безопасности дорожного движения»</vt:lpstr>
      <vt:lpstr>Муниципальная программа МО «Гиагинский район» «Доступная среда»</vt:lpstr>
      <vt:lpstr>Муниципальная программа  МО «Гиагинский район» «Развитие информатизации»</vt:lpstr>
      <vt:lpstr>Муниципальная программа МО «Гиагинский район»  «Обеспечение доступным и комфортным жильем  и коммунальными услугами»</vt:lpstr>
      <vt:lpstr>Муниципальная программа МО «Гиагинский район»  «Улучшение демографической ситуации на территории   МО «Гиагинский район»</vt:lpstr>
      <vt:lpstr>Муниципальная программа МО «Гиагинский район»  «Социальная помощь ветеранам Великой Отечественной войны 1941-1945 годов»</vt:lpstr>
      <vt:lpstr>Национальные проекты, тыс. руб.</vt:lpstr>
      <vt:lpstr>Сведения о реализации общественно-значимых проектов  для МО «Гиагинский район»</vt:lpstr>
      <vt:lpstr>Финансовая поддержка бюджетов  сельских поселений в 2020 году, тыс. руб.</vt:lpstr>
      <vt:lpstr>Дотации на выравнивание  бюджетной обеспеченности сельских  поселений</vt:lpstr>
      <vt:lpstr>Структура муниципального долга МО «Гиагинский район»  (в соответствии с Бюджетным кодексом РФ)</vt:lpstr>
      <vt:lpstr>Муниципальный долг  МО «Гиагинский район»</vt:lpstr>
      <vt:lpstr>Основные направления бюджетной и налоговой политики муниципального образования «Гиагинский район» на 2020 год</vt:lpstr>
      <vt:lpstr>Глоссарий</vt:lpstr>
      <vt:lpstr>Управление финансов  администрации МО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user9</cp:lastModifiedBy>
  <cp:revision>523</cp:revision>
  <cp:lastPrinted>2019-04-17T09:30:48Z</cp:lastPrinted>
  <dcterms:created xsi:type="dcterms:W3CDTF">2019-03-21T06:44:56Z</dcterms:created>
  <dcterms:modified xsi:type="dcterms:W3CDTF">2021-05-25T06:31:36Z</dcterms:modified>
</cp:coreProperties>
</file>