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4" r:id="rId1"/>
  </p:sldMasterIdLst>
  <p:sldIdLst>
    <p:sldId id="291" r:id="rId2"/>
    <p:sldId id="292" r:id="rId3"/>
    <p:sldId id="300" r:id="rId4"/>
    <p:sldId id="305" r:id="rId5"/>
    <p:sldId id="306" r:id="rId6"/>
    <p:sldId id="308" r:id="rId7"/>
    <p:sldId id="307" r:id="rId8"/>
    <p:sldId id="309" r:id="rId9"/>
    <p:sldId id="310" r:id="rId10"/>
    <p:sldId id="311" r:id="rId11"/>
    <p:sldId id="261" r:id="rId12"/>
    <p:sldId id="301" r:id="rId13"/>
    <p:sldId id="262" r:id="rId14"/>
    <p:sldId id="263" r:id="rId15"/>
    <p:sldId id="264" r:id="rId16"/>
    <p:sldId id="265" r:id="rId17"/>
    <p:sldId id="266" r:id="rId18"/>
    <p:sldId id="268" r:id="rId19"/>
    <p:sldId id="312" r:id="rId20"/>
    <p:sldId id="326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282" r:id="rId34"/>
    <p:sldId id="283" r:id="rId35"/>
    <p:sldId id="284" r:id="rId36"/>
    <p:sldId id="285" r:id="rId37"/>
    <p:sldId id="302" r:id="rId38"/>
    <p:sldId id="325" r:id="rId39"/>
    <p:sldId id="287" r:id="rId40"/>
    <p:sldId id="288" r:id="rId41"/>
    <p:sldId id="289" r:id="rId42"/>
    <p:sldId id="303" r:id="rId43"/>
    <p:sldId id="290" r:id="rId44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5B09C0C-ADA4-4108-8278-5210B41FA543}">
          <p14:sldIdLst>
            <p14:sldId id="291"/>
            <p14:sldId id="292"/>
            <p14:sldId id="300"/>
            <p14:sldId id="305"/>
            <p14:sldId id="306"/>
            <p14:sldId id="308"/>
            <p14:sldId id="307"/>
            <p14:sldId id="309"/>
            <p14:sldId id="310"/>
            <p14:sldId id="311"/>
            <p14:sldId id="261"/>
            <p14:sldId id="301"/>
            <p14:sldId id="262"/>
            <p14:sldId id="263"/>
            <p14:sldId id="264"/>
            <p14:sldId id="265"/>
            <p14:sldId id="266"/>
            <p14:sldId id="268"/>
            <p14:sldId id="312"/>
            <p14:sldId id="326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82"/>
            <p14:sldId id="283"/>
            <p14:sldId id="284"/>
            <p14:sldId id="285"/>
            <p14:sldId id="302"/>
            <p14:sldId id="325"/>
            <p14:sldId id="287"/>
            <p14:sldId id="288"/>
            <p14:sldId id="289"/>
            <p14:sldId id="303"/>
          </p14:sldIdLst>
        </p14:section>
        <p14:section name="Раздел без заголовка" id="{68DDEF46-5175-42D2-8017-A3431403B231}">
          <p14:sldIdLst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9268" autoAdjust="0"/>
  </p:normalViewPr>
  <p:slideViewPr>
    <p:cSldViewPr>
      <p:cViewPr varScale="1">
        <p:scale>
          <a:sx n="89" d="100"/>
          <a:sy n="8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5"/>
            <c:bubble3D val="0"/>
            <c:explosion val="0"/>
          </c:dPt>
          <c:dLbls>
            <c:dLbl>
              <c:idx val="6"/>
              <c:layout>
                <c:manualLayout>
                  <c:x val="8.3766696271541687E-3"/>
                  <c:y val="6.9143121815655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3561315955630761E-2"/>
                  <c:y val="-9.1560907827698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 </c:v>
                </c:pt>
                <c:pt idx="9">
                  <c:v>Средства массовой информации 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 formatCode="General">
                  <c:v>48129.5</c:v>
                </c:pt>
                <c:pt idx="1">
                  <c:v>824</c:v>
                </c:pt>
                <c:pt idx="2" formatCode="General">
                  <c:v>2001.6</c:v>
                </c:pt>
                <c:pt idx="3" formatCode="General">
                  <c:v>14477.8</c:v>
                </c:pt>
                <c:pt idx="4" formatCode="General">
                  <c:v>25574.5</c:v>
                </c:pt>
                <c:pt idx="5" formatCode="General">
                  <c:v>452879.6</c:v>
                </c:pt>
                <c:pt idx="6" formatCode="General">
                  <c:v>84353.5</c:v>
                </c:pt>
                <c:pt idx="7" formatCode="General">
                  <c:v>36021.599999999999</c:v>
                </c:pt>
                <c:pt idx="8" formatCode="General">
                  <c:v>66431.8</c:v>
                </c:pt>
                <c:pt idx="9" formatCode="General">
                  <c:v>2793.1</c:v>
                </c:pt>
                <c:pt idx="10" formatCode="General">
                  <c:v>12900.6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62662658694488493"/>
          <c:y val="3.0025283386021083E-2"/>
          <c:w val="0.37046477159103536"/>
          <c:h val="0.95545212989802475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>
        <c:manualLayout>
          <c:xMode val="edge"/>
          <c:yMode val="edge"/>
          <c:x val="0.37378321600630232"/>
          <c:y val="6.85900719129136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375362414928805"/>
          <c:y val="0.24599250876886694"/>
          <c:w val="0.29795457314778645"/>
          <c:h val="0.754007491231133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bubble3D val="0"/>
            <c:explosion val="6"/>
          </c:dPt>
          <c:dPt>
            <c:idx val="2"/>
            <c:bubble3D val="0"/>
            <c:explosion val="17"/>
          </c:dPt>
          <c:dLbls>
            <c:dLbl>
              <c:idx val="0"/>
              <c:layout>
                <c:manualLayout>
                  <c:x val="-1.6447097275929915E-2"/>
                  <c:y val="-9.0449133769717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271881529292445E-2"/>
                  <c:y val="0.12263036533355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Муниципальные программы </c:v>
                </c:pt>
                <c:pt idx="1">
                  <c:v>Ведомстенная муниципальная программа</c:v>
                </c:pt>
                <c:pt idx="2">
                  <c:v>Непрограммные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649194.19999999995</c:v>
                </c:pt>
                <c:pt idx="1">
                  <c:v>901.5</c:v>
                </c:pt>
                <c:pt idx="2" formatCode="0.0">
                  <c:v>96292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4"/>
      </c:pieChart>
    </c:plotArea>
    <c:legend>
      <c:legendPos val="r"/>
      <c:layout>
        <c:manualLayout>
          <c:xMode val="edge"/>
          <c:yMode val="edge"/>
          <c:x val="0.66185661529060869"/>
          <c:y val="0.10739977304109069"/>
          <c:w val="0.33814336285867225"/>
          <c:h val="0.5822177992127859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26560937266258"/>
          <c:y val="0.13691461846706454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Айрюмовское сп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458.9</c:v>
                </c:pt>
                <c:pt idx="1">
                  <c:v>2315.5</c:v>
                </c:pt>
                <c:pt idx="2" formatCode="0.0">
                  <c:v>1024</c:v>
                </c:pt>
                <c:pt idx="3">
                  <c:v>1878.2</c:v>
                </c:pt>
                <c:pt idx="4">
                  <c:v>445.2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180736"/>
        <c:axId val="36183040"/>
        <c:axId val="0"/>
      </c:bar3DChart>
      <c:catAx>
        <c:axId val="361807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6183040"/>
        <c:crosses val="autoZero"/>
        <c:auto val="1"/>
        <c:lblAlgn val="ctr"/>
        <c:lblOffset val="100"/>
        <c:noMultiLvlLbl val="0"/>
      </c:catAx>
      <c:valAx>
        <c:axId val="361830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61807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792901214845109"/>
          <c:y val="0.51678598169335621"/>
          <c:w val="0.18844238391592966"/>
          <c:h val="5.89131076436657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20"/>
      <c:rotY val="1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42754491754106"/>
          <c:y val="0.15650481642224917"/>
          <c:w val="0.57695574938378602"/>
          <c:h val="0.70503236733464159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368384"/>
        <c:axId val="170232064"/>
        <c:axId val="0"/>
      </c:bar3DChart>
      <c:catAx>
        <c:axId val="1683683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70232064"/>
        <c:crosses val="autoZero"/>
        <c:auto val="1"/>
        <c:lblAlgn val="ctr"/>
        <c:lblOffset val="100"/>
        <c:noMultiLvlLbl val="0"/>
      </c:catAx>
      <c:valAx>
        <c:axId val="1702320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83683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26560937266258"/>
          <c:y val="0.13691461846706454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Айрюмовское сп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458.9</c:v>
                </c:pt>
                <c:pt idx="1">
                  <c:v>2315.5</c:v>
                </c:pt>
                <c:pt idx="2" formatCode="0.0">
                  <c:v>1024</c:v>
                </c:pt>
                <c:pt idx="3">
                  <c:v>1878.2</c:v>
                </c:pt>
                <c:pt idx="4">
                  <c:v>445.2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9251072"/>
        <c:axId val="199252992"/>
        <c:axId val="0"/>
      </c:bar3DChart>
      <c:catAx>
        <c:axId val="1992510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99252992"/>
        <c:crosses val="autoZero"/>
        <c:auto val="1"/>
        <c:lblAlgn val="ctr"/>
        <c:lblOffset val="100"/>
        <c:noMultiLvlLbl val="0"/>
      </c:catAx>
      <c:valAx>
        <c:axId val="1992529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92510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80844821587757665"/>
          <c:y val="0.52525726520953919"/>
          <c:w val="0.18844238391592966"/>
          <c:h val="5.89131076436657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20953895449533"/>
          <c:y val="8.4216502399204321E-2"/>
          <c:w val="0.66589380718718161"/>
          <c:h val="0.77158754847345001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 01.01.2019 г.</c:v>
                </c:pt>
                <c:pt idx="1">
                  <c:v>на 01.01.2020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17216"/>
        <c:axId val="38218752"/>
        <c:axId val="38033600"/>
      </c:line3DChart>
      <c:catAx>
        <c:axId val="38217216"/>
        <c:scaling>
          <c:orientation val="minMax"/>
        </c:scaling>
        <c:delete val="0"/>
        <c:axPos val="b"/>
        <c:majorTickMark val="out"/>
        <c:minorTickMark val="none"/>
        <c:tickLblPos val="nextTo"/>
        <c:crossAx val="38218752"/>
        <c:crosses val="autoZero"/>
        <c:auto val="1"/>
        <c:lblAlgn val="ctr"/>
        <c:lblOffset val="100"/>
        <c:noMultiLvlLbl val="0"/>
      </c:catAx>
      <c:valAx>
        <c:axId val="3821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217216"/>
        <c:crosses val="autoZero"/>
        <c:crossBetween val="between"/>
      </c:valAx>
      <c:serAx>
        <c:axId val="38033600"/>
        <c:scaling>
          <c:orientation val="minMax"/>
        </c:scaling>
        <c:delete val="0"/>
        <c:axPos val="b"/>
        <c:majorTickMark val="out"/>
        <c:minorTickMark val="none"/>
        <c:tickLblPos val="nextTo"/>
        <c:crossAx val="3821875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6C9C2-0649-4127-8103-B10248C2525F}" type="doc">
      <dgm:prSet loTypeId="urn:microsoft.com/office/officeart/2005/8/layout/hierarchy1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0502EA-6995-4176-81CA-C2AF83D1CB69}">
      <dgm:prSet phldrT="[Текст]" custT="1"/>
      <dgm:spPr/>
      <dgm:t>
        <a:bodyPr/>
        <a:lstStyle/>
        <a:p>
          <a:endParaRPr lang="ru-RU" sz="1000" dirty="0" smtClean="0"/>
        </a:p>
        <a:p>
          <a:r>
            <a:rPr lang="ru-RU" sz="1050" dirty="0" smtClean="0"/>
            <a:t>Прочие межбюджетные трансферты общего характера</a:t>
          </a:r>
        </a:p>
        <a:p>
          <a:r>
            <a:rPr lang="ru-RU" sz="1050" dirty="0" smtClean="0"/>
            <a:t>План: 26851,5</a:t>
          </a:r>
        </a:p>
        <a:p>
          <a:r>
            <a:rPr lang="ru-RU" sz="1050" dirty="0" smtClean="0"/>
            <a:t>Факт: 26851,5</a:t>
          </a:r>
        </a:p>
        <a:p>
          <a:endParaRPr lang="ru-RU" sz="1000" dirty="0"/>
        </a:p>
      </dgm:t>
    </dgm:pt>
    <dgm:pt modelId="{5838EDBC-B660-4F9B-A603-5E27E4E7A2BF}" type="parTrans" cxnId="{39827A9C-2E50-4DAD-83C7-F6B2A91D9BEB}">
      <dgm:prSet/>
      <dgm:spPr/>
      <dgm:t>
        <a:bodyPr/>
        <a:lstStyle/>
        <a:p>
          <a:endParaRPr lang="ru-RU"/>
        </a:p>
      </dgm:t>
    </dgm:pt>
    <dgm:pt modelId="{36F36E29-1F6A-4DD5-8413-40B7AE5DB758}" type="sibTrans" cxnId="{39827A9C-2E50-4DAD-83C7-F6B2A91D9BEB}">
      <dgm:prSet/>
      <dgm:spPr/>
      <dgm:t>
        <a:bodyPr/>
        <a:lstStyle/>
        <a:p>
          <a:endParaRPr lang="ru-RU"/>
        </a:p>
      </dgm:t>
    </dgm:pt>
    <dgm:pt modelId="{245EF2C2-1B6D-4385-98FC-F0232EBD03D8}">
      <dgm:prSet phldrT="[Текст]" custT="1"/>
      <dgm:spPr/>
      <dgm:t>
        <a:bodyPr/>
        <a:lstStyle/>
        <a:p>
          <a:pPr algn="ctr"/>
          <a:r>
            <a:rPr lang="ru-RU" sz="1050" dirty="0" smtClean="0"/>
            <a:t>Безвозмездные поступления от других бюджетов бюджетной системы РФ</a:t>
          </a:r>
        </a:p>
        <a:p>
          <a:pPr algn="ctr"/>
          <a:r>
            <a:rPr lang="ru-RU" sz="1050" dirty="0" smtClean="0"/>
            <a:t>План : 41687,8 </a:t>
          </a:r>
        </a:p>
        <a:p>
          <a:pPr algn="ctr"/>
          <a:r>
            <a:rPr lang="ru-RU" sz="1050" dirty="0" smtClean="0"/>
            <a:t>Факт :41687,8</a:t>
          </a:r>
        </a:p>
        <a:p>
          <a:pPr algn="ctr"/>
          <a:endParaRPr lang="ru-RU" sz="800" dirty="0"/>
        </a:p>
      </dgm:t>
    </dgm:pt>
    <dgm:pt modelId="{1BAA3FEA-1792-4F8C-8867-37F6F5E1EDCF}" type="parTrans" cxnId="{69249EDD-F7F0-4F8E-BAA0-C8561E709FDC}">
      <dgm:prSet/>
      <dgm:spPr/>
      <dgm:t>
        <a:bodyPr/>
        <a:lstStyle/>
        <a:p>
          <a:endParaRPr lang="ru-RU"/>
        </a:p>
      </dgm:t>
    </dgm:pt>
    <dgm:pt modelId="{13173D45-819A-4DD9-B4EE-E81819AD98C5}" type="sibTrans" cxnId="{69249EDD-F7F0-4F8E-BAA0-C8561E709FDC}">
      <dgm:prSet/>
      <dgm:spPr/>
      <dgm:t>
        <a:bodyPr/>
        <a:lstStyle/>
        <a:p>
          <a:endParaRPr lang="ru-RU"/>
        </a:p>
      </dgm:t>
    </dgm:pt>
    <dgm:pt modelId="{C66B1B5A-741C-4586-BD66-5BB62D70176E}">
      <dgm:prSet phldrT="[Текст]" custT="1"/>
      <dgm:spPr/>
      <dgm:t>
        <a:bodyPr anchor="t"/>
        <a:lstStyle/>
        <a:p>
          <a:r>
            <a:rPr lang="ru-RU" sz="1000" dirty="0" smtClean="0"/>
            <a:t>Дотации на поддержку мер по обеспечению  сбалансированности бюджетов  поселений </a:t>
          </a:r>
        </a:p>
        <a:p>
          <a:r>
            <a:rPr lang="ru-RU" sz="1000" dirty="0" smtClean="0"/>
            <a:t>План: 6778,8</a:t>
          </a:r>
        </a:p>
        <a:p>
          <a:r>
            <a:rPr lang="ru-RU" sz="1000" dirty="0" smtClean="0"/>
            <a:t>Факт: 6778,8</a:t>
          </a:r>
        </a:p>
        <a:p>
          <a:endParaRPr lang="ru-RU" sz="1000" dirty="0"/>
        </a:p>
      </dgm:t>
    </dgm:pt>
    <dgm:pt modelId="{61364A10-2468-47AE-9073-313951A12C23}" type="parTrans" cxnId="{2050AAA6-347C-4FE7-80C0-818541C37384}">
      <dgm:prSet/>
      <dgm:spPr/>
      <dgm:t>
        <a:bodyPr/>
        <a:lstStyle/>
        <a:p>
          <a:endParaRPr lang="ru-RU"/>
        </a:p>
      </dgm:t>
    </dgm:pt>
    <dgm:pt modelId="{BC901CAE-E08D-44F1-BC4E-442CE45A88E3}" type="sibTrans" cxnId="{2050AAA6-347C-4FE7-80C0-818541C37384}">
      <dgm:prSet/>
      <dgm:spPr/>
      <dgm:t>
        <a:bodyPr/>
        <a:lstStyle/>
        <a:p>
          <a:endParaRPr lang="ru-RU"/>
        </a:p>
      </dgm:t>
    </dgm:pt>
    <dgm:pt modelId="{24757875-E727-4EB7-8EAD-4A5BD6006402}">
      <dgm:prSet custT="1"/>
      <dgm:spPr/>
      <dgm:t>
        <a:bodyPr/>
        <a:lstStyle/>
        <a:p>
          <a:r>
            <a:rPr lang="ru-RU" sz="1050" dirty="0" smtClean="0"/>
            <a:t>Субвенции</a:t>
          </a:r>
        </a:p>
        <a:p>
          <a:r>
            <a:rPr lang="ru-RU" sz="1050" dirty="0" smtClean="0"/>
            <a:t>План:  982,7</a:t>
          </a:r>
        </a:p>
        <a:p>
          <a:r>
            <a:rPr lang="ru-RU" sz="1050" dirty="0" smtClean="0"/>
            <a:t>Факт: 982,7</a:t>
          </a:r>
        </a:p>
        <a:p>
          <a:endParaRPr lang="ru-RU" sz="1050" dirty="0"/>
        </a:p>
      </dgm:t>
    </dgm:pt>
    <dgm:pt modelId="{28FAA3B5-9A9B-4771-A3A2-15CA3E2D4E2D}" type="parTrans" cxnId="{6D984EFF-29F7-49E8-800C-737B4A374557}">
      <dgm:prSet/>
      <dgm:spPr/>
      <dgm:t>
        <a:bodyPr/>
        <a:lstStyle/>
        <a:p>
          <a:endParaRPr lang="ru-RU"/>
        </a:p>
      </dgm:t>
    </dgm:pt>
    <dgm:pt modelId="{FB808497-578D-45DE-B08B-CF47CD664057}" type="sibTrans" cxnId="{6D984EFF-29F7-49E8-800C-737B4A374557}">
      <dgm:prSet/>
      <dgm:spPr/>
      <dgm:t>
        <a:bodyPr/>
        <a:lstStyle/>
        <a:p>
          <a:endParaRPr lang="ru-RU"/>
        </a:p>
      </dgm:t>
    </dgm:pt>
    <dgm:pt modelId="{BA74E9CC-7685-42D3-B8B9-52AEEDB684EB}">
      <dgm:prSet custT="1"/>
      <dgm:spPr/>
      <dgm:t>
        <a:bodyPr anchor="t"/>
        <a:lstStyle/>
        <a:p>
          <a:r>
            <a:rPr lang="ru-RU" sz="1050" dirty="0" smtClean="0"/>
            <a:t>Субвенция на осуществление первичного воинского учета на территориях, где отсутствуют военные комиссариаты</a:t>
          </a:r>
        </a:p>
        <a:p>
          <a:r>
            <a:rPr lang="ru-RU" sz="1050" dirty="0" smtClean="0"/>
            <a:t>План: 824,0</a:t>
          </a:r>
        </a:p>
        <a:p>
          <a:r>
            <a:rPr lang="ru-RU" sz="1050" dirty="0" smtClean="0"/>
            <a:t>Факт: 824,0</a:t>
          </a:r>
        </a:p>
        <a:p>
          <a:endParaRPr lang="ru-RU" sz="1050" dirty="0"/>
        </a:p>
      </dgm:t>
    </dgm:pt>
    <dgm:pt modelId="{88F468DD-1B2F-4A8A-9CF3-780FDAA14FB7}" type="parTrans" cxnId="{4D7DE942-F731-4338-82E4-6C4C38D5BAFD}">
      <dgm:prSet/>
      <dgm:spPr/>
      <dgm:t>
        <a:bodyPr/>
        <a:lstStyle/>
        <a:p>
          <a:endParaRPr lang="ru-RU"/>
        </a:p>
      </dgm:t>
    </dgm:pt>
    <dgm:pt modelId="{6500EAB3-4846-4E3E-959A-FE9DE5AB4A70}" type="sibTrans" cxnId="{4D7DE942-F731-4338-82E4-6C4C38D5BAFD}">
      <dgm:prSet/>
      <dgm:spPr/>
      <dgm:t>
        <a:bodyPr/>
        <a:lstStyle/>
        <a:p>
          <a:endParaRPr lang="ru-RU"/>
        </a:p>
      </dgm:t>
    </dgm:pt>
    <dgm:pt modelId="{09F833C8-6220-4713-9B71-140BD0162ED8}">
      <dgm:prSet custT="1"/>
      <dgm:spPr/>
      <dgm:t>
        <a:bodyPr anchor="t"/>
        <a:lstStyle/>
        <a:p>
          <a:r>
            <a:rPr lang="ru-RU" sz="1050" dirty="0" smtClean="0"/>
            <a:t>Субвенция на осуществление государственных полномочий в сфере административных правонарушений</a:t>
          </a:r>
        </a:p>
        <a:p>
          <a:r>
            <a:rPr lang="ru-RU" sz="1050" dirty="0" smtClean="0"/>
            <a:t>План: 158,7</a:t>
          </a:r>
        </a:p>
        <a:p>
          <a:r>
            <a:rPr lang="ru-RU" sz="1050" dirty="0" smtClean="0"/>
            <a:t>Факт: 158,7</a:t>
          </a:r>
        </a:p>
        <a:p>
          <a:endParaRPr lang="ru-RU" sz="1050" dirty="0"/>
        </a:p>
      </dgm:t>
    </dgm:pt>
    <dgm:pt modelId="{9DA7B193-408A-4301-9FEE-6B6BE04E29B6}" type="parTrans" cxnId="{77AE4541-2F73-426C-8208-EC29C7CE28CB}">
      <dgm:prSet/>
      <dgm:spPr/>
      <dgm:t>
        <a:bodyPr/>
        <a:lstStyle/>
        <a:p>
          <a:endParaRPr lang="ru-RU"/>
        </a:p>
      </dgm:t>
    </dgm:pt>
    <dgm:pt modelId="{2FEF93B8-4FB9-4CDE-9AB6-414557AC2487}" type="sibTrans" cxnId="{77AE4541-2F73-426C-8208-EC29C7CE28CB}">
      <dgm:prSet/>
      <dgm:spPr/>
      <dgm:t>
        <a:bodyPr/>
        <a:lstStyle/>
        <a:p>
          <a:endParaRPr lang="ru-RU"/>
        </a:p>
      </dgm:t>
    </dgm:pt>
    <dgm:pt modelId="{B22B21EA-9A31-4205-90F4-32BC099CF8CB}">
      <dgm:prSet custT="1"/>
      <dgm:spPr/>
      <dgm:t>
        <a:bodyPr anchor="t"/>
        <a:lstStyle/>
        <a:p>
          <a:r>
            <a:rPr lang="ru-RU" sz="1000" dirty="0" smtClean="0"/>
            <a:t>Дотации на выравнивание бюджетной обеспеченности поселений</a:t>
          </a:r>
        </a:p>
        <a:p>
          <a:r>
            <a:rPr lang="ru-RU" sz="1000" dirty="0" smtClean="0"/>
            <a:t>План :6121,8</a:t>
          </a:r>
        </a:p>
        <a:p>
          <a:r>
            <a:rPr lang="ru-RU" sz="1000" dirty="0" smtClean="0"/>
            <a:t>Факт : 6121,8</a:t>
          </a:r>
        </a:p>
        <a:p>
          <a:endParaRPr lang="ru-RU" sz="1000" dirty="0" smtClean="0"/>
        </a:p>
      </dgm:t>
    </dgm:pt>
    <dgm:pt modelId="{05CDA346-36B6-4DEA-94F9-B3469767EE77}" type="parTrans" cxnId="{83F20DBD-C2DC-46A9-8F93-217C824BB1F1}">
      <dgm:prSet/>
      <dgm:spPr/>
      <dgm:t>
        <a:bodyPr/>
        <a:lstStyle/>
        <a:p>
          <a:endParaRPr lang="ru-RU"/>
        </a:p>
      </dgm:t>
    </dgm:pt>
    <dgm:pt modelId="{E4876187-8D55-4F0A-AA23-2D1787725FE4}" type="sibTrans" cxnId="{83F20DBD-C2DC-46A9-8F93-217C824BB1F1}">
      <dgm:prSet/>
      <dgm:spPr/>
      <dgm:t>
        <a:bodyPr/>
        <a:lstStyle/>
        <a:p>
          <a:endParaRPr lang="ru-RU"/>
        </a:p>
      </dgm:t>
    </dgm:pt>
    <dgm:pt modelId="{3CEA3BB2-AFBF-408C-9F83-F882B14BF429}">
      <dgm:prSet custT="1"/>
      <dgm:spPr/>
      <dgm:t>
        <a:bodyPr anchor="t"/>
        <a:lstStyle/>
        <a:p>
          <a:r>
            <a:rPr lang="ru-RU" sz="1050" dirty="0" smtClean="0"/>
            <a:t>Субсидии бюджетам бюджетной системы РФ (межбюджетные субсидии)</a:t>
          </a:r>
        </a:p>
        <a:p>
          <a:r>
            <a:rPr lang="ru-RU" sz="1050" dirty="0" smtClean="0"/>
            <a:t>План: 953,0</a:t>
          </a:r>
        </a:p>
        <a:p>
          <a:r>
            <a:rPr lang="ru-RU" sz="1050" dirty="0" smtClean="0"/>
            <a:t>Факт: 953,0</a:t>
          </a:r>
          <a:endParaRPr lang="ru-RU" sz="1050" dirty="0"/>
        </a:p>
      </dgm:t>
    </dgm:pt>
    <dgm:pt modelId="{06A8646B-35A5-4DDD-AD0C-7A2C7886D10E}" type="parTrans" cxnId="{3D2BEF45-F0E0-4CD0-B9E5-DDF841DD27B3}">
      <dgm:prSet/>
      <dgm:spPr/>
      <dgm:t>
        <a:bodyPr/>
        <a:lstStyle/>
        <a:p>
          <a:endParaRPr lang="ru-RU"/>
        </a:p>
      </dgm:t>
    </dgm:pt>
    <dgm:pt modelId="{FDE747E2-54CF-46B8-BC40-16EF6DABFE6F}" type="sibTrans" cxnId="{3D2BEF45-F0E0-4CD0-B9E5-DDF841DD27B3}">
      <dgm:prSet/>
      <dgm:spPr/>
      <dgm:t>
        <a:bodyPr/>
        <a:lstStyle/>
        <a:p>
          <a:endParaRPr lang="ru-RU"/>
        </a:p>
      </dgm:t>
    </dgm:pt>
    <dgm:pt modelId="{A67826DB-97EF-42CC-8990-75A6EDE0DF0B}" type="pres">
      <dgm:prSet presAssocID="{A646C9C2-0649-4127-8103-B10248C252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92803A-344B-46F4-83A9-F0509E4F9E3C}" type="pres">
      <dgm:prSet presAssocID="{1B0502EA-6995-4176-81CA-C2AF83D1CB69}" presName="hierRoot1" presStyleCnt="0"/>
      <dgm:spPr/>
    </dgm:pt>
    <dgm:pt modelId="{57BAA039-8220-4D8A-A1D0-883D3829C937}" type="pres">
      <dgm:prSet presAssocID="{1B0502EA-6995-4176-81CA-C2AF83D1CB69}" presName="composite" presStyleCnt="0"/>
      <dgm:spPr/>
    </dgm:pt>
    <dgm:pt modelId="{FDFBC576-5E7C-47A0-A0F2-1495C7DE9435}" type="pres">
      <dgm:prSet presAssocID="{1B0502EA-6995-4176-81CA-C2AF83D1CB69}" presName="background" presStyleLbl="node0" presStyleIdx="0" presStyleCnt="1"/>
      <dgm:spPr/>
    </dgm:pt>
    <dgm:pt modelId="{FFAFB4BB-3A2F-4910-976A-D07A52F95754}" type="pres">
      <dgm:prSet presAssocID="{1B0502EA-6995-4176-81CA-C2AF83D1CB69}" presName="text" presStyleLbl="fgAcc0" presStyleIdx="0" presStyleCnt="1" custScaleX="188903" custLinFactX="100000" custLinFactY="48418" custLinFactNeighborX="13437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02C3D-25D0-4CAA-B33F-FD33A7C7727D}" type="pres">
      <dgm:prSet presAssocID="{1B0502EA-6995-4176-81CA-C2AF83D1CB69}" presName="hierChild2" presStyleCnt="0"/>
      <dgm:spPr/>
    </dgm:pt>
    <dgm:pt modelId="{0AD05441-5BC5-4D4C-874F-74C8132CA811}" type="pres">
      <dgm:prSet presAssocID="{1BAA3FEA-1792-4F8C-8867-37F6F5E1EDCF}" presName="Name10" presStyleLbl="parChTrans1D2" presStyleIdx="0" presStyleCnt="1"/>
      <dgm:spPr/>
      <dgm:t>
        <a:bodyPr/>
        <a:lstStyle/>
        <a:p>
          <a:endParaRPr lang="ru-RU"/>
        </a:p>
      </dgm:t>
    </dgm:pt>
    <dgm:pt modelId="{1900ECCD-6BA5-4DF0-A51A-CE1EC9BB5F2E}" type="pres">
      <dgm:prSet presAssocID="{245EF2C2-1B6D-4385-98FC-F0232EBD03D8}" presName="hierRoot2" presStyleCnt="0"/>
      <dgm:spPr/>
    </dgm:pt>
    <dgm:pt modelId="{FC59FA46-DCBE-467A-B4E3-04AA59426412}" type="pres">
      <dgm:prSet presAssocID="{245EF2C2-1B6D-4385-98FC-F0232EBD03D8}" presName="composite2" presStyleCnt="0"/>
      <dgm:spPr/>
    </dgm:pt>
    <dgm:pt modelId="{904259AE-66B9-4ED5-974D-2FF71906268C}" type="pres">
      <dgm:prSet presAssocID="{245EF2C2-1B6D-4385-98FC-F0232EBD03D8}" presName="background2" presStyleLbl="node2" presStyleIdx="0" presStyleCnt="1"/>
      <dgm:spPr/>
    </dgm:pt>
    <dgm:pt modelId="{CE6EF7B0-92B4-431D-8A33-72271B8A9A3D}" type="pres">
      <dgm:prSet presAssocID="{245EF2C2-1B6D-4385-98FC-F0232EBD03D8}" presName="text2" presStyleLbl="fgAcc2" presStyleIdx="0" presStyleCnt="1" custScaleX="228848" custScaleY="120558" custLinFactY="-40289" custLinFactNeighborX="-2818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0EAC7F-CDD7-45C1-962E-668A0E78EC92}" type="pres">
      <dgm:prSet presAssocID="{245EF2C2-1B6D-4385-98FC-F0232EBD03D8}" presName="hierChild3" presStyleCnt="0"/>
      <dgm:spPr/>
    </dgm:pt>
    <dgm:pt modelId="{C1A89CD3-1C53-47BC-859E-BF0870C70065}" type="pres">
      <dgm:prSet presAssocID="{61364A10-2468-47AE-9073-313951A12C2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D21D1DF3-FFC0-4BF3-A146-A50B58551A89}" type="pres">
      <dgm:prSet presAssocID="{C66B1B5A-741C-4586-BD66-5BB62D70176E}" presName="hierRoot3" presStyleCnt="0"/>
      <dgm:spPr/>
    </dgm:pt>
    <dgm:pt modelId="{ECD09565-FA27-4502-B056-C9DFB8D4DCD9}" type="pres">
      <dgm:prSet presAssocID="{C66B1B5A-741C-4586-BD66-5BB62D70176E}" presName="composite3" presStyleCnt="0"/>
      <dgm:spPr/>
    </dgm:pt>
    <dgm:pt modelId="{15D01B1F-B055-41A3-A06E-9DB4E76F393D}" type="pres">
      <dgm:prSet presAssocID="{C66B1B5A-741C-4586-BD66-5BB62D70176E}" presName="background3" presStyleLbl="node3" presStyleIdx="0" presStyleCnt="4"/>
      <dgm:spPr/>
    </dgm:pt>
    <dgm:pt modelId="{77E8CB8F-58AA-4DC7-8A32-7ED1B3ABBD3A}" type="pres">
      <dgm:prSet presAssocID="{C66B1B5A-741C-4586-BD66-5BB62D70176E}" presName="text3" presStyleLbl="fgAcc3" presStyleIdx="0" presStyleCnt="4" custScaleX="208708" custScaleY="142746" custLinFactNeighborX="5064" custLinFactNeighborY="-7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2B5DB-4A7C-4156-A67A-8C2F24F23A97}" type="pres">
      <dgm:prSet presAssocID="{C66B1B5A-741C-4586-BD66-5BB62D70176E}" presName="hierChild4" presStyleCnt="0"/>
      <dgm:spPr/>
    </dgm:pt>
    <dgm:pt modelId="{AADAF3F9-2BF9-4DE3-93C7-38E0DB406756}" type="pres">
      <dgm:prSet presAssocID="{28FAA3B5-9A9B-4771-A3A2-15CA3E2D4E2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A9B55618-1886-4D38-9CF9-A5F50EDB3B51}" type="pres">
      <dgm:prSet presAssocID="{24757875-E727-4EB7-8EAD-4A5BD6006402}" presName="hierRoot3" presStyleCnt="0"/>
      <dgm:spPr/>
    </dgm:pt>
    <dgm:pt modelId="{1DB69E01-4E2F-4695-9E45-D392698B5ABB}" type="pres">
      <dgm:prSet presAssocID="{24757875-E727-4EB7-8EAD-4A5BD6006402}" presName="composite3" presStyleCnt="0"/>
      <dgm:spPr/>
    </dgm:pt>
    <dgm:pt modelId="{E11DC703-5D18-46AA-9263-CF7DEA0F5868}" type="pres">
      <dgm:prSet presAssocID="{24757875-E727-4EB7-8EAD-4A5BD6006402}" presName="background3" presStyleLbl="node3" presStyleIdx="1" presStyleCnt="4"/>
      <dgm:spPr/>
    </dgm:pt>
    <dgm:pt modelId="{7C520E31-BD63-4A3D-9F1D-C464F598709A}" type="pres">
      <dgm:prSet presAssocID="{24757875-E727-4EB7-8EAD-4A5BD6006402}" presName="text3" presStyleLbl="fgAcc3" presStyleIdx="1" presStyleCnt="4" custScaleX="94939" custScaleY="140881" custLinFactNeighborX="-2762" custLinFactNeighborY="-7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EFD328-26AE-4084-AEDF-3010696B45EE}" type="pres">
      <dgm:prSet presAssocID="{24757875-E727-4EB7-8EAD-4A5BD6006402}" presName="hierChild4" presStyleCnt="0"/>
      <dgm:spPr/>
    </dgm:pt>
    <dgm:pt modelId="{84E51C1D-DC1E-4464-88A1-F131E4580E04}" type="pres">
      <dgm:prSet presAssocID="{88F468DD-1B2F-4A8A-9CF3-780FDAA14FB7}" presName="Name23" presStyleLbl="parChTrans1D4" presStyleIdx="0" presStyleCnt="2"/>
      <dgm:spPr/>
      <dgm:t>
        <a:bodyPr/>
        <a:lstStyle/>
        <a:p>
          <a:endParaRPr lang="ru-RU"/>
        </a:p>
      </dgm:t>
    </dgm:pt>
    <dgm:pt modelId="{8A7AF856-847E-42D8-BA6C-F9973FC3BAC0}" type="pres">
      <dgm:prSet presAssocID="{BA74E9CC-7685-42D3-B8B9-52AEEDB684EB}" presName="hierRoot4" presStyleCnt="0"/>
      <dgm:spPr/>
    </dgm:pt>
    <dgm:pt modelId="{0AA62662-04B1-4056-A3BC-040DFD1AB11D}" type="pres">
      <dgm:prSet presAssocID="{BA74E9CC-7685-42D3-B8B9-52AEEDB684EB}" presName="composite4" presStyleCnt="0"/>
      <dgm:spPr/>
    </dgm:pt>
    <dgm:pt modelId="{A261203A-DEF9-43B9-A39A-2184C90287A0}" type="pres">
      <dgm:prSet presAssocID="{BA74E9CC-7685-42D3-B8B9-52AEEDB684EB}" presName="background4" presStyleLbl="node4" presStyleIdx="0" presStyleCnt="2"/>
      <dgm:spPr/>
    </dgm:pt>
    <dgm:pt modelId="{3502AFA9-1CDF-43ED-87AD-23968649D910}" type="pres">
      <dgm:prSet presAssocID="{BA74E9CC-7685-42D3-B8B9-52AEEDB684EB}" presName="text4" presStyleLbl="fgAcc4" presStyleIdx="0" presStyleCnt="2" custScaleX="264519" custScaleY="138227" custLinFactNeighborX="-6961" custLinFactNeighborY="50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4BA4B5-9AE7-411A-A259-8748CA484AFF}" type="pres">
      <dgm:prSet presAssocID="{BA74E9CC-7685-42D3-B8B9-52AEEDB684EB}" presName="hierChild5" presStyleCnt="0"/>
      <dgm:spPr/>
    </dgm:pt>
    <dgm:pt modelId="{18215B68-BBA5-4FE1-B74E-01545B6ADBF1}" type="pres">
      <dgm:prSet presAssocID="{9DA7B193-408A-4301-9FEE-6B6BE04E29B6}" presName="Name23" presStyleLbl="parChTrans1D4" presStyleIdx="1" presStyleCnt="2"/>
      <dgm:spPr/>
      <dgm:t>
        <a:bodyPr/>
        <a:lstStyle/>
        <a:p>
          <a:endParaRPr lang="ru-RU"/>
        </a:p>
      </dgm:t>
    </dgm:pt>
    <dgm:pt modelId="{43AC91BE-3D45-49A6-977D-D70B317FFBB5}" type="pres">
      <dgm:prSet presAssocID="{09F833C8-6220-4713-9B71-140BD0162ED8}" presName="hierRoot4" presStyleCnt="0"/>
      <dgm:spPr/>
    </dgm:pt>
    <dgm:pt modelId="{0F279689-3C3B-4653-BAE9-75455B6511C1}" type="pres">
      <dgm:prSet presAssocID="{09F833C8-6220-4713-9B71-140BD0162ED8}" presName="composite4" presStyleCnt="0"/>
      <dgm:spPr/>
    </dgm:pt>
    <dgm:pt modelId="{CF318AC1-9072-4303-B868-327FB97FC04A}" type="pres">
      <dgm:prSet presAssocID="{09F833C8-6220-4713-9B71-140BD0162ED8}" presName="background4" presStyleLbl="node4" presStyleIdx="1" presStyleCnt="2"/>
      <dgm:spPr/>
    </dgm:pt>
    <dgm:pt modelId="{D39AC720-EE92-40DF-BD7B-1B797A2F259E}" type="pres">
      <dgm:prSet presAssocID="{09F833C8-6220-4713-9B71-140BD0162ED8}" presName="text4" presStyleLbl="fgAcc4" presStyleIdx="1" presStyleCnt="2" custScaleX="270533" custScaleY="138091" custLinFactNeighborX="-2436" custLinFactNeighborY="510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1F02B2-A9F5-4B21-8A76-0D313D8A1C34}" type="pres">
      <dgm:prSet presAssocID="{09F833C8-6220-4713-9B71-140BD0162ED8}" presName="hierChild5" presStyleCnt="0"/>
      <dgm:spPr/>
    </dgm:pt>
    <dgm:pt modelId="{599AF132-030F-420B-A9F7-990384A8188D}" type="pres">
      <dgm:prSet presAssocID="{05CDA346-36B6-4DEA-94F9-B3469767EE77}" presName="Name17" presStyleLbl="parChTrans1D3" presStyleIdx="2" presStyleCnt="4"/>
      <dgm:spPr/>
      <dgm:t>
        <a:bodyPr/>
        <a:lstStyle/>
        <a:p>
          <a:endParaRPr lang="ru-RU"/>
        </a:p>
      </dgm:t>
    </dgm:pt>
    <dgm:pt modelId="{392E98FB-0AA0-4EDB-BBB3-B1893B016B3C}" type="pres">
      <dgm:prSet presAssocID="{B22B21EA-9A31-4205-90F4-32BC099CF8CB}" presName="hierRoot3" presStyleCnt="0"/>
      <dgm:spPr/>
    </dgm:pt>
    <dgm:pt modelId="{140F18D3-A04F-41A3-AD23-69BEC91CB6AF}" type="pres">
      <dgm:prSet presAssocID="{B22B21EA-9A31-4205-90F4-32BC099CF8CB}" presName="composite3" presStyleCnt="0"/>
      <dgm:spPr/>
    </dgm:pt>
    <dgm:pt modelId="{4ABE97DE-877C-4118-B6D5-D40AB4BA7F12}" type="pres">
      <dgm:prSet presAssocID="{B22B21EA-9A31-4205-90F4-32BC099CF8CB}" presName="background3" presStyleLbl="node3" presStyleIdx="2" presStyleCnt="4"/>
      <dgm:spPr/>
    </dgm:pt>
    <dgm:pt modelId="{B214E805-23E3-4E41-852D-9ADA6C95AEFE}" type="pres">
      <dgm:prSet presAssocID="{B22B21EA-9A31-4205-90F4-32BC099CF8CB}" presName="text3" presStyleLbl="fgAcc3" presStyleIdx="2" presStyleCnt="4" custScaleX="201905" custScaleY="140880" custLinFactNeighborX="-10202" custLinFactNeighborY="-73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A6A9DF-E076-4FAE-AB4A-D77BF14F55AC}" type="pres">
      <dgm:prSet presAssocID="{B22B21EA-9A31-4205-90F4-32BC099CF8CB}" presName="hierChild4" presStyleCnt="0"/>
      <dgm:spPr/>
    </dgm:pt>
    <dgm:pt modelId="{82B8AEC3-C52B-44C1-BB6D-E053DABA5461}" type="pres">
      <dgm:prSet presAssocID="{06A8646B-35A5-4DDD-AD0C-7A2C7886D10E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FFD0F74-AF64-4279-A9F8-09C3B3603F27}" type="pres">
      <dgm:prSet presAssocID="{3CEA3BB2-AFBF-408C-9F83-F882B14BF429}" presName="hierRoot3" presStyleCnt="0"/>
      <dgm:spPr/>
    </dgm:pt>
    <dgm:pt modelId="{AA4C4356-11A6-4AE8-80FC-B9172291396A}" type="pres">
      <dgm:prSet presAssocID="{3CEA3BB2-AFBF-408C-9F83-F882B14BF429}" presName="composite3" presStyleCnt="0"/>
      <dgm:spPr/>
    </dgm:pt>
    <dgm:pt modelId="{04927194-5447-4901-8954-A9B0BF7267D4}" type="pres">
      <dgm:prSet presAssocID="{3CEA3BB2-AFBF-408C-9F83-F882B14BF429}" presName="background3" presStyleLbl="node3" presStyleIdx="3" presStyleCnt="4"/>
      <dgm:spPr/>
    </dgm:pt>
    <dgm:pt modelId="{723F4B90-3FCA-4914-9ADB-4676ED811AFA}" type="pres">
      <dgm:prSet presAssocID="{3CEA3BB2-AFBF-408C-9F83-F882B14BF429}" presName="text3" presStyleLbl="fgAcc3" presStyleIdx="3" presStyleCnt="4" custScaleX="172164" custScaleY="145122" custLinFactNeighborX="1148" custLinFactNeighborY="-6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BBA3F2-C224-4BDF-BA79-3D5C997B4BF0}" type="pres">
      <dgm:prSet presAssocID="{3CEA3BB2-AFBF-408C-9F83-F882B14BF429}" presName="hierChild4" presStyleCnt="0"/>
      <dgm:spPr/>
    </dgm:pt>
  </dgm:ptLst>
  <dgm:cxnLst>
    <dgm:cxn modelId="{E2E16E44-F71B-4DE3-A866-FD13CB10A317}" type="presOf" srcId="{1B0502EA-6995-4176-81CA-C2AF83D1CB69}" destId="{FFAFB4BB-3A2F-4910-976A-D07A52F95754}" srcOrd="0" destOrd="0" presId="urn:microsoft.com/office/officeart/2005/8/layout/hierarchy1"/>
    <dgm:cxn modelId="{0F58D3FD-8A45-4FFD-B7B7-773F38322BB6}" type="presOf" srcId="{245EF2C2-1B6D-4385-98FC-F0232EBD03D8}" destId="{CE6EF7B0-92B4-431D-8A33-72271B8A9A3D}" srcOrd="0" destOrd="0" presId="urn:microsoft.com/office/officeart/2005/8/layout/hierarchy1"/>
    <dgm:cxn modelId="{913DD36E-C2B5-4AC2-9833-D9003740E473}" type="presOf" srcId="{05CDA346-36B6-4DEA-94F9-B3469767EE77}" destId="{599AF132-030F-420B-A9F7-990384A8188D}" srcOrd="0" destOrd="0" presId="urn:microsoft.com/office/officeart/2005/8/layout/hierarchy1"/>
    <dgm:cxn modelId="{35DA4813-675B-4FAA-9B4B-DEEBBD32FBF0}" type="presOf" srcId="{61364A10-2468-47AE-9073-313951A12C23}" destId="{C1A89CD3-1C53-47BC-859E-BF0870C70065}" srcOrd="0" destOrd="0" presId="urn:microsoft.com/office/officeart/2005/8/layout/hierarchy1"/>
    <dgm:cxn modelId="{BA2E1938-543D-49B3-8CEA-FFC99998E8AB}" type="presOf" srcId="{9DA7B193-408A-4301-9FEE-6B6BE04E29B6}" destId="{18215B68-BBA5-4FE1-B74E-01545B6ADBF1}" srcOrd="0" destOrd="0" presId="urn:microsoft.com/office/officeart/2005/8/layout/hierarchy1"/>
    <dgm:cxn modelId="{77AE4541-2F73-426C-8208-EC29C7CE28CB}" srcId="{24757875-E727-4EB7-8EAD-4A5BD6006402}" destId="{09F833C8-6220-4713-9B71-140BD0162ED8}" srcOrd="1" destOrd="0" parTransId="{9DA7B193-408A-4301-9FEE-6B6BE04E29B6}" sibTransId="{2FEF93B8-4FB9-4CDE-9AB6-414557AC2487}"/>
    <dgm:cxn modelId="{277776D8-47FC-4AE9-AFF1-B389422CFBCF}" type="presOf" srcId="{24757875-E727-4EB7-8EAD-4A5BD6006402}" destId="{7C520E31-BD63-4A3D-9F1D-C464F598709A}" srcOrd="0" destOrd="0" presId="urn:microsoft.com/office/officeart/2005/8/layout/hierarchy1"/>
    <dgm:cxn modelId="{2050AAA6-347C-4FE7-80C0-818541C37384}" srcId="{245EF2C2-1B6D-4385-98FC-F0232EBD03D8}" destId="{C66B1B5A-741C-4586-BD66-5BB62D70176E}" srcOrd="0" destOrd="0" parTransId="{61364A10-2468-47AE-9073-313951A12C23}" sibTransId="{BC901CAE-E08D-44F1-BC4E-442CE45A88E3}"/>
    <dgm:cxn modelId="{666B270A-0386-442E-9AE6-92FBB9D4CA6E}" type="presOf" srcId="{88F468DD-1B2F-4A8A-9CF3-780FDAA14FB7}" destId="{84E51C1D-DC1E-4464-88A1-F131E4580E04}" srcOrd="0" destOrd="0" presId="urn:microsoft.com/office/officeart/2005/8/layout/hierarchy1"/>
    <dgm:cxn modelId="{83F20DBD-C2DC-46A9-8F93-217C824BB1F1}" srcId="{245EF2C2-1B6D-4385-98FC-F0232EBD03D8}" destId="{B22B21EA-9A31-4205-90F4-32BC099CF8CB}" srcOrd="2" destOrd="0" parTransId="{05CDA346-36B6-4DEA-94F9-B3469767EE77}" sibTransId="{E4876187-8D55-4F0A-AA23-2D1787725FE4}"/>
    <dgm:cxn modelId="{DB51CA44-EC61-41B3-9B7A-FD928573B086}" type="presOf" srcId="{3CEA3BB2-AFBF-408C-9F83-F882B14BF429}" destId="{723F4B90-3FCA-4914-9ADB-4676ED811AFA}" srcOrd="0" destOrd="0" presId="urn:microsoft.com/office/officeart/2005/8/layout/hierarchy1"/>
    <dgm:cxn modelId="{F28559F6-B6A8-4932-81B8-A67352C2FAF5}" type="presOf" srcId="{A646C9C2-0649-4127-8103-B10248C2525F}" destId="{A67826DB-97EF-42CC-8990-75A6EDE0DF0B}" srcOrd="0" destOrd="0" presId="urn:microsoft.com/office/officeart/2005/8/layout/hierarchy1"/>
    <dgm:cxn modelId="{5911347C-BE92-469A-BBF3-2B170846FB46}" type="presOf" srcId="{06A8646B-35A5-4DDD-AD0C-7A2C7886D10E}" destId="{82B8AEC3-C52B-44C1-BB6D-E053DABA5461}" srcOrd="0" destOrd="0" presId="urn:microsoft.com/office/officeart/2005/8/layout/hierarchy1"/>
    <dgm:cxn modelId="{3D2BEF45-F0E0-4CD0-B9E5-DDF841DD27B3}" srcId="{245EF2C2-1B6D-4385-98FC-F0232EBD03D8}" destId="{3CEA3BB2-AFBF-408C-9F83-F882B14BF429}" srcOrd="3" destOrd="0" parTransId="{06A8646B-35A5-4DDD-AD0C-7A2C7886D10E}" sibTransId="{FDE747E2-54CF-46B8-BC40-16EF6DABFE6F}"/>
    <dgm:cxn modelId="{4D7DE942-F731-4338-82E4-6C4C38D5BAFD}" srcId="{24757875-E727-4EB7-8EAD-4A5BD6006402}" destId="{BA74E9CC-7685-42D3-B8B9-52AEEDB684EB}" srcOrd="0" destOrd="0" parTransId="{88F468DD-1B2F-4A8A-9CF3-780FDAA14FB7}" sibTransId="{6500EAB3-4846-4E3E-959A-FE9DE5AB4A70}"/>
    <dgm:cxn modelId="{11F17106-3AFE-444F-A12B-3E899B53DFA8}" type="presOf" srcId="{1BAA3FEA-1792-4F8C-8867-37F6F5E1EDCF}" destId="{0AD05441-5BC5-4D4C-874F-74C8132CA811}" srcOrd="0" destOrd="0" presId="urn:microsoft.com/office/officeart/2005/8/layout/hierarchy1"/>
    <dgm:cxn modelId="{1FBB34A5-37D2-4ED3-A0C5-5B917CDAC590}" type="presOf" srcId="{09F833C8-6220-4713-9B71-140BD0162ED8}" destId="{D39AC720-EE92-40DF-BD7B-1B797A2F259E}" srcOrd="0" destOrd="0" presId="urn:microsoft.com/office/officeart/2005/8/layout/hierarchy1"/>
    <dgm:cxn modelId="{DB47D7B6-FA8A-4E43-9F8B-FDFDD1584C4B}" type="presOf" srcId="{28FAA3B5-9A9B-4771-A3A2-15CA3E2D4E2D}" destId="{AADAF3F9-2BF9-4DE3-93C7-38E0DB406756}" srcOrd="0" destOrd="0" presId="urn:microsoft.com/office/officeart/2005/8/layout/hierarchy1"/>
    <dgm:cxn modelId="{6D984EFF-29F7-49E8-800C-737B4A374557}" srcId="{245EF2C2-1B6D-4385-98FC-F0232EBD03D8}" destId="{24757875-E727-4EB7-8EAD-4A5BD6006402}" srcOrd="1" destOrd="0" parTransId="{28FAA3B5-9A9B-4771-A3A2-15CA3E2D4E2D}" sibTransId="{FB808497-578D-45DE-B08B-CF47CD664057}"/>
    <dgm:cxn modelId="{064705C0-9E97-4A89-B5D8-B6B390781FDA}" type="presOf" srcId="{B22B21EA-9A31-4205-90F4-32BC099CF8CB}" destId="{B214E805-23E3-4E41-852D-9ADA6C95AEFE}" srcOrd="0" destOrd="0" presId="urn:microsoft.com/office/officeart/2005/8/layout/hierarchy1"/>
    <dgm:cxn modelId="{FCB55C6F-D77D-4063-8DE8-2919422AAA69}" type="presOf" srcId="{C66B1B5A-741C-4586-BD66-5BB62D70176E}" destId="{77E8CB8F-58AA-4DC7-8A32-7ED1B3ABBD3A}" srcOrd="0" destOrd="0" presId="urn:microsoft.com/office/officeart/2005/8/layout/hierarchy1"/>
    <dgm:cxn modelId="{69249EDD-F7F0-4F8E-BAA0-C8561E709FDC}" srcId="{1B0502EA-6995-4176-81CA-C2AF83D1CB69}" destId="{245EF2C2-1B6D-4385-98FC-F0232EBD03D8}" srcOrd="0" destOrd="0" parTransId="{1BAA3FEA-1792-4F8C-8867-37F6F5E1EDCF}" sibTransId="{13173D45-819A-4DD9-B4EE-E81819AD98C5}"/>
    <dgm:cxn modelId="{39827A9C-2E50-4DAD-83C7-F6B2A91D9BEB}" srcId="{A646C9C2-0649-4127-8103-B10248C2525F}" destId="{1B0502EA-6995-4176-81CA-C2AF83D1CB69}" srcOrd="0" destOrd="0" parTransId="{5838EDBC-B660-4F9B-A603-5E27E4E7A2BF}" sibTransId="{36F36E29-1F6A-4DD5-8413-40B7AE5DB758}"/>
    <dgm:cxn modelId="{9661ECA1-4B03-4489-9393-A135D6D198A3}" type="presOf" srcId="{BA74E9CC-7685-42D3-B8B9-52AEEDB684EB}" destId="{3502AFA9-1CDF-43ED-87AD-23968649D910}" srcOrd="0" destOrd="0" presId="urn:microsoft.com/office/officeart/2005/8/layout/hierarchy1"/>
    <dgm:cxn modelId="{1984FC6A-2C56-4851-8708-CBDAE472F689}" type="presParOf" srcId="{A67826DB-97EF-42CC-8990-75A6EDE0DF0B}" destId="{B392803A-344B-46F4-83A9-F0509E4F9E3C}" srcOrd="0" destOrd="0" presId="urn:microsoft.com/office/officeart/2005/8/layout/hierarchy1"/>
    <dgm:cxn modelId="{FACB33A1-6989-4A42-9238-E70B5C48D529}" type="presParOf" srcId="{B392803A-344B-46F4-83A9-F0509E4F9E3C}" destId="{57BAA039-8220-4D8A-A1D0-883D3829C937}" srcOrd="0" destOrd="0" presId="urn:microsoft.com/office/officeart/2005/8/layout/hierarchy1"/>
    <dgm:cxn modelId="{2775E1A2-1BCA-4954-9433-92C4A4F577DC}" type="presParOf" srcId="{57BAA039-8220-4D8A-A1D0-883D3829C937}" destId="{FDFBC576-5E7C-47A0-A0F2-1495C7DE9435}" srcOrd="0" destOrd="0" presId="urn:microsoft.com/office/officeart/2005/8/layout/hierarchy1"/>
    <dgm:cxn modelId="{E4AF0ECF-D229-424E-A68F-107EAFD0851D}" type="presParOf" srcId="{57BAA039-8220-4D8A-A1D0-883D3829C937}" destId="{FFAFB4BB-3A2F-4910-976A-D07A52F95754}" srcOrd="1" destOrd="0" presId="urn:microsoft.com/office/officeart/2005/8/layout/hierarchy1"/>
    <dgm:cxn modelId="{5DC7D10A-04C6-4C68-9A87-CF0AC72216C7}" type="presParOf" srcId="{B392803A-344B-46F4-83A9-F0509E4F9E3C}" destId="{00202C3D-25D0-4CAA-B33F-FD33A7C7727D}" srcOrd="1" destOrd="0" presId="urn:microsoft.com/office/officeart/2005/8/layout/hierarchy1"/>
    <dgm:cxn modelId="{0AF916B2-05E6-4165-BCC4-76BC759C15FD}" type="presParOf" srcId="{00202C3D-25D0-4CAA-B33F-FD33A7C7727D}" destId="{0AD05441-5BC5-4D4C-874F-74C8132CA811}" srcOrd="0" destOrd="0" presId="urn:microsoft.com/office/officeart/2005/8/layout/hierarchy1"/>
    <dgm:cxn modelId="{DAD6740A-9751-4C03-AD42-F91FD2BF2DDF}" type="presParOf" srcId="{00202C3D-25D0-4CAA-B33F-FD33A7C7727D}" destId="{1900ECCD-6BA5-4DF0-A51A-CE1EC9BB5F2E}" srcOrd="1" destOrd="0" presId="urn:microsoft.com/office/officeart/2005/8/layout/hierarchy1"/>
    <dgm:cxn modelId="{214EE726-6E9C-4484-9B6C-61013DF5AD34}" type="presParOf" srcId="{1900ECCD-6BA5-4DF0-A51A-CE1EC9BB5F2E}" destId="{FC59FA46-DCBE-467A-B4E3-04AA59426412}" srcOrd="0" destOrd="0" presId="urn:microsoft.com/office/officeart/2005/8/layout/hierarchy1"/>
    <dgm:cxn modelId="{C8974545-AD77-481A-86B2-F0BA314254D8}" type="presParOf" srcId="{FC59FA46-DCBE-467A-B4E3-04AA59426412}" destId="{904259AE-66B9-4ED5-974D-2FF71906268C}" srcOrd="0" destOrd="0" presId="urn:microsoft.com/office/officeart/2005/8/layout/hierarchy1"/>
    <dgm:cxn modelId="{BE85FA0B-F982-487D-B860-6B4C0F9CEB3D}" type="presParOf" srcId="{FC59FA46-DCBE-467A-B4E3-04AA59426412}" destId="{CE6EF7B0-92B4-431D-8A33-72271B8A9A3D}" srcOrd="1" destOrd="0" presId="urn:microsoft.com/office/officeart/2005/8/layout/hierarchy1"/>
    <dgm:cxn modelId="{BD932CB0-8A0F-406A-920E-C4E8809C024D}" type="presParOf" srcId="{1900ECCD-6BA5-4DF0-A51A-CE1EC9BB5F2E}" destId="{340EAC7F-CDD7-45C1-962E-668A0E78EC92}" srcOrd="1" destOrd="0" presId="urn:microsoft.com/office/officeart/2005/8/layout/hierarchy1"/>
    <dgm:cxn modelId="{92CABE28-D334-49D2-B37D-D06E76D4E746}" type="presParOf" srcId="{340EAC7F-CDD7-45C1-962E-668A0E78EC92}" destId="{C1A89CD3-1C53-47BC-859E-BF0870C70065}" srcOrd="0" destOrd="0" presId="urn:microsoft.com/office/officeart/2005/8/layout/hierarchy1"/>
    <dgm:cxn modelId="{0703C035-B98D-4159-AE16-05B6ED92ABBB}" type="presParOf" srcId="{340EAC7F-CDD7-45C1-962E-668A0E78EC92}" destId="{D21D1DF3-FFC0-4BF3-A146-A50B58551A89}" srcOrd="1" destOrd="0" presId="urn:microsoft.com/office/officeart/2005/8/layout/hierarchy1"/>
    <dgm:cxn modelId="{20664161-92B9-48E4-B28F-5FF0A33A4EEB}" type="presParOf" srcId="{D21D1DF3-FFC0-4BF3-A146-A50B58551A89}" destId="{ECD09565-FA27-4502-B056-C9DFB8D4DCD9}" srcOrd="0" destOrd="0" presId="urn:microsoft.com/office/officeart/2005/8/layout/hierarchy1"/>
    <dgm:cxn modelId="{975108E1-3DA1-4FA3-9E00-552E52A513B9}" type="presParOf" srcId="{ECD09565-FA27-4502-B056-C9DFB8D4DCD9}" destId="{15D01B1F-B055-41A3-A06E-9DB4E76F393D}" srcOrd="0" destOrd="0" presId="urn:microsoft.com/office/officeart/2005/8/layout/hierarchy1"/>
    <dgm:cxn modelId="{732BCE6E-0C00-458B-923F-0CB34B6E425C}" type="presParOf" srcId="{ECD09565-FA27-4502-B056-C9DFB8D4DCD9}" destId="{77E8CB8F-58AA-4DC7-8A32-7ED1B3ABBD3A}" srcOrd="1" destOrd="0" presId="urn:microsoft.com/office/officeart/2005/8/layout/hierarchy1"/>
    <dgm:cxn modelId="{788DF080-5A3F-4566-A99B-5B392071DCA9}" type="presParOf" srcId="{D21D1DF3-FFC0-4BF3-A146-A50B58551A89}" destId="{68B2B5DB-4A7C-4156-A67A-8C2F24F23A97}" srcOrd="1" destOrd="0" presId="urn:microsoft.com/office/officeart/2005/8/layout/hierarchy1"/>
    <dgm:cxn modelId="{4D7CD18F-5A3C-4561-9ED8-4FE09DD9A4B1}" type="presParOf" srcId="{340EAC7F-CDD7-45C1-962E-668A0E78EC92}" destId="{AADAF3F9-2BF9-4DE3-93C7-38E0DB406756}" srcOrd="2" destOrd="0" presId="urn:microsoft.com/office/officeart/2005/8/layout/hierarchy1"/>
    <dgm:cxn modelId="{982D294E-3C33-4DFE-9481-5F9A4347E862}" type="presParOf" srcId="{340EAC7F-CDD7-45C1-962E-668A0E78EC92}" destId="{A9B55618-1886-4D38-9CF9-A5F50EDB3B51}" srcOrd="3" destOrd="0" presId="urn:microsoft.com/office/officeart/2005/8/layout/hierarchy1"/>
    <dgm:cxn modelId="{EE16B8D0-F8A6-4858-BEEE-1D91A9C63F66}" type="presParOf" srcId="{A9B55618-1886-4D38-9CF9-A5F50EDB3B51}" destId="{1DB69E01-4E2F-4695-9E45-D392698B5ABB}" srcOrd="0" destOrd="0" presId="urn:microsoft.com/office/officeart/2005/8/layout/hierarchy1"/>
    <dgm:cxn modelId="{83E33811-A3EC-48CB-B1A8-CD65A126A529}" type="presParOf" srcId="{1DB69E01-4E2F-4695-9E45-D392698B5ABB}" destId="{E11DC703-5D18-46AA-9263-CF7DEA0F5868}" srcOrd="0" destOrd="0" presId="urn:microsoft.com/office/officeart/2005/8/layout/hierarchy1"/>
    <dgm:cxn modelId="{CFC5DAC5-5657-425F-903C-B966EC00040E}" type="presParOf" srcId="{1DB69E01-4E2F-4695-9E45-D392698B5ABB}" destId="{7C520E31-BD63-4A3D-9F1D-C464F598709A}" srcOrd="1" destOrd="0" presId="urn:microsoft.com/office/officeart/2005/8/layout/hierarchy1"/>
    <dgm:cxn modelId="{8C68F038-9A8D-4E9C-999A-20BD89C73C33}" type="presParOf" srcId="{A9B55618-1886-4D38-9CF9-A5F50EDB3B51}" destId="{8FEFD328-26AE-4084-AEDF-3010696B45EE}" srcOrd="1" destOrd="0" presId="urn:microsoft.com/office/officeart/2005/8/layout/hierarchy1"/>
    <dgm:cxn modelId="{7F150475-3F90-4931-ACA3-7A6559C76099}" type="presParOf" srcId="{8FEFD328-26AE-4084-AEDF-3010696B45EE}" destId="{84E51C1D-DC1E-4464-88A1-F131E4580E04}" srcOrd="0" destOrd="0" presId="urn:microsoft.com/office/officeart/2005/8/layout/hierarchy1"/>
    <dgm:cxn modelId="{72691DAE-10BB-4C2A-8424-DE3BCCAD7ACC}" type="presParOf" srcId="{8FEFD328-26AE-4084-AEDF-3010696B45EE}" destId="{8A7AF856-847E-42D8-BA6C-F9973FC3BAC0}" srcOrd="1" destOrd="0" presId="urn:microsoft.com/office/officeart/2005/8/layout/hierarchy1"/>
    <dgm:cxn modelId="{AA489E4E-3E8D-43E2-B2CB-B59070E611DA}" type="presParOf" srcId="{8A7AF856-847E-42D8-BA6C-F9973FC3BAC0}" destId="{0AA62662-04B1-4056-A3BC-040DFD1AB11D}" srcOrd="0" destOrd="0" presId="urn:microsoft.com/office/officeart/2005/8/layout/hierarchy1"/>
    <dgm:cxn modelId="{E18F6909-F12D-4E2F-A8C9-52D7D5D87BB8}" type="presParOf" srcId="{0AA62662-04B1-4056-A3BC-040DFD1AB11D}" destId="{A261203A-DEF9-43B9-A39A-2184C90287A0}" srcOrd="0" destOrd="0" presId="urn:microsoft.com/office/officeart/2005/8/layout/hierarchy1"/>
    <dgm:cxn modelId="{240BA43E-4ACD-4DA4-B3E7-77DA9BF3FB81}" type="presParOf" srcId="{0AA62662-04B1-4056-A3BC-040DFD1AB11D}" destId="{3502AFA9-1CDF-43ED-87AD-23968649D910}" srcOrd="1" destOrd="0" presId="urn:microsoft.com/office/officeart/2005/8/layout/hierarchy1"/>
    <dgm:cxn modelId="{61893EC2-3892-4C4E-972F-F251A70F7A7A}" type="presParOf" srcId="{8A7AF856-847E-42D8-BA6C-F9973FC3BAC0}" destId="{9E4BA4B5-9AE7-411A-A259-8748CA484AFF}" srcOrd="1" destOrd="0" presId="urn:microsoft.com/office/officeart/2005/8/layout/hierarchy1"/>
    <dgm:cxn modelId="{06801209-7853-4EC2-9B44-739C4C68F26B}" type="presParOf" srcId="{8FEFD328-26AE-4084-AEDF-3010696B45EE}" destId="{18215B68-BBA5-4FE1-B74E-01545B6ADBF1}" srcOrd="2" destOrd="0" presId="urn:microsoft.com/office/officeart/2005/8/layout/hierarchy1"/>
    <dgm:cxn modelId="{30973954-EAB4-45A5-94C4-6C11F19D95CE}" type="presParOf" srcId="{8FEFD328-26AE-4084-AEDF-3010696B45EE}" destId="{43AC91BE-3D45-49A6-977D-D70B317FFBB5}" srcOrd="3" destOrd="0" presId="urn:microsoft.com/office/officeart/2005/8/layout/hierarchy1"/>
    <dgm:cxn modelId="{2F33BBD9-D44B-41FE-9D67-12D2D5CCFA2D}" type="presParOf" srcId="{43AC91BE-3D45-49A6-977D-D70B317FFBB5}" destId="{0F279689-3C3B-4653-BAE9-75455B6511C1}" srcOrd="0" destOrd="0" presId="urn:microsoft.com/office/officeart/2005/8/layout/hierarchy1"/>
    <dgm:cxn modelId="{EFB7671F-ED61-4786-AA7E-7D5E843ACD8F}" type="presParOf" srcId="{0F279689-3C3B-4653-BAE9-75455B6511C1}" destId="{CF318AC1-9072-4303-B868-327FB97FC04A}" srcOrd="0" destOrd="0" presId="urn:microsoft.com/office/officeart/2005/8/layout/hierarchy1"/>
    <dgm:cxn modelId="{FA319014-3839-48F7-B693-5AAD6686DD1F}" type="presParOf" srcId="{0F279689-3C3B-4653-BAE9-75455B6511C1}" destId="{D39AC720-EE92-40DF-BD7B-1B797A2F259E}" srcOrd="1" destOrd="0" presId="urn:microsoft.com/office/officeart/2005/8/layout/hierarchy1"/>
    <dgm:cxn modelId="{380AC5D3-8D3E-416D-A112-4FBD24BABDA4}" type="presParOf" srcId="{43AC91BE-3D45-49A6-977D-D70B317FFBB5}" destId="{B41F02B2-A9F5-4B21-8A76-0D313D8A1C34}" srcOrd="1" destOrd="0" presId="urn:microsoft.com/office/officeart/2005/8/layout/hierarchy1"/>
    <dgm:cxn modelId="{BCA9FB45-93C2-4A55-A5D6-0F9BC211D610}" type="presParOf" srcId="{340EAC7F-CDD7-45C1-962E-668A0E78EC92}" destId="{599AF132-030F-420B-A9F7-990384A8188D}" srcOrd="4" destOrd="0" presId="urn:microsoft.com/office/officeart/2005/8/layout/hierarchy1"/>
    <dgm:cxn modelId="{2D5010D0-FBD2-4305-8AA9-A4274E7D5EF8}" type="presParOf" srcId="{340EAC7F-CDD7-45C1-962E-668A0E78EC92}" destId="{392E98FB-0AA0-4EDB-BBB3-B1893B016B3C}" srcOrd="5" destOrd="0" presId="urn:microsoft.com/office/officeart/2005/8/layout/hierarchy1"/>
    <dgm:cxn modelId="{B1E77365-FBF5-4A4C-BB94-09DC2D5EF18E}" type="presParOf" srcId="{392E98FB-0AA0-4EDB-BBB3-B1893B016B3C}" destId="{140F18D3-A04F-41A3-AD23-69BEC91CB6AF}" srcOrd="0" destOrd="0" presId="urn:microsoft.com/office/officeart/2005/8/layout/hierarchy1"/>
    <dgm:cxn modelId="{A2E25A40-3993-450A-AED1-2F64452B864E}" type="presParOf" srcId="{140F18D3-A04F-41A3-AD23-69BEC91CB6AF}" destId="{4ABE97DE-877C-4118-B6D5-D40AB4BA7F12}" srcOrd="0" destOrd="0" presId="urn:microsoft.com/office/officeart/2005/8/layout/hierarchy1"/>
    <dgm:cxn modelId="{E4EBA0C1-2339-4F87-A485-C8FD6C6592A6}" type="presParOf" srcId="{140F18D3-A04F-41A3-AD23-69BEC91CB6AF}" destId="{B214E805-23E3-4E41-852D-9ADA6C95AEFE}" srcOrd="1" destOrd="0" presId="urn:microsoft.com/office/officeart/2005/8/layout/hierarchy1"/>
    <dgm:cxn modelId="{B8E36C11-46E7-4560-81D6-DA6491B18F3C}" type="presParOf" srcId="{392E98FB-0AA0-4EDB-BBB3-B1893B016B3C}" destId="{4CA6A9DF-E076-4FAE-AB4A-D77BF14F55AC}" srcOrd="1" destOrd="0" presId="urn:microsoft.com/office/officeart/2005/8/layout/hierarchy1"/>
    <dgm:cxn modelId="{41E543BD-9D08-4107-988C-460351EBCCB6}" type="presParOf" srcId="{340EAC7F-CDD7-45C1-962E-668A0E78EC92}" destId="{82B8AEC3-C52B-44C1-BB6D-E053DABA5461}" srcOrd="6" destOrd="0" presId="urn:microsoft.com/office/officeart/2005/8/layout/hierarchy1"/>
    <dgm:cxn modelId="{54C58DB3-73EA-42A3-8BF0-0CF55DE38882}" type="presParOf" srcId="{340EAC7F-CDD7-45C1-962E-668A0E78EC92}" destId="{5FFD0F74-AF64-4279-A9F8-09C3B3603F27}" srcOrd="7" destOrd="0" presId="urn:microsoft.com/office/officeart/2005/8/layout/hierarchy1"/>
    <dgm:cxn modelId="{6FEC080B-584B-43B8-8CC4-10D58D36176F}" type="presParOf" srcId="{5FFD0F74-AF64-4279-A9F8-09C3B3603F27}" destId="{AA4C4356-11A6-4AE8-80FC-B9172291396A}" srcOrd="0" destOrd="0" presId="urn:microsoft.com/office/officeart/2005/8/layout/hierarchy1"/>
    <dgm:cxn modelId="{ED467D9A-89F4-4097-9447-69ED5170A01F}" type="presParOf" srcId="{AA4C4356-11A6-4AE8-80FC-B9172291396A}" destId="{04927194-5447-4901-8954-A9B0BF7267D4}" srcOrd="0" destOrd="0" presId="urn:microsoft.com/office/officeart/2005/8/layout/hierarchy1"/>
    <dgm:cxn modelId="{31D19A90-46D3-40BD-945E-C8F2247E9816}" type="presParOf" srcId="{AA4C4356-11A6-4AE8-80FC-B9172291396A}" destId="{723F4B90-3FCA-4914-9ADB-4676ED811AFA}" srcOrd="1" destOrd="0" presId="urn:microsoft.com/office/officeart/2005/8/layout/hierarchy1"/>
    <dgm:cxn modelId="{B3C204F4-4AFA-448D-AE2F-0B1A20911295}" type="presParOf" srcId="{5FFD0F74-AF64-4279-A9F8-09C3B3603F27}" destId="{04BBA3F2-C224-4BDF-BA79-3D5C997B4B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725F5B-5E27-42E5-B08A-A19C8264A447}" type="doc">
      <dgm:prSet loTypeId="urn:microsoft.com/office/officeart/2005/8/layout/chevron2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AC1BD2-A4EE-4DCD-9E00-F7296A3E378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27E6DB4-92A6-46BB-A5E9-9CCEC82A8B45}" type="parTrans" cxnId="{0AE9021D-B0CE-4201-B4EA-2FF42FD03627}">
      <dgm:prSet/>
      <dgm:spPr/>
      <dgm:t>
        <a:bodyPr/>
        <a:lstStyle/>
        <a:p>
          <a:endParaRPr lang="ru-RU"/>
        </a:p>
      </dgm:t>
    </dgm:pt>
    <dgm:pt modelId="{34B4A1FF-6990-49AB-B64E-D9A24B173628}" type="sibTrans" cxnId="{0AE9021D-B0CE-4201-B4EA-2FF42FD03627}">
      <dgm:prSet/>
      <dgm:spPr/>
      <dgm:t>
        <a:bodyPr/>
        <a:lstStyle/>
        <a:p>
          <a:endParaRPr lang="ru-RU"/>
        </a:p>
      </dgm:t>
    </dgm:pt>
    <dgm:pt modelId="{794D8460-A3B6-46C6-9DD6-2684D2C10C5B}">
      <dgm:prSet phldrT="[Текст]"/>
      <dgm:spPr/>
      <dgm:t>
        <a:bodyPr/>
        <a:lstStyle/>
        <a:p>
          <a:r>
            <a:rPr lang="ru-RU" b="1" dirty="0" smtClean="0"/>
            <a:t>Муниципальные ценные бумаги муниципального образования</a:t>
          </a:r>
          <a:endParaRPr lang="ru-RU" b="1" dirty="0"/>
        </a:p>
      </dgm:t>
    </dgm:pt>
    <dgm:pt modelId="{28751697-1903-4120-A875-874EA0B2BD9B}" type="parTrans" cxnId="{08F2891C-8B82-4403-A706-E30B158E6497}">
      <dgm:prSet/>
      <dgm:spPr/>
      <dgm:t>
        <a:bodyPr/>
        <a:lstStyle/>
        <a:p>
          <a:endParaRPr lang="ru-RU"/>
        </a:p>
      </dgm:t>
    </dgm:pt>
    <dgm:pt modelId="{CEC0B965-5A5A-41B5-8930-0CC2522F6D9E}" type="sibTrans" cxnId="{08F2891C-8B82-4403-A706-E30B158E6497}">
      <dgm:prSet/>
      <dgm:spPr/>
      <dgm:t>
        <a:bodyPr/>
        <a:lstStyle/>
        <a:p>
          <a:endParaRPr lang="ru-RU"/>
        </a:p>
      </dgm:t>
    </dgm:pt>
    <dgm:pt modelId="{9D312D87-9EAA-4BCF-9A55-6DB0FD329FA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A69C2C6-D253-4296-B20B-72ABE0DA64D8}" type="parTrans" cxnId="{5BCAE861-20B8-4A4B-9159-A139E47FE269}">
      <dgm:prSet/>
      <dgm:spPr/>
      <dgm:t>
        <a:bodyPr/>
        <a:lstStyle/>
        <a:p>
          <a:endParaRPr lang="ru-RU"/>
        </a:p>
      </dgm:t>
    </dgm:pt>
    <dgm:pt modelId="{9C770283-93FD-4DF9-940A-F21073D3CC8B}" type="sibTrans" cxnId="{5BCAE861-20B8-4A4B-9159-A139E47FE269}">
      <dgm:prSet/>
      <dgm:spPr/>
      <dgm:t>
        <a:bodyPr/>
        <a:lstStyle/>
        <a:p>
          <a:endParaRPr lang="ru-RU"/>
        </a:p>
      </dgm:t>
    </dgm:pt>
    <dgm:pt modelId="{3B44608E-DCAC-4D28-87BC-5F0B313E44E3}">
      <dgm:prSet phldrT="[Текст]"/>
      <dgm:spPr/>
      <dgm:t>
        <a:bodyPr/>
        <a:lstStyle/>
        <a:p>
          <a:r>
            <a:rPr lang="ru-RU" b="1" dirty="0" smtClean="0"/>
            <a:t>Кредиты:</a:t>
          </a:r>
          <a:endParaRPr lang="ru-RU" b="1" dirty="0"/>
        </a:p>
      </dgm:t>
    </dgm:pt>
    <dgm:pt modelId="{16A5FA8B-BF8B-4CC6-87C0-83B2FCBB1718}" type="parTrans" cxnId="{4D350B2A-263A-4020-B172-68E3D5484686}">
      <dgm:prSet/>
      <dgm:spPr/>
      <dgm:t>
        <a:bodyPr/>
        <a:lstStyle/>
        <a:p>
          <a:endParaRPr lang="ru-RU"/>
        </a:p>
      </dgm:t>
    </dgm:pt>
    <dgm:pt modelId="{A7E3C5AF-4510-4B17-8E64-3E99D63572B3}" type="sibTrans" cxnId="{4D350B2A-263A-4020-B172-68E3D5484686}">
      <dgm:prSet/>
      <dgm:spPr/>
      <dgm:t>
        <a:bodyPr/>
        <a:lstStyle/>
        <a:p>
          <a:endParaRPr lang="ru-RU"/>
        </a:p>
      </dgm:t>
    </dgm:pt>
    <dgm:pt modelId="{4329D5D2-697C-4DD8-9A2F-8C718C65D623}">
      <dgm:prSet phldrT="[Текст]"/>
      <dgm:spPr/>
      <dgm:t>
        <a:bodyPr/>
        <a:lstStyle/>
        <a:p>
          <a:r>
            <a:rPr lang="ru-RU" b="1" dirty="0" smtClean="0"/>
            <a:t>Бюджетные кредиты</a:t>
          </a:r>
          <a:endParaRPr lang="ru-RU" b="1" dirty="0"/>
        </a:p>
      </dgm:t>
    </dgm:pt>
    <dgm:pt modelId="{A999BDF4-F424-450B-BBD0-7B0131E0D0F8}" type="parTrans" cxnId="{0EB4508E-184F-47F9-B5C3-EC0BE932888C}">
      <dgm:prSet/>
      <dgm:spPr/>
      <dgm:t>
        <a:bodyPr/>
        <a:lstStyle/>
        <a:p>
          <a:endParaRPr lang="ru-RU"/>
        </a:p>
      </dgm:t>
    </dgm:pt>
    <dgm:pt modelId="{050C2220-0E1B-4285-B3AA-F28FFA47BB8E}" type="sibTrans" cxnId="{0EB4508E-184F-47F9-B5C3-EC0BE932888C}">
      <dgm:prSet/>
      <dgm:spPr/>
      <dgm:t>
        <a:bodyPr/>
        <a:lstStyle/>
        <a:p>
          <a:endParaRPr lang="ru-RU"/>
        </a:p>
      </dgm:t>
    </dgm:pt>
    <dgm:pt modelId="{B2F15CAC-015B-42C1-A915-4BBDB5EC12F7}">
      <dgm:prSet phldrT="[Текст]"/>
      <dgm:spPr/>
      <dgm:t>
        <a:bodyPr/>
        <a:lstStyle/>
        <a:p>
          <a:r>
            <a:rPr lang="ru-RU" b="1" dirty="0" smtClean="0"/>
            <a:t>Кредиты от кредитных организаций</a:t>
          </a:r>
          <a:endParaRPr lang="ru-RU" b="1" dirty="0"/>
        </a:p>
      </dgm:t>
    </dgm:pt>
    <dgm:pt modelId="{F5B7FEBB-FD9D-4472-8F0A-B2FB855411C8}" type="parTrans" cxnId="{758BC0AD-5342-4395-A750-EC5C919879FE}">
      <dgm:prSet/>
      <dgm:spPr/>
      <dgm:t>
        <a:bodyPr/>
        <a:lstStyle/>
        <a:p>
          <a:endParaRPr lang="ru-RU"/>
        </a:p>
      </dgm:t>
    </dgm:pt>
    <dgm:pt modelId="{C2B2FCAD-7D19-4890-8D0A-C98F2DE2F4B8}" type="sibTrans" cxnId="{758BC0AD-5342-4395-A750-EC5C919879FE}">
      <dgm:prSet/>
      <dgm:spPr/>
      <dgm:t>
        <a:bodyPr/>
        <a:lstStyle/>
        <a:p>
          <a:endParaRPr lang="ru-RU"/>
        </a:p>
      </dgm:t>
    </dgm:pt>
    <dgm:pt modelId="{706AA9C0-7092-4AA2-A2E3-25E3B764C72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FD660F2-1DAA-44B1-A377-5214C3026A7D}" type="sibTrans" cxnId="{7E42CE3B-40BE-4999-B734-83374B576724}">
      <dgm:prSet/>
      <dgm:spPr/>
      <dgm:t>
        <a:bodyPr/>
        <a:lstStyle/>
        <a:p>
          <a:endParaRPr lang="ru-RU"/>
        </a:p>
      </dgm:t>
    </dgm:pt>
    <dgm:pt modelId="{9964110D-AA67-451B-B301-9E54BB8F1976}" type="parTrans" cxnId="{7E42CE3B-40BE-4999-B734-83374B576724}">
      <dgm:prSet/>
      <dgm:spPr/>
      <dgm:t>
        <a:bodyPr/>
        <a:lstStyle/>
        <a:p>
          <a:endParaRPr lang="ru-RU"/>
        </a:p>
      </dgm:t>
    </dgm:pt>
    <dgm:pt modelId="{D4B14F4B-0C19-42A6-9861-3BE4987FC28F}">
      <dgm:prSet phldrT="[Текст]"/>
      <dgm:spPr/>
      <dgm:t>
        <a:bodyPr/>
        <a:lstStyle/>
        <a:p>
          <a:r>
            <a:rPr lang="ru-RU" b="1" dirty="0" smtClean="0"/>
            <a:t>Гарантии муниципального образования</a:t>
          </a:r>
          <a:endParaRPr lang="ru-RU" b="1" dirty="0"/>
        </a:p>
      </dgm:t>
    </dgm:pt>
    <dgm:pt modelId="{76C09208-1176-4733-8003-943F49E8EAC3}" type="sibTrans" cxnId="{3879A4EE-ABE7-4828-95FB-F9E1F070DF0D}">
      <dgm:prSet/>
      <dgm:spPr/>
      <dgm:t>
        <a:bodyPr/>
        <a:lstStyle/>
        <a:p>
          <a:endParaRPr lang="ru-RU"/>
        </a:p>
      </dgm:t>
    </dgm:pt>
    <dgm:pt modelId="{3EAF4F83-F711-45BB-A8C7-06085F4FB4C4}" type="parTrans" cxnId="{3879A4EE-ABE7-4828-95FB-F9E1F070DF0D}">
      <dgm:prSet/>
      <dgm:spPr/>
      <dgm:t>
        <a:bodyPr/>
        <a:lstStyle/>
        <a:p>
          <a:endParaRPr lang="ru-RU"/>
        </a:p>
      </dgm:t>
    </dgm:pt>
    <dgm:pt modelId="{24F8B789-599E-47B9-A196-5795D4167A12}" type="pres">
      <dgm:prSet presAssocID="{AD725F5B-5E27-42E5-B08A-A19C8264A4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9836D-9893-400C-BD3D-7FA561213202}" type="pres">
      <dgm:prSet presAssocID="{6FAC1BD2-A4EE-4DCD-9E00-F7296A3E3781}" presName="composite" presStyleCnt="0"/>
      <dgm:spPr/>
    </dgm:pt>
    <dgm:pt modelId="{48559F26-4CC4-44B0-A390-40D27596AB89}" type="pres">
      <dgm:prSet presAssocID="{6FAC1BD2-A4EE-4DCD-9E00-F7296A3E378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CF361-7490-4B76-A478-51B543FC182F}" type="pres">
      <dgm:prSet presAssocID="{6FAC1BD2-A4EE-4DCD-9E00-F7296A3E3781}" presName="descendantText" presStyleLbl="alignAcc1" presStyleIdx="0" presStyleCnt="3" custLinFactNeighborX="1005" custLinFactNeighborY="-1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2E487-237C-4DA4-B596-7205F1844C4B}" type="pres">
      <dgm:prSet presAssocID="{34B4A1FF-6990-49AB-B64E-D9A24B173628}" presName="sp" presStyleCnt="0"/>
      <dgm:spPr/>
    </dgm:pt>
    <dgm:pt modelId="{8EA0E6A7-886B-44BB-ACB8-84CE998B7FAE}" type="pres">
      <dgm:prSet presAssocID="{706AA9C0-7092-4AA2-A2E3-25E3B764C72B}" presName="composite" presStyleCnt="0"/>
      <dgm:spPr/>
    </dgm:pt>
    <dgm:pt modelId="{82ECF2F4-A25B-48DB-A992-37EAB9D1FC40}" type="pres">
      <dgm:prSet presAssocID="{706AA9C0-7092-4AA2-A2E3-25E3B764C7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D1CBB-CAD6-4A20-91FB-1BF78616C765}" type="pres">
      <dgm:prSet presAssocID="{706AA9C0-7092-4AA2-A2E3-25E3B764C72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593BE-19E8-4753-8203-0ACA1F7A1CA8}" type="pres">
      <dgm:prSet presAssocID="{FFD660F2-1DAA-44B1-A377-5214C3026A7D}" presName="sp" presStyleCnt="0"/>
      <dgm:spPr/>
    </dgm:pt>
    <dgm:pt modelId="{55620746-37FB-4C88-8A62-D0D28229AF71}" type="pres">
      <dgm:prSet presAssocID="{9D312D87-9EAA-4BCF-9A55-6DB0FD329FA3}" presName="composite" presStyleCnt="0"/>
      <dgm:spPr/>
    </dgm:pt>
    <dgm:pt modelId="{F4F9E693-42AF-4D19-9229-B2DB1D3B9B7C}" type="pres">
      <dgm:prSet presAssocID="{9D312D87-9EAA-4BCF-9A55-6DB0FD329FA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228E5-1F21-4ACF-A253-44DD3947C33F}" type="pres">
      <dgm:prSet presAssocID="{9D312D87-9EAA-4BCF-9A55-6DB0FD329FA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5C8FC0-2E55-4D5E-808E-7D29C1039B71}" type="presOf" srcId="{6FAC1BD2-A4EE-4DCD-9E00-F7296A3E3781}" destId="{48559F26-4CC4-44B0-A390-40D27596AB89}" srcOrd="0" destOrd="0" presId="urn:microsoft.com/office/officeart/2005/8/layout/chevron2"/>
    <dgm:cxn modelId="{4D350B2A-263A-4020-B172-68E3D5484686}" srcId="{9D312D87-9EAA-4BCF-9A55-6DB0FD329FA3}" destId="{3B44608E-DCAC-4D28-87BC-5F0B313E44E3}" srcOrd="0" destOrd="0" parTransId="{16A5FA8B-BF8B-4CC6-87C0-83B2FCBB1718}" sibTransId="{A7E3C5AF-4510-4B17-8E64-3E99D63572B3}"/>
    <dgm:cxn modelId="{00534D01-0867-4CEB-B127-A4542F93118B}" type="presOf" srcId="{4329D5D2-697C-4DD8-9A2F-8C718C65D623}" destId="{591228E5-1F21-4ACF-A253-44DD3947C33F}" srcOrd="0" destOrd="1" presId="urn:microsoft.com/office/officeart/2005/8/layout/chevron2"/>
    <dgm:cxn modelId="{CDFF5772-52F3-4760-B10B-B42C3B203524}" type="presOf" srcId="{B2F15CAC-015B-42C1-A915-4BBDB5EC12F7}" destId="{591228E5-1F21-4ACF-A253-44DD3947C33F}" srcOrd="0" destOrd="2" presId="urn:microsoft.com/office/officeart/2005/8/layout/chevron2"/>
    <dgm:cxn modelId="{31607B2F-3C4D-4F8A-A131-647E61CE708B}" type="presOf" srcId="{3B44608E-DCAC-4D28-87BC-5F0B313E44E3}" destId="{591228E5-1F21-4ACF-A253-44DD3947C33F}" srcOrd="0" destOrd="0" presId="urn:microsoft.com/office/officeart/2005/8/layout/chevron2"/>
    <dgm:cxn modelId="{758BC0AD-5342-4395-A750-EC5C919879FE}" srcId="{9D312D87-9EAA-4BCF-9A55-6DB0FD329FA3}" destId="{B2F15CAC-015B-42C1-A915-4BBDB5EC12F7}" srcOrd="2" destOrd="0" parTransId="{F5B7FEBB-FD9D-4472-8F0A-B2FB855411C8}" sibTransId="{C2B2FCAD-7D19-4890-8D0A-C98F2DE2F4B8}"/>
    <dgm:cxn modelId="{08F2891C-8B82-4403-A706-E30B158E6497}" srcId="{6FAC1BD2-A4EE-4DCD-9E00-F7296A3E3781}" destId="{794D8460-A3B6-46C6-9DD6-2684D2C10C5B}" srcOrd="0" destOrd="0" parTransId="{28751697-1903-4120-A875-874EA0B2BD9B}" sibTransId="{CEC0B965-5A5A-41B5-8930-0CC2522F6D9E}"/>
    <dgm:cxn modelId="{5BCAE861-20B8-4A4B-9159-A139E47FE269}" srcId="{AD725F5B-5E27-42E5-B08A-A19C8264A447}" destId="{9D312D87-9EAA-4BCF-9A55-6DB0FD329FA3}" srcOrd="2" destOrd="0" parTransId="{BA69C2C6-D253-4296-B20B-72ABE0DA64D8}" sibTransId="{9C770283-93FD-4DF9-940A-F21073D3CC8B}"/>
    <dgm:cxn modelId="{D1A8F759-3436-4A74-BE0B-EB4B49579DBE}" type="presOf" srcId="{794D8460-A3B6-46C6-9DD6-2684D2C10C5B}" destId="{985CF361-7490-4B76-A478-51B543FC182F}" srcOrd="0" destOrd="0" presId="urn:microsoft.com/office/officeart/2005/8/layout/chevron2"/>
    <dgm:cxn modelId="{815FCBD5-1441-4E17-B787-D1B27443664B}" type="presOf" srcId="{706AA9C0-7092-4AA2-A2E3-25E3B764C72B}" destId="{82ECF2F4-A25B-48DB-A992-37EAB9D1FC40}" srcOrd="0" destOrd="0" presId="urn:microsoft.com/office/officeart/2005/8/layout/chevron2"/>
    <dgm:cxn modelId="{0AE9021D-B0CE-4201-B4EA-2FF42FD03627}" srcId="{AD725F5B-5E27-42E5-B08A-A19C8264A447}" destId="{6FAC1BD2-A4EE-4DCD-9E00-F7296A3E3781}" srcOrd="0" destOrd="0" parTransId="{D27E6DB4-92A6-46BB-A5E9-9CCEC82A8B45}" sibTransId="{34B4A1FF-6990-49AB-B64E-D9A24B173628}"/>
    <dgm:cxn modelId="{67A9C6DA-BDF1-4E87-9B6C-43A4A9D8250F}" type="presOf" srcId="{AD725F5B-5E27-42E5-B08A-A19C8264A447}" destId="{24F8B789-599E-47B9-A196-5795D4167A12}" srcOrd="0" destOrd="0" presId="urn:microsoft.com/office/officeart/2005/8/layout/chevron2"/>
    <dgm:cxn modelId="{7E42CE3B-40BE-4999-B734-83374B576724}" srcId="{AD725F5B-5E27-42E5-B08A-A19C8264A447}" destId="{706AA9C0-7092-4AA2-A2E3-25E3B764C72B}" srcOrd="1" destOrd="0" parTransId="{9964110D-AA67-451B-B301-9E54BB8F1976}" sibTransId="{FFD660F2-1DAA-44B1-A377-5214C3026A7D}"/>
    <dgm:cxn modelId="{0EB4508E-184F-47F9-B5C3-EC0BE932888C}" srcId="{9D312D87-9EAA-4BCF-9A55-6DB0FD329FA3}" destId="{4329D5D2-697C-4DD8-9A2F-8C718C65D623}" srcOrd="1" destOrd="0" parTransId="{A999BDF4-F424-450B-BBD0-7B0131E0D0F8}" sibTransId="{050C2220-0E1B-4285-B3AA-F28FFA47BB8E}"/>
    <dgm:cxn modelId="{3879A4EE-ABE7-4828-95FB-F9E1F070DF0D}" srcId="{706AA9C0-7092-4AA2-A2E3-25E3B764C72B}" destId="{D4B14F4B-0C19-42A6-9861-3BE4987FC28F}" srcOrd="0" destOrd="0" parTransId="{3EAF4F83-F711-45BB-A8C7-06085F4FB4C4}" sibTransId="{76C09208-1176-4733-8003-943F49E8EAC3}"/>
    <dgm:cxn modelId="{A437C5BA-65E6-4F89-9A24-204857B89DF8}" type="presOf" srcId="{9D312D87-9EAA-4BCF-9A55-6DB0FD329FA3}" destId="{F4F9E693-42AF-4D19-9229-B2DB1D3B9B7C}" srcOrd="0" destOrd="0" presId="urn:microsoft.com/office/officeart/2005/8/layout/chevron2"/>
    <dgm:cxn modelId="{5082C3C9-ADBA-492C-BD71-1B80D525C420}" type="presOf" srcId="{D4B14F4B-0C19-42A6-9861-3BE4987FC28F}" destId="{9CFD1CBB-CAD6-4A20-91FB-1BF78616C765}" srcOrd="0" destOrd="0" presId="urn:microsoft.com/office/officeart/2005/8/layout/chevron2"/>
    <dgm:cxn modelId="{FABC87E0-5852-442C-B709-A17A1E5C2E88}" type="presParOf" srcId="{24F8B789-599E-47B9-A196-5795D4167A12}" destId="{9589836D-9893-400C-BD3D-7FA561213202}" srcOrd="0" destOrd="0" presId="urn:microsoft.com/office/officeart/2005/8/layout/chevron2"/>
    <dgm:cxn modelId="{914621B7-364C-4F7B-8F6B-8842AB7AD09A}" type="presParOf" srcId="{9589836D-9893-400C-BD3D-7FA561213202}" destId="{48559F26-4CC4-44B0-A390-40D27596AB89}" srcOrd="0" destOrd="0" presId="urn:microsoft.com/office/officeart/2005/8/layout/chevron2"/>
    <dgm:cxn modelId="{FE513E9F-9442-4DCE-858B-3C833A730EBB}" type="presParOf" srcId="{9589836D-9893-400C-BD3D-7FA561213202}" destId="{985CF361-7490-4B76-A478-51B543FC182F}" srcOrd="1" destOrd="0" presId="urn:microsoft.com/office/officeart/2005/8/layout/chevron2"/>
    <dgm:cxn modelId="{F522E29D-6265-48C4-95EC-09C4383D9575}" type="presParOf" srcId="{24F8B789-599E-47B9-A196-5795D4167A12}" destId="{C512E487-237C-4DA4-B596-7205F1844C4B}" srcOrd="1" destOrd="0" presId="urn:microsoft.com/office/officeart/2005/8/layout/chevron2"/>
    <dgm:cxn modelId="{44A297B2-4897-4ADF-9690-0919E631CC6D}" type="presParOf" srcId="{24F8B789-599E-47B9-A196-5795D4167A12}" destId="{8EA0E6A7-886B-44BB-ACB8-84CE998B7FAE}" srcOrd="2" destOrd="0" presId="urn:microsoft.com/office/officeart/2005/8/layout/chevron2"/>
    <dgm:cxn modelId="{6351F5FC-4A33-4410-8B50-69E1C0D38C9F}" type="presParOf" srcId="{8EA0E6A7-886B-44BB-ACB8-84CE998B7FAE}" destId="{82ECF2F4-A25B-48DB-A992-37EAB9D1FC40}" srcOrd="0" destOrd="0" presId="urn:microsoft.com/office/officeart/2005/8/layout/chevron2"/>
    <dgm:cxn modelId="{29D5F87D-D056-4DC6-98CA-D58B4A731727}" type="presParOf" srcId="{8EA0E6A7-886B-44BB-ACB8-84CE998B7FAE}" destId="{9CFD1CBB-CAD6-4A20-91FB-1BF78616C765}" srcOrd="1" destOrd="0" presId="urn:microsoft.com/office/officeart/2005/8/layout/chevron2"/>
    <dgm:cxn modelId="{FAA98467-10C4-4993-9D9C-0010EC6738C3}" type="presParOf" srcId="{24F8B789-599E-47B9-A196-5795D4167A12}" destId="{F81593BE-19E8-4753-8203-0ACA1F7A1CA8}" srcOrd="3" destOrd="0" presId="urn:microsoft.com/office/officeart/2005/8/layout/chevron2"/>
    <dgm:cxn modelId="{58B812E2-744A-4153-8677-394482F35A5D}" type="presParOf" srcId="{24F8B789-599E-47B9-A196-5795D4167A12}" destId="{55620746-37FB-4C88-8A62-D0D28229AF71}" srcOrd="4" destOrd="0" presId="urn:microsoft.com/office/officeart/2005/8/layout/chevron2"/>
    <dgm:cxn modelId="{C4C666D2-30B9-417C-A203-42FE14FBBFDB}" type="presParOf" srcId="{55620746-37FB-4C88-8A62-D0D28229AF71}" destId="{F4F9E693-42AF-4D19-9229-B2DB1D3B9B7C}" srcOrd="0" destOrd="0" presId="urn:microsoft.com/office/officeart/2005/8/layout/chevron2"/>
    <dgm:cxn modelId="{6D71D8E5-C5FF-4919-A328-20C484ED37B4}" type="presParOf" srcId="{55620746-37FB-4C88-8A62-D0D28229AF71}" destId="{591228E5-1F21-4ACF-A253-44DD3947C3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DEC5BA-D806-4822-B65F-02ACCDD37881}" type="doc">
      <dgm:prSet loTypeId="urn:microsoft.com/office/officeart/2005/8/layout/chevron2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9B2451-5135-4849-AB6E-7CBE9696053C}">
      <dgm:prSet phldrT="[Текст]"/>
      <dgm:spPr/>
      <dgm:t>
        <a:bodyPr/>
        <a:lstStyle/>
        <a:p>
          <a:r>
            <a:rPr lang="ru-RU" b="1" dirty="0" smtClean="0"/>
            <a:t>Менее1 года</a:t>
          </a:r>
        </a:p>
      </dgm:t>
    </dgm:pt>
    <dgm:pt modelId="{01D0CE81-B096-4F19-A25D-1E99BDE5A437}" type="parTrans" cxnId="{18CF2938-3A39-49DF-9CAC-9D162EB1545D}">
      <dgm:prSet/>
      <dgm:spPr/>
      <dgm:t>
        <a:bodyPr/>
        <a:lstStyle/>
        <a:p>
          <a:endParaRPr lang="ru-RU"/>
        </a:p>
      </dgm:t>
    </dgm:pt>
    <dgm:pt modelId="{90C236CD-50DE-412D-ADAA-2D0BC312FDEA}" type="sibTrans" cxnId="{18CF2938-3A39-49DF-9CAC-9D162EB1545D}">
      <dgm:prSet/>
      <dgm:spPr/>
      <dgm:t>
        <a:bodyPr/>
        <a:lstStyle/>
        <a:p>
          <a:endParaRPr lang="ru-RU"/>
        </a:p>
      </dgm:t>
    </dgm:pt>
    <dgm:pt modelId="{56A88ADC-56F4-4F14-ADAC-C4EF9F374F01}">
      <dgm:prSet phldrT="[Текст]"/>
      <dgm:spPr/>
      <dgm:t>
        <a:bodyPr/>
        <a:lstStyle/>
        <a:p>
          <a:r>
            <a:rPr lang="ru-RU" b="1" dirty="0" smtClean="0"/>
            <a:t>Краткосрочный</a:t>
          </a:r>
          <a:endParaRPr lang="ru-RU" b="1" dirty="0"/>
        </a:p>
      </dgm:t>
    </dgm:pt>
    <dgm:pt modelId="{5BF1BFAE-0B71-4D93-9C83-597AE4E541D2}" type="parTrans" cxnId="{E5E23806-B40B-4FA9-8298-AC10EB8DFBB9}">
      <dgm:prSet/>
      <dgm:spPr/>
      <dgm:t>
        <a:bodyPr/>
        <a:lstStyle/>
        <a:p>
          <a:endParaRPr lang="ru-RU"/>
        </a:p>
      </dgm:t>
    </dgm:pt>
    <dgm:pt modelId="{9407EAF2-68C7-431D-B88B-21794C1AEC9E}" type="sibTrans" cxnId="{E5E23806-B40B-4FA9-8298-AC10EB8DFBB9}">
      <dgm:prSet/>
      <dgm:spPr/>
      <dgm:t>
        <a:bodyPr/>
        <a:lstStyle/>
        <a:p>
          <a:endParaRPr lang="ru-RU"/>
        </a:p>
      </dgm:t>
    </dgm:pt>
    <dgm:pt modelId="{5716CA77-E640-499F-B076-1B4A8F336ADA}">
      <dgm:prSet phldrT="[Текст]"/>
      <dgm:spPr/>
      <dgm:t>
        <a:bodyPr/>
        <a:lstStyle/>
        <a:p>
          <a:r>
            <a:rPr lang="ru-RU" dirty="0" smtClean="0"/>
            <a:t>От 1 года до 5 лет</a:t>
          </a:r>
          <a:endParaRPr lang="ru-RU" dirty="0"/>
        </a:p>
      </dgm:t>
    </dgm:pt>
    <dgm:pt modelId="{9225122D-D849-4042-87AF-5E82B2760AF6}" type="parTrans" cxnId="{5BD2056A-86B9-484B-939F-C9F20E70DA4F}">
      <dgm:prSet/>
      <dgm:spPr/>
      <dgm:t>
        <a:bodyPr/>
        <a:lstStyle/>
        <a:p>
          <a:endParaRPr lang="ru-RU"/>
        </a:p>
      </dgm:t>
    </dgm:pt>
    <dgm:pt modelId="{A831AD73-34BE-41FC-BCA6-AA6163FF75E0}" type="sibTrans" cxnId="{5BD2056A-86B9-484B-939F-C9F20E70DA4F}">
      <dgm:prSet/>
      <dgm:spPr/>
      <dgm:t>
        <a:bodyPr/>
        <a:lstStyle/>
        <a:p>
          <a:endParaRPr lang="ru-RU"/>
        </a:p>
      </dgm:t>
    </dgm:pt>
    <dgm:pt modelId="{85F32643-AC68-48F6-98D5-BDB6ED6F1489}">
      <dgm:prSet phldrT="[Текст]"/>
      <dgm:spPr/>
      <dgm:t>
        <a:bodyPr/>
        <a:lstStyle/>
        <a:p>
          <a:r>
            <a:rPr lang="ru-RU" b="1" dirty="0" smtClean="0"/>
            <a:t>Среднесписочный</a:t>
          </a:r>
          <a:endParaRPr lang="ru-RU" b="1" dirty="0"/>
        </a:p>
      </dgm:t>
    </dgm:pt>
    <dgm:pt modelId="{001F8F30-F54F-45E3-998E-123D4EE98175}" type="parTrans" cxnId="{2B932DFF-C317-4319-AC84-39BD686DBDCC}">
      <dgm:prSet/>
      <dgm:spPr/>
      <dgm:t>
        <a:bodyPr/>
        <a:lstStyle/>
        <a:p>
          <a:endParaRPr lang="ru-RU"/>
        </a:p>
      </dgm:t>
    </dgm:pt>
    <dgm:pt modelId="{3C0D1E6D-4B59-4985-8C4C-71C61B00093F}" type="sibTrans" cxnId="{2B932DFF-C317-4319-AC84-39BD686DBDCC}">
      <dgm:prSet/>
      <dgm:spPr/>
      <dgm:t>
        <a:bodyPr/>
        <a:lstStyle/>
        <a:p>
          <a:endParaRPr lang="ru-RU"/>
        </a:p>
      </dgm:t>
    </dgm:pt>
    <dgm:pt modelId="{9197BEE4-E5DF-451B-8FB0-9AC084FA3A05}">
      <dgm:prSet phldrT="[Текст]"/>
      <dgm:spPr/>
      <dgm:t>
        <a:bodyPr/>
        <a:lstStyle/>
        <a:p>
          <a:r>
            <a:rPr lang="ru-RU" b="1" dirty="0" smtClean="0"/>
            <a:t>Долгосрочный</a:t>
          </a:r>
          <a:endParaRPr lang="ru-RU" b="1" dirty="0"/>
        </a:p>
      </dgm:t>
    </dgm:pt>
    <dgm:pt modelId="{6D5D86D1-51CF-494F-9337-33A3D18C2586}" type="parTrans" cxnId="{675E0FFA-4F92-40C9-87F2-5CD1F3BDF833}">
      <dgm:prSet/>
      <dgm:spPr/>
      <dgm:t>
        <a:bodyPr/>
        <a:lstStyle/>
        <a:p>
          <a:endParaRPr lang="ru-RU"/>
        </a:p>
      </dgm:t>
    </dgm:pt>
    <dgm:pt modelId="{7E4FEB33-725E-4DBA-B106-9F90A91CB14C}" type="sibTrans" cxnId="{675E0FFA-4F92-40C9-87F2-5CD1F3BDF833}">
      <dgm:prSet/>
      <dgm:spPr/>
      <dgm:t>
        <a:bodyPr/>
        <a:lstStyle/>
        <a:p>
          <a:endParaRPr lang="ru-RU"/>
        </a:p>
      </dgm:t>
    </dgm:pt>
    <dgm:pt modelId="{D24B997C-34F2-4683-8EEE-238EA64F5D50}">
      <dgm:prSet phldrT="[Текст]" custT="1"/>
      <dgm:spPr/>
      <dgm:t>
        <a:bodyPr/>
        <a:lstStyle/>
        <a:p>
          <a:r>
            <a:rPr lang="ru-RU" sz="1100" b="1" dirty="0" smtClean="0"/>
            <a:t>От 5 до 10 лет включительно</a:t>
          </a:r>
          <a:endParaRPr lang="ru-RU" sz="1100" b="1" dirty="0"/>
        </a:p>
      </dgm:t>
    </dgm:pt>
    <dgm:pt modelId="{9DDE2019-6501-4EEE-87A7-84EDF30CDAF9}" type="sibTrans" cxnId="{AB5DAD2F-4C5F-4FD5-916F-4403E244A0D7}">
      <dgm:prSet/>
      <dgm:spPr/>
      <dgm:t>
        <a:bodyPr/>
        <a:lstStyle/>
        <a:p>
          <a:endParaRPr lang="ru-RU"/>
        </a:p>
      </dgm:t>
    </dgm:pt>
    <dgm:pt modelId="{EDD4D0EC-4377-4BBE-8752-7AC7C4E1B455}" type="parTrans" cxnId="{AB5DAD2F-4C5F-4FD5-916F-4403E244A0D7}">
      <dgm:prSet/>
      <dgm:spPr/>
      <dgm:t>
        <a:bodyPr/>
        <a:lstStyle/>
        <a:p>
          <a:endParaRPr lang="ru-RU"/>
        </a:p>
      </dgm:t>
    </dgm:pt>
    <dgm:pt modelId="{CCBCA806-13F9-415B-B813-4162BEDC086E}" type="pres">
      <dgm:prSet presAssocID="{FEDEC5BA-D806-4822-B65F-02ACCDD378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B82445-3833-456A-B031-24F9B8288214}" type="pres">
      <dgm:prSet presAssocID="{869B2451-5135-4849-AB6E-7CBE9696053C}" presName="composite" presStyleCnt="0"/>
      <dgm:spPr/>
    </dgm:pt>
    <dgm:pt modelId="{C3660AD7-8D1B-47EE-B124-5BD15A87EEC3}" type="pres">
      <dgm:prSet presAssocID="{869B2451-5135-4849-AB6E-7CBE9696053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F73A0-F2D8-4591-BF81-39E1BEB654FB}" type="pres">
      <dgm:prSet presAssocID="{869B2451-5135-4849-AB6E-7CBE9696053C}" presName="descendantText" presStyleLbl="alignAcc1" presStyleIdx="0" presStyleCnt="3" custLinFactNeighborX="43074" custLinFactNeighborY="-9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57CE0-6AAF-4DBA-A4F0-97BADD513CCF}" type="pres">
      <dgm:prSet presAssocID="{90C236CD-50DE-412D-ADAA-2D0BC312FDEA}" presName="sp" presStyleCnt="0"/>
      <dgm:spPr/>
    </dgm:pt>
    <dgm:pt modelId="{F84ABED3-1941-4897-9A14-9E09EAA82937}" type="pres">
      <dgm:prSet presAssocID="{5716CA77-E640-499F-B076-1B4A8F336ADA}" presName="composite" presStyleCnt="0"/>
      <dgm:spPr/>
    </dgm:pt>
    <dgm:pt modelId="{068DE58B-5280-4571-A7E5-F8A990D1B355}" type="pres">
      <dgm:prSet presAssocID="{5716CA77-E640-499F-B076-1B4A8F336AD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3D639-BD66-4F5E-8592-ECDE2C400DC3}" type="pres">
      <dgm:prSet presAssocID="{5716CA77-E640-499F-B076-1B4A8F336AD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A6AFF-9ED3-4A26-8EC9-7F6D0C932D55}" type="pres">
      <dgm:prSet presAssocID="{A831AD73-34BE-41FC-BCA6-AA6163FF75E0}" presName="sp" presStyleCnt="0"/>
      <dgm:spPr/>
    </dgm:pt>
    <dgm:pt modelId="{598A354A-222C-4F1D-B8DB-536A67991373}" type="pres">
      <dgm:prSet presAssocID="{D24B997C-34F2-4683-8EEE-238EA64F5D50}" presName="composite" presStyleCnt="0"/>
      <dgm:spPr/>
    </dgm:pt>
    <dgm:pt modelId="{78D2804B-1DEE-4825-B3B8-3415D7623406}" type="pres">
      <dgm:prSet presAssocID="{D24B997C-34F2-4683-8EEE-238EA64F5D5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80273-8528-4EA2-B6E0-8DF8F7D8629D}" type="pres">
      <dgm:prSet presAssocID="{D24B997C-34F2-4683-8EEE-238EA64F5D5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A93F77-85A6-4352-ABBB-133A6D5FAAED}" type="presOf" srcId="{5716CA77-E640-499F-B076-1B4A8F336ADA}" destId="{068DE58B-5280-4571-A7E5-F8A990D1B355}" srcOrd="0" destOrd="0" presId="urn:microsoft.com/office/officeart/2005/8/layout/chevron2"/>
    <dgm:cxn modelId="{8E6AC1EF-995C-4CB9-9D09-7D5E92588934}" type="presOf" srcId="{9197BEE4-E5DF-451B-8FB0-9AC084FA3A05}" destId="{7E980273-8528-4EA2-B6E0-8DF8F7D8629D}" srcOrd="0" destOrd="0" presId="urn:microsoft.com/office/officeart/2005/8/layout/chevron2"/>
    <dgm:cxn modelId="{18CF2938-3A39-49DF-9CAC-9D162EB1545D}" srcId="{FEDEC5BA-D806-4822-B65F-02ACCDD37881}" destId="{869B2451-5135-4849-AB6E-7CBE9696053C}" srcOrd="0" destOrd="0" parTransId="{01D0CE81-B096-4F19-A25D-1E99BDE5A437}" sibTransId="{90C236CD-50DE-412D-ADAA-2D0BC312FDEA}"/>
    <dgm:cxn modelId="{0932A023-FD35-463A-8AEF-148596EFB549}" type="presOf" srcId="{56A88ADC-56F4-4F14-ADAC-C4EF9F374F01}" destId="{141F73A0-F2D8-4591-BF81-39E1BEB654FB}" srcOrd="0" destOrd="0" presId="urn:microsoft.com/office/officeart/2005/8/layout/chevron2"/>
    <dgm:cxn modelId="{4B852A57-94BA-4324-9FF4-F1B11AF04B22}" type="presOf" srcId="{85F32643-AC68-48F6-98D5-BDB6ED6F1489}" destId="{43F3D639-BD66-4F5E-8592-ECDE2C400DC3}" srcOrd="0" destOrd="0" presId="urn:microsoft.com/office/officeart/2005/8/layout/chevron2"/>
    <dgm:cxn modelId="{2B932DFF-C317-4319-AC84-39BD686DBDCC}" srcId="{5716CA77-E640-499F-B076-1B4A8F336ADA}" destId="{85F32643-AC68-48F6-98D5-BDB6ED6F1489}" srcOrd="0" destOrd="0" parTransId="{001F8F30-F54F-45E3-998E-123D4EE98175}" sibTransId="{3C0D1E6D-4B59-4985-8C4C-71C61B00093F}"/>
    <dgm:cxn modelId="{675E0FFA-4F92-40C9-87F2-5CD1F3BDF833}" srcId="{D24B997C-34F2-4683-8EEE-238EA64F5D50}" destId="{9197BEE4-E5DF-451B-8FB0-9AC084FA3A05}" srcOrd="0" destOrd="0" parTransId="{6D5D86D1-51CF-494F-9337-33A3D18C2586}" sibTransId="{7E4FEB33-725E-4DBA-B106-9F90A91CB14C}"/>
    <dgm:cxn modelId="{0137F533-6865-4B0B-8AF5-A7393BE643C0}" type="presOf" srcId="{D24B997C-34F2-4683-8EEE-238EA64F5D50}" destId="{78D2804B-1DEE-4825-B3B8-3415D7623406}" srcOrd="0" destOrd="0" presId="urn:microsoft.com/office/officeart/2005/8/layout/chevron2"/>
    <dgm:cxn modelId="{5BD2056A-86B9-484B-939F-C9F20E70DA4F}" srcId="{FEDEC5BA-D806-4822-B65F-02ACCDD37881}" destId="{5716CA77-E640-499F-B076-1B4A8F336ADA}" srcOrd="1" destOrd="0" parTransId="{9225122D-D849-4042-87AF-5E82B2760AF6}" sibTransId="{A831AD73-34BE-41FC-BCA6-AA6163FF75E0}"/>
    <dgm:cxn modelId="{BFC2A95F-3DD5-4C90-86B6-1F41A877182D}" type="presOf" srcId="{FEDEC5BA-D806-4822-B65F-02ACCDD37881}" destId="{CCBCA806-13F9-415B-B813-4162BEDC086E}" srcOrd="0" destOrd="0" presId="urn:microsoft.com/office/officeart/2005/8/layout/chevron2"/>
    <dgm:cxn modelId="{5416A80C-8512-4898-93F1-E3FE11BE51B2}" type="presOf" srcId="{869B2451-5135-4849-AB6E-7CBE9696053C}" destId="{C3660AD7-8D1B-47EE-B124-5BD15A87EEC3}" srcOrd="0" destOrd="0" presId="urn:microsoft.com/office/officeart/2005/8/layout/chevron2"/>
    <dgm:cxn modelId="{AB5DAD2F-4C5F-4FD5-916F-4403E244A0D7}" srcId="{FEDEC5BA-D806-4822-B65F-02ACCDD37881}" destId="{D24B997C-34F2-4683-8EEE-238EA64F5D50}" srcOrd="2" destOrd="0" parTransId="{EDD4D0EC-4377-4BBE-8752-7AC7C4E1B455}" sibTransId="{9DDE2019-6501-4EEE-87A7-84EDF30CDAF9}"/>
    <dgm:cxn modelId="{E5E23806-B40B-4FA9-8298-AC10EB8DFBB9}" srcId="{869B2451-5135-4849-AB6E-7CBE9696053C}" destId="{56A88ADC-56F4-4F14-ADAC-C4EF9F374F01}" srcOrd="0" destOrd="0" parTransId="{5BF1BFAE-0B71-4D93-9C83-597AE4E541D2}" sibTransId="{9407EAF2-68C7-431D-B88B-21794C1AEC9E}"/>
    <dgm:cxn modelId="{EE8797F4-EFB3-4A05-940C-176A0DF619B9}" type="presParOf" srcId="{CCBCA806-13F9-415B-B813-4162BEDC086E}" destId="{9CB82445-3833-456A-B031-24F9B8288214}" srcOrd="0" destOrd="0" presId="urn:microsoft.com/office/officeart/2005/8/layout/chevron2"/>
    <dgm:cxn modelId="{87118899-C7DD-4A0A-8E4E-4861BFE93CD8}" type="presParOf" srcId="{9CB82445-3833-456A-B031-24F9B8288214}" destId="{C3660AD7-8D1B-47EE-B124-5BD15A87EEC3}" srcOrd="0" destOrd="0" presId="urn:microsoft.com/office/officeart/2005/8/layout/chevron2"/>
    <dgm:cxn modelId="{E2D77112-76D0-4E47-BC04-18132602132A}" type="presParOf" srcId="{9CB82445-3833-456A-B031-24F9B8288214}" destId="{141F73A0-F2D8-4591-BF81-39E1BEB654FB}" srcOrd="1" destOrd="0" presId="urn:microsoft.com/office/officeart/2005/8/layout/chevron2"/>
    <dgm:cxn modelId="{56A6C523-BADB-406E-9EE1-285DF0E60225}" type="presParOf" srcId="{CCBCA806-13F9-415B-B813-4162BEDC086E}" destId="{DF757CE0-6AAF-4DBA-A4F0-97BADD513CCF}" srcOrd="1" destOrd="0" presId="urn:microsoft.com/office/officeart/2005/8/layout/chevron2"/>
    <dgm:cxn modelId="{1D1E9C76-8281-41A6-A2EB-C0D1626A782A}" type="presParOf" srcId="{CCBCA806-13F9-415B-B813-4162BEDC086E}" destId="{F84ABED3-1941-4897-9A14-9E09EAA82937}" srcOrd="2" destOrd="0" presId="urn:microsoft.com/office/officeart/2005/8/layout/chevron2"/>
    <dgm:cxn modelId="{EA13B9DC-83FC-455F-88FF-9A21F36787BB}" type="presParOf" srcId="{F84ABED3-1941-4897-9A14-9E09EAA82937}" destId="{068DE58B-5280-4571-A7E5-F8A990D1B355}" srcOrd="0" destOrd="0" presId="urn:microsoft.com/office/officeart/2005/8/layout/chevron2"/>
    <dgm:cxn modelId="{8FB6177E-806C-4D3F-ABE8-90F798647FE6}" type="presParOf" srcId="{F84ABED3-1941-4897-9A14-9E09EAA82937}" destId="{43F3D639-BD66-4F5E-8592-ECDE2C400DC3}" srcOrd="1" destOrd="0" presId="urn:microsoft.com/office/officeart/2005/8/layout/chevron2"/>
    <dgm:cxn modelId="{F56A40A0-D987-4F63-B0B6-07ADFE827967}" type="presParOf" srcId="{CCBCA806-13F9-415B-B813-4162BEDC086E}" destId="{1C3A6AFF-9ED3-4A26-8EC9-7F6D0C932D55}" srcOrd="3" destOrd="0" presId="urn:microsoft.com/office/officeart/2005/8/layout/chevron2"/>
    <dgm:cxn modelId="{9A1702FC-DE65-4D6C-86D0-01E2CC19812F}" type="presParOf" srcId="{CCBCA806-13F9-415B-B813-4162BEDC086E}" destId="{598A354A-222C-4F1D-B8DB-536A67991373}" srcOrd="4" destOrd="0" presId="urn:microsoft.com/office/officeart/2005/8/layout/chevron2"/>
    <dgm:cxn modelId="{3F19A509-1453-4049-B235-1E52503D1EF5}" type="presParOf" srcId="{598A354A-222C-4F1D-B8DB-536A67991373}" destId="{78D2804B-1DEE-4825-B3B8-3415D7623406}" srcOrd="0" destOrd="0" presId="urn:microsoft.com/office/officeart/2005/8/layout/chevron2"/>
    <dgm:cxn modelId="{01BD720F-579E-4294-B363-3106156EFCE3}" type="presParOf" srcId="{598A354A-222C-4F1D-B8DB-536A67991373}" destId="{7E980273-8528-4EA2-B6E0-8DF8F7D862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8AEC3-C52B-44C1-BB6D-E053DABA5461}">
      <dsp:nvSpPr>
        <dsp:cNvPr id="0" name=""/>
        <dsp:cNvSpPr/>
      </dsp:nvSpPr>
      <dsp:spPr>
        <a:xfrm>
          <a:off x="3777971" y="1121650"/>
          <a:ext cx="3449308" cy="1254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676"/>
              </a:lnTo>
              <a:lnTo>
                <a:pt x="3449308" y="1152676"/>
              </a:lnTo>
              <a:lnTo>
                <a:pt x="3449308" y="12543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AF132-030F-420B-A9F7-990384A8188D}">
      <dsp:nvSpPr>
        <dsp:cNvPr id="0" name=""/>
        <dsp:cNvSpPr/>
      </dsp:nvSpPr>
      <dsp:spPr>
        <a:xfrm>
          <a:off x="3777971" y="1121650"/>
          <a:ext cx="1040318" cy="1245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620"/>
              </a:lnTo>
              <a:lnTo>
                <a:pt x="1040318" y="1143620"/>
              </a:lnTo>
              <a:lnTo>
                <a:pt x="1040318" y="124524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15B68-BBA5-4FE1-B74E-01545B6ADBF1}">
      <dsp:nvSpPr>
        <dsp:cNvPr id="0" name=""/>
        <dsp:cNvSpPr/>
      </dsp:nvSpPr>
      <dsp:spPr>
        <a:xfrm>
          <a:off x="3027893" y="3346851"/>
          <a:ext cx="1576392" cy="615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323"/>
              </a:lnTo>
              <a:lnTo>
                <a:pt x="1576392" y="514323"/>
              </a:lnTo>
              <a:lnTo>
                <a:pt x="1576392" y="6159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51C1D-DC1E-4464-88A1-F131E4580E04}">
      <dsp:nvSpPr>
        <dsp:cNvPr id="0" name=""/>
        <dsp:cNvSpPr/>
      </dsp:nvSpPr>
      <dsp:spPr>
        <a:xfrm>
          <a:off x="1376026" y="3346851"/>
          <a:ext cx="1651867" cy="615004"/>
        </a:xfrm>
        <a:custGeom>
          <a:avLst/>
          <a:gdLst/>
          <a:ahLst/>
          <a:cxnLst/>
          <a:rect l="0" t="0" r="0" b="0"/>
          <a:pathLst>
            <a:path>
              <a:moveTo>
                <a:pt x="1651867" y="0"/>
              </a:moveTo>
              <a:lnTo>
                <a:pt x="1651867" y="513376"/>
              </a:lnTo>
              <a:lnTo>
                <a:pt x="0" y="513376"/>
              </a:lnTo>
              <a:lnTo>
                <a:pt x="0" y="6150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AF3F9-2BF9-4DE3-93C7-38E0DB406756}">
      <dsp:nvSpPr>
        <dsp:cNvPr id="0" name=""/>
        <dsp:cNvSpPr/>
      </dsp:nvSpPr>
      <dsp:spPr>
        <a:xfrm>
          <a:off x="3027893" y="1121650"/>
          <a:ext cx="750077" cy="1243805"/>
        </a:xfrm>
        <a:custGeom>
          <a:avLst/>
          <a:gdLst/>
          <a:ahLst/>
          <a:cxnLst/>
          <a:rect l="0" t="0" r="0" b="0"/>
          <a:pathLst>
            <a:path>
              <a:moveTo>
                <a:pt x="750077" y="0"/>
              </a:moveTo>
              <a:lnTo>
                <a:pt x="750077" y="1142178"/>
              </a:lnTo>
              <a:lnTo>
                <a:pt x="0" y="1142178"/>
              </a:lnTo>
              <a:lnTo>
                <a:pt x="0" y="124380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89CD3-1C53-47BC-859E-BF0870C70065}">
      <dsp:nvSpPr>
        <dsp:cNvPr id="0" name=""/>
        <dsp:cNvSpPr/>
      </dsp:nvSpPr>
      <dsp:spPr>
        <a:xfrm>
          <a:off x="1204416" y="1121650"/>
          <a:ext cx="2573554" cy="1243805"/>
        </a:xfrm>
        <a:custGeom>
          <a:avLst/>
          <a:gdLst/>
          <a:ahLst/>
          <a:cxnLst/>
          <a:rect l="0" t="0" r="0" b="0"/>
          <a:pathLst>
            <a:path>
              <a:moveTo>
                <a:pt x="2573554" y="0"/>
              </a:moveTo>
              <a:lnTo>
                <a:pt x="2573554" y="1142178"/>
              </a:lnTo>
              <a:lnTo>
                <a:pt x="0" y="1142178"/>
              </a:lnTo>
              <a:lnTo>
                <a:pt x="0" y="124380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05441-5BC5-4D4C-874F-74C8132CA811}">
      <dsp:nvSpPr>
        <dsp:cNvPr id="0" name=""/>
        <dsp:cNvSpPr/>
      </dsp:nvSpPr>
      <dsp:spPr>
        <a:xfrm>
          <a:off x="3777971" y="281828"/>
          <a:ext cx="2880269" cy="1692117"/>
        </a:xfrm>
        <a:custGeom>
          <a:avLst/>
          <a:gdLst/>
          <a:ahLst/>
          <a:cxnLst/>
          <a:rect l="0" t="0" r="0" b="0"/>
          <a:pathLst>
            <a:path>
              <a:moveTo>
                <a:pt x="2880269" y="1692117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BC576-5E7C-47A0-A0F2-1495C7DE9435}">
      <dsp:nvSpPr>
        <dsp:cNvPr id="0" name=""/>
        <dsp:cNvSpPr/>
      </dsp:nvSpPr>
      <dsp:spPr>
        <a:xfrm>
          <a:off x="5622081" y="1277332"/>
          <a:ext cx="2072318" cy="6966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FB4BB-3A2F-4910-976A-D07A52F95754}">
      <dsp:nvSpPr>
        <dsp:cNvPr id="0" name=""/>
        <dsp:cNvSpPr/>
      </dsp:nvSpPr>
      <dsp:spPr>
        <a:xfrm>
          <a:off x="5743973" y="1393130"/>
          <a:ext cx="2072318" cy="696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Прочие межбюджетные трансферты общего характера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План: 26851,5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Факт: 26851,5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5764376" y="1413533"/>
        <a:ext cx="2031512" cy="655806"/>
      </dsp:txXfrm>
    </dsp:sp>
    <dsp:sp modelId="{904259AE-66B9-4ED5-974D-2FF71906268C}">
      <dsp:nvSpPr>
        <dsp:cNvPr id="0" name=""/>
        <dsp:cNvSpPr/>
      </dsp:nvSpPr>
      <dsp:spPr>
        <a:xfrm>
          <a:off x="2522708" y="281828"/>
          <a:ext cx="2510526" cy="8398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EF7B0-92B4-431D-8A33-72271B8A9A3D}">
      <dsp:nvSpPr>
        <dsp:cNvPr id="0" name=""/>
        <dsp:cNvSpPr/>
      </dsp:nvSpPr>
      <dsp:spPr>
        <a:xfrm>
          <a:off x="2644600" y="397625"/>
          <a:ext cx="2510526" cy="839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Безвозмездные поступления от других бюджетов бюджетной системы РФ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План : 41687,8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Факт :41687,8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669198" y="422223"/>
        <a:ext cx="2461330" cy="790626"/>
      </dsp:txXfrm>
    </dsp:sp>
    <dsp:sp modelId="{15D01B1F-B055-41A3-A06E-9DB4E76F393D}">
      <dsp:nvSpPr>
        <dsp:cNvPr id="0" name=""/>
        <dsp:cNvSpPr/>
      </dsp:nvSpPr>
      <dsp:spPr>
        <a:xfrm>
          <a:off x="59624" y="2365456"/>
          <a:ext cx="2289585" cy="994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8CB8F-58AA-4DC7-8A32-7ED1B3ABBD3A}">
      <dsp:nvSpPr>
        <dsp:cNvPr id="0" name=""/>
        <dsp:cNvSpPr/>
      </dsp:nvSpPr>
      <dsp:spPr>
        <a:xfrm>
          <a:off x="181516" y="2481253"/>
          <a:ext cx="2289585" cy="994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Дотации на поддержку мер по обеспечению  сбалансированности бюджетов  поселений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План: 6778,8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Факт: 6778,8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10641" y="2510378"/>
        <a:ext cx="2231335" cy="936136"/>
      </dsp:txXfrm>
    </dsp:sp>
    <dsp:sp modelId="{E11DC703-5D18-46AA-9263-CF7DEA0F5868}">
      <dsp:nvSpPr>
        <dsp:cNvPr id="0" name=""/>
        <dsp:cNvSpPr/>
      </dsp:nvSpPr>
      <dsp:spPr>
        <a:xfrm>
          <a:off x="2507140" y="2365456"/>
          <a:ext cx="1041507" cy="981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20E31-BD63-4A3D-9F1D-C464F598709A}">
      <dsp:nvSpPr>
        <dsp:cNvPr id="0" name=""/>
        <dsp:cNvSpPr/>
      </dsp:nvSpPr>
      <dsp:spPr>
        <a:xfrm>
          <a:off x="2629032" y="2481253"/>
          <a:ext cx="1041507" cy="981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Субвенции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План:  982,7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Факт: 982,7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/>
        </a:p>
      </dsp:txBody>
      <dsp:txXfrm>
        <a:off x="2657776" y="2509997"/>
        <a:ext cx="984019" cy="923907"/>
      </dsp:txXfrm>
    </dsp:sp>
    <dsp:sp modelId="{A261203A-DEF9-43B9-A39A-2184C90287A0}">
      <dsp:nvSpPr>
        <dsp:cNvPr id="0" name=""/>
        <dsp:cNvSpPr/>
      </dsp:nvSpPr>
      <dsp:spPr>
        <a:xfrm>
          <a:off x="-74897" y="3961855"/>
          <a:ext cx="2901847" cy="9629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2AFA9-1CDF-43ED-87AD-23968649D910}">
      <dsp:nvSpPr>
        <dsp:cNvPr id="0" name=""/>
        <dsp:cNvSpPr/>
      </dsp:nvSpPr>
      <dsp:spPr>
        <a:xfrm>
          <a:off x="46994" y="4077652"/>
          <a:ext cx="2901847" cy="96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Субвенция на осуществление первичного воинского учета на территориях, где отсутствуют военные комиссариаты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План: 824,0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Факт: 824,0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/>
        </a:p>
      </dsp:txBody>
      <dsp:txXfrm>
        <a:off x="75197" y="4105855"/>
        <a:ext cx="2845441" cy="906501"/>
      </dsp:txXfrm>
    </dsp:sp>
    <dsp:sp modelId="{CF318AC1-9072-4303-B868-327FB97FC04A}">
      <dsp:nvSpPr>
        <dsp:cNvPr id="0" name=""/>
        <dsp:cNvSpPr/>
      </dsp:nvSpPr>
      <dsp:spPr>
        <a:xfrm>
          <a:off x="3120374" y="3962802"/>
          <a:ext cx="2967822" cy="9619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AC720-EE92-40DF-BD7B-1B797A2F259E}">
      <dsp:nvSpPr>
        <dsp:cNvPr id="0" name=""/>
        <dsp:cNvSpPr/>
      </dsp:nvSpPr>
      <dsp:spPr>
        <a:xfrm>
          <a:off x="3242266" y="4078600"/>
          <a:ext cx="2967822" cy="961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Субвенция на осуществление государственных полномочий в сфере административных правонарушений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План: 158,7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Факт: 158,7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/>
        </a:p>
      </dsp:txBody>
      <dsp:txXfrm>
        <a:off x="3270441" y="4106775"/>
        <a:ext cx="2911472" cy="905609"/>
      </dsp:txXfrm>
    </dsp:sp>
    <dsp:sp modelId="{4ABE97DE-877C-4118-B6D5-D40AB4BA7F12}">
      <dsp:nvSpPr>
        <dsp:cNvPr id="0" name=""/>
        <dsp:cNvSpPr/>
      </dsp:nvSpPr>
      <dsp:spPr>
        <a:xfrm>
          <a:off x="3710812" y="2366898"/>
          <a:ext cx="2214954" cy="981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4E805-23E3-4E41-852D-9ADA6C95AEFE}">
      <dsp:nvSpPr>
        <dsp:cNvPr id="0" name=""/>
        <dsp:cNvSpPr/>
      </dsp:nvSpPr>
      <dsp:spPr>
        <a:xfrm>
          <a:off x="3832704" y="2482695"/>
          <a:ext cx="2214954" cy="981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Дотации на выравнивание бюджетной обеспеченности поселений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План :6121,8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Факт : 6121,8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</dsp:txBody>
      <dsp:txXfrm>
        <a:off x="3861448" y="2511439"/>
        <a:ext cx="2157466" cy="923900"/>
      </dsp:txXfrm>
    </dsp:sp>
    <dsp:sp modelId="{04927194-5447-4901-8954-A9B0BF7267D4}">
      <dsp:nvSpPr>
        <dsp:cNvPr id="0" name=""/>
        <dsp:cNvSpPr/>
      </dsp:nvSpPr>
      <dsp:spPr>
        <a:xfrm>
          <a:off x="6282936" y="2375954"/>
          <a:ext cx="1888687" cy="1010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F4B90-3FCA-4914-9ADB-4676ED811AFA}">
      <dsp:nvSpPr>
        <dsp:cNvPr id="0" name=""/>
        <dsp:cNvSpPr/>
      </dsp:nvSpPr>
      <dsp:spPr>
        <a:xfrm>
          <a:off x="6404828" y="2491751"/>
          <a:ext cx="1888687" cy="1010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Субсидии бюджетам бюджетной системы РФ (межбюджетные субсидии)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План: 953,0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Факт: 953,0</a:t>
          </a:r>
          <a:endParaRPr lang="ru-RU" sz="1050" kern="1200" dirty="0"/>
        </a:p>
      </dsp:txBody>
      <dsp:txXfrm>
        <a:off x="6434437" y="2521360"/>
        <a:ext cx="1829469" cy="951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59F26-4CC4-44B0-A390-40D27596AB89}">
      <dsp:nvSpPr>
        <dsp:cNvPr id="0" name=""/>
        <dsp:cNvSpPr/>
      </dsp:nvSpPr>
      <dsp:spPr>
        <a:xfrm rot="5400000">
          <a:off x="-174849" y="176189"/>
          <a:ext cx="1165664" cy="8159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</a:t>
          </a:r>
          <a:endParaRPr lang="ru-RU" sz="2200" kern="1200" dirty="0"/>
        </a:p>
      </dsp:txBody>
      <dsp:txXfrm rot="-5400000">
        <a:off x="1" y="409323"/>
        <a:ext cx="815965" cy="349699"/>
      </dsp:txXfrm>
    </dsp:sp>
    <dsp:sp modelId="{985CF361-7490-4B76-A478-51B543FC182F}">
      <dsp:nvSpPr>
        <dsp:cNvPr id="0" name=""/>
        <dsp:cNvSpPr/>
      </dsp:nvSpPr>
      <dsp:spPr>
        <a:xfrm rot="5400000">
          <a:off x="2942258" y="-2126292"/>
          <a:ext cx="757682" cy="5010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Муниципальные ценные бумаги муниципального образования</a:t>
          </a:r>
          <a:endParaRPr lang="ru-RU" sz="1400" b="1" kern="1200" dirty="0"/>
        </a:p>
      </dsp:txBody>
      <dsp:txXfrm rot="-5400000">
        <a:off x="815966" y="36987"/>
        <a:ext cx="4973280" cy="683708"/>
      </dsp:txXfrm>
    </dsp:sp>
    <dsp:sp modelId="{82ECF2F4-A25B-48DB-A992-37EAB9D1FC40}">
      <dsp:nvSpPr>
        <dsp:cNvPr id="0" name=""/>
        <dsp:cNvSpPr/>
      </dsp:nvSpPr>
      <dsp:spPr>
        <a:xfrm rot="5400000">
          <a:off x="-174849" y="1140189"/>
          <a:ext cx="1165664" cy="8159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</a:t>
          </a:r>
          <a:endParaRPr lang="ru-RU" sz="2200" kern="1200" dirty="0"/>
        </a:p>
      </dsp:txBody>
      <dsp:txXfrm rot="-5400000">
        <a:off x="1" y="1373323"/>
        <a:ext cx="815965" cy="349699"/>
      </dsp:txXfrm>
    </dsp:sp>
    <dsp:sp modelId="{9CFD1CBB-CAD6-4A20-91FB-1BF78616C765}">
      <dsp:nvSpPr>
        <dsp:cNvPr id="0" name=""/>
        <dsp:cNvSpPr/>
      </dsp:nvSpPr>
      <dsp:spPr>
        <a:xfrm rot="5400000">
          <a:off x="2942258" y="-1160953"/>
          <a:ext cx="757682" cy="5010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Гарантии муниципального образования</a:t>
          </a:r>
          <a:endParaRPr lang="ru-RU" sz="1400" b="1" kern="1200" dirty="0"/>
        </a:p>
      </dsp:txBody>
      <dsp:txXfrm rot="-5400000">
        <a:off x="815966" y="1002326"/>
        <a:ext cx="4973280" cy="683708"/>
      </dsp:txXfrm>
    </dsp:sp>
    <dsp:sp modelId="{F4F9E693-42AF-4D19-9229-B2DB1D3B9B7C}">
      <dsp:nvSpPr>
        <dsp:cNvPr id="0" name=""/>
        <dsp:cNvSpPr/>
      </dsp:nvSpPr>
      <dsp:spPr>
        <a:xfrm rot="5400000">
          <a:off x="-174849" y="2104189"/>
          <a:ext cx="1165664" cy="8159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</a:t>
          </a:r>
          <a:endParaRPr lang="ru-RU" sz="2200" kern="1200" dirty="0"/>
        </a:p>
      </dsp:txBody>
      <dsp:txXfrm rot="-5400000">
        <a:off x="1" y="2337323"/>
        <a:ext cx="815965" cy="349699"/>
      </dsp:txXfrm>
    </dsp:sp>
    <dsp:sp modelId="{591228E5-1F21-4ACF-A253-44DD3947C33F}">
      <dsp:nvSpPr>
        <dsp:cNvPr id="0" name=""/>
        <dsp:cNvSpPr/>
      </dsp:nvSpPr>
      <dsp:spPr>
        <a:xfrm rot="5400000">
          <a:off x="2942258" y="-196953"/>
          <a:ext cx="757682" cy="50102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Кредиты: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Бюджетные кредиты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Кредиты от кредитных организаций</a:t>
          </a:r>
          <a:endParaRPr lang="ru-RU" sz="1400" b="1" kern="1200" dirty="0"/>
        </a:p>
      </dsp:txBody>
      <dsp:txXfrm rot="-5400000">
        <a:off x="815966" y="1966326"/>
        <a:ext cx="4973280" cy="68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60AD7-8D1B-47EE-B124-5BD15A87EEC3}">
      <dsp:nvSpPr>
        <dsp:cNvPr id="0" name=""/>
        <dsp:cNvSpPr/>
      </dsp:nvSpPr>
      <dsp:spPr>
        <a:xfrm rot="5400000">
          <a:off x="-152233" y="154527"/>
          <a:ext cx="1014888" cy="710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Менее1 года</a:t>
          </a:r>
        </a:p>
      </dsp:txBody>
      <dsp:txXfrm rot="-5400000">
        <a:off x="0" y="357505"/>
        <a:ext cx="710422" cy="304466"/>
      </dsp:txXfrm>
    </dsp:sp>
    <dsp:sp modelId="{141F73A0-F2D8-4591-BF81-39E1BEB654FB}">
      <dsp:nvSpPr>
        <dsp:cNvPr id="0" name=""/>
        <dsp:cNvSpPr/>
      </dsp:nvSpPr>
      <dsp:spPr>
        <a:xfrm rot="5400000">
          <a:off x="2710877" y="-2000455"/>
          <a:ext cx="659677" cy="4660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Краткосрочный</a:t>
          </a:r>
          <a:endParaRPr lang="ru-RU" sz="2800" b="1" kern="1200" dirty="0"/>
        </a:p>
      </dsp:txBody>
      <dsp:txXfrm rot="-5400000">
        <a:off x="710422" y="32203"/>
        <a:ext cx="4628385" cy="595271"/>
      </dsp:txXfrm>
    </dsp:sp>
    <dsp:sp modelId="{068DE58B-5280-4571-A7E5-F8A990D1B355}">
      <dsp:nvSpPr>
        <dsp:cNvPr id="0" name=""/>
        <dsp:cNvSpPr/>
      </dsp:nvSpPr>
      <dsp:spPr>
        <a:xfrm rot="5400000">
          <a:off x="-152233" y="963244"/>
          <a:ext cx="1014888" cy="710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 1 года до 5 лет</a:t>
          </a:r>
          <a:endParaRPr lang="ru-RU" sz="1000" kern="1200" dirty="0"/>
        </a:p>
      </dsp:txBody>
      <dsp:txXfrm rot="-5400000">
        <a:off x="0" y="1166222"/>
        <a:ext cx="710422" cy="304466"/>
      </dsp:txXfrm>
    </dsp:sp>
    <dsp:sp modelId="{43F3D639-BD66-4F5E-8592-ECDE2C400DC3}">
      <dsp:nvSpPr>
        <dsp:cNvPr id="0" name=""/>
        <dsp:cNvSpPr/>
      </dsp:nvSpPr>
      <dsp:spPr>
        <a:xfrm rot="5400000">
          <a:off x="2710877" y="-1189443"/>
          <a:ext cx="659677" cy="4660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Среднесписочный</a:t>
          </a:r>
          <a:endParaRPr lang="ru-RU" sz="2800" b="1" kern="1200" dirty="0"/>
        </a:p>
      </dsp:txBody>
      <dsp:txXfrm rot="-5400000">
        <a:off x="710422" y="843215"/>
        <a:ext cx="4628385" cy="595271"/>
      </dsp:txXfrm>
    </dsp:sp>
    <dsp:sp modelId="{78D2804B-1DEE-4825-B3B8-3415D7623406}">
      <dsp:nvSpPr>
        <dsp:cNvPr id="0" name=""/>
        <dsp:cNvSpPr/>
      </dsp:nvSpPr>
      <dsp:spPr>
        <a:xfrm rot="5400000">
          <a:off x="-152233" y="1771962"/>
          <a:ext cx="1014888" cy="710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  <a:sp3d extrusionH="28000" prstMaterial="matte"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От 5 до 10 лет включительно</a:t>
          </a:r>
          <a:endParaRPr lang="ru-RU" sz="1100" b="1" kern="1200" dirty="0"/>
        </a:p>
      </dsp:txBody>
      <dsp:txXfrm rot="-5400000">
        <a:off x="0" y="1974940"/>
        <a:ext cx="710422" cy="304466"/>
      </dsp:txXfrm>
    </dsp:sp>
    <dsp:sp modelId="{7E980273-8528-4EA2-B6E0-8DF8F7D8629D}">
      <dsp:nvSpPr>
        <dsp:cNvPr id="0" name=""/>
        <dsp:cNvSpPr/>
      </dsp:nvSpPr>
      <dsp:spPr>
        <a:xfrm rot="5400000">
          <a:off x="2710704" y="-380553"/>
          <a:ext cx="660024" cy="4660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Долгосрочный</a:t>
          </a:r>
          <a:endParaRPr lang="ru-RU" sz="2800" b="1" kern="1200" dirty="0"/>
        </a:p>
      </dsp:txBody>
      <dsp:txXfrm rot="-5400000">
        <a:off x="710422" y="1651949"/>
        <a:ext cx="4628368" cy="595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5D352-2C68-4B00-B705-51ADF9DE0B7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5D352-2C68-4B00-B705-51ADF9DE0B7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5D352-2C68-4B00-B705-51ADF9DE0B7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5D352-2C68-4B00-B705-51ADF9DE0B7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5D352-2C68-4B00-B705-51ADF9DE0B7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5D352-2C68-4B00-B705-51ADF9DE0B7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5D352-2C68-4B00-B705-51ADF9DE0B7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5D352-2C68-4B00-B705-51ADF9DE0B7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5D352-2C68-4B00-B705-51ADF9DE0B7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5D352-2C68-4B00-B705-51ADF9DE0B7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5D352-2C68-4B00-B705-51ADF9DE0B7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45D352-2C68-4B00-B705-51ADF9DE0B7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://ufgr.ru/" TargetMode="Externa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8330" y="1340768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3"/>
                </a:solidFill>
              </a:rPr>
              <a:t>Путеводитель </a:t>
            </a:r>
            <a:br>
              <a:rPr lang="ru-RU" sz="2200" b="1" dirty="0" smtClean="0">
                <a:solidFill>
                  <a:schemeClr val="accent3"/>
                </a:solidFill>
              </a:rPr>
            </a:br>
            <a:r>
              <a:rPr lang="ru-RU" sz="2200" b="1" dirty="0" smtClean="0">
                <a:solidFill>
                  <a:schemeClr val="accent3"/>
                </a:solidFill>
              </a:rPr>
              <a:t>к решению Совета народных депутатов </a:t>
            </a:r>
            <a:br>
              <a:rPr lang="ru-RU" sz="2200" b="1" dirty="0" smtClean="0">
                <a:solidFill>
                  <a:schemeClr val="accent3"/>
                </a:solidFill>
              </a:rPr>
            </a:br>
            <a:r>
              <a:rPr lang="ru-RU" sz="2200" b="1" dirty="0" smtClean="0">
                <a:solidFill>
                  <a:schemeClr val="accent3"/>
                </a:solidFill>
              </a:rPr>
              <a:t>МО «</a:t>
            </a:r>
            <a:r>
              <a:rPr lang="ru-RU" sz="2200" b="1" dirty="0" err="1" smtClean="0">
                <a:solidFill>
                  <a:schemeClr val="accent3"/>
                </a:solidFill>
              </a:rPr>
              <a:t>Гиагинский</a:t>
            </a:r>
            <a:r>
              <a:rPr lang="ru-RU" sz="2200" b="1" dirty="0" smtClean="0">
                <a:solidFill>
                  <a:schemeClr val="accent3"/>
                </a:solidFill>
              </a:rPr>
              <a:t> район»</a:t>
            </a:r>
            <a:r>
              <a:rPr lang="ru-RU" sz="2200" b="1" dirty="0">
                <a:solidFill>
                  <a:schemeClr val="accent3"/>
                </a:solidFill>
              </a:rPr>
              <a:t> </a:t>
            </a:r>
            <a:r>
              <a:rPr lang="ru-RU" sz="2200" b="1" dirty="0" smtClean="0">
                <a:solidFill>
                  <a:schemeClr val="accent3"/>
                </a:solidFill>
              </a:rPr>
              <a:t/>
            </a:r>
            <a:br>
              <a:rPr lang="ru-RU" sz="2200" b="1" dirty="0" smtClean="0">
                <a:solidFill>
                  <a:schemeClr val="accent3"/>
                </a:solidFill>
              </a:rPr>
            </a:br>
            <a:r>
              <a:rPr lang="ru-RU" sz="2200" b="1" dirty="0" smtClean="0">
                <a:solidFill>
                  <a:schemeClr val="accent3"/>
                </a:solidFill>
              </a:rPr>
              <a:t>«О годовом отчете об исполнении бюджета</a:t>
            </a:r>
            <a:br>
              <a:rPr lang="ru-RU" sz="2200" b="1" dirty="0" smtClean="0">
                <a:solidFill>
                  <a:schemeClr val="accent3"/>
                </a:solidFill>
              </a:rPr>
            </a:br>
            <a:r>
              <a:rPr lang="ru-RU" sz="2200" b="1" dirty="0" smtClean="0">
                <a:solidFill>
                  <a:schemeClr val="accent3"/>
                </a:solidFill>
              </a:rPr>
              <a:t> МО «</a:t>
            </a:r>
            <a:r>
              <a:rPr lang="ru-RU" sz="2200" b="1" dirty="0" err="1" smtClean="0">
                <a:solidFill>
                  <a:schemeClr val="accent3"/>
                </a:solidFill>
              </a:rPr>
              <a:t>Гиагинский</a:t>
            </a:r>
            <a:r>
              <a:rPr lang="ru-RU" sz="2200" b="1" dirty="0" smtClean="0">
                <a:solidFill>
                  <a:schemeClr val="accent3"/>
                </a:solidFill>
              </a:rPr>
              <a:t> район»  за 2019 год</a:t>
            </a:r>
            <a:endParaRPr lang="ru-RU" sz="2200" b="1" dirty="0"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80928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820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Безвозмездные поступления </a:t>
            </a:r>
            <a:br>
              <a:rPr lang="ru-RU" sz="2400" b="1" dirty="0" smtClean="0"/>
            </a:br>
            <a:r>
              <a:rPr lang="ru-RU" sz="2400" b="1" dirty="0" smtClean="0"/>
              <a:t>в бюджет МО «Гиагинский район» </a:t>
            </a:r>
            <a:br>
              <a:rPr lang="ru-RU" sz="2400" b="1" dirty="0" smtClean="0"/>
            </a:br>
            <a:r>
              <a:rPr lang="ru-RU" sz="2400" b="1" dirty="0" smtClean="0"/>
              <a:t>за 2019 год, тыс. руб.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930068"/>
              </p:ext>
            </p:extLst>
          </p:nvPr>
        </p:nvGraphicFramePr>
        <p:xfrm>
          <a:off x="1115616" y="2204864"/>
          <a:ext cx="7848873" cy="25922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5658"/>
                <a:gridCol w="1805935"/>
                <a:gridCol w="1319723"/>
                <a:gridCol w="1597557"/>
              </a:tblGrid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2019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 2019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Дотации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161308,0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161308,0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Субсидии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152974,4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152974,4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Субвенции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245156,1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244904,4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9604,3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9603,3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160,09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420,3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262,7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569202,8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569210,4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013176"/>
            <a:ext cx="3312368" cy="17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548680"/>
            <a:ext cx="8568952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Исполнение бюджета МО «</a:t>
            </a:r>
            <a:r>
              <a:rPr lang="ru-RU" sz="2400" b="1" dirty="0" err="1" smtClean="0"/>
              <a:t>Гиагинский</a:t>
            </a:r>
            <a:r>
              <a:rPr lang="ru-RU" sz="2400" b="1" dirty="0" smtClean="0"/>
              <a:t> район» </a:t>
            </a:r>
            <a:br>
              <a:rPr lang="ru-RU" sz="2400" b="1" dirty="0" smtClean="0"/>
            </a:br>
            <a:r>
              <a:rPr lang="ru-RU" sz="2400" b="1" dirty="0" smtClean="0"/>
              <a:t>по разделам классификации расходов в 2019 году, тыс. руб.</a:t>
            </a:r>
            <a:endParaRPr lang="ru-RU" sz="2400" b="1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33854"/>
              </p:ext>
            </p:extLst>
          </p:nvPr>
        </p:nvGraphicFramePr>
        <p:xfrm>
          <a:off x="1115616" y="1628800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3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Программные расходы</a:t>
            </a:r>
            <a:br>
              <a:rPr lang="ru-RU" sz="2800" dirty="0" smtClean="0"/>
            </a:br>
            <a:r>
              <a:rPr lang="ru-RU" sz="2800" dirty="0" smtClean="0"/>
              <a:t> МО «</a:t>
            </a:r>
            <a:r>
              <a:rPr lang="ru-RU" sz="2800" dirty="0" err="1" smtClean="0"/>
              <a:t>Гиагинский</a:t>
            </a:r>
            <a:r>
              <a:rPr lang="ru-RU" sz="2800" dirty="0" smtClean="0"/>
              <a:t> район», тыс. руб.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920880" cy="5061176"/>
          </a:xfrm>
        </p:spPr>
        <p:txBody>
          <a:bodyPr>
            <a:normAutofit/>
          </a:bodyPr>
          <a:lstStyle/>
          <a:p>
            <a:pPr marL="0" indent="0"/>
            <a:r>
              <a:rPr lang="ru-RU" sz="1600" i="1" dirty="0" smtClean="0"/>
              <a:t>Расходы на исполнение муниципальных программ и ведомственной целевой программы МО «</a:t>
            </a:r>
            <a:r>
              <a:rPr lang="ru-RU" sz="1600" i="1" dirty="0" err="1" smtClean="0"/>
              <a:t>Гиагинский</a:t>
            </a:r>
            <a:r>
              <a:rPr lang="ru-RU" sz="1600" i="1" dirty="0" smtClean="0"/>
              <a:t> район» за 2019 год составили 650095,7 </a:t>
            </a:r>
            <a:r>
              <a:rPr lang="ru-RU" sz="1600" i="1" dirty="0" err="1" smtClean="0"/>
              <a:t>тыс.руб</a:t>
            </a:r>
            <a:r>
              <a:rPr lang="ru-RU" sz="1600" i="1" dirty="0" smtClean="0"/>
              <a:t>.</a:t>
            </a:r>
          </a:p>
          <a:p>
            <a:pPr marL="0" indent="0"/>
            <a:r>
              <a:rPr lang="ru-RU" sz="1600" i="1" dirty="0" smtClean="0"/>
              <a:t>Непрограммные расходы МО «</a:t>
            </a:r>
            <a:r>
              <a:rPr lang="ru-RU" sz="1600" i="1" dirty="0" err="1" smtClean="0"/>
              <a:t>Гиагинский</a:t>
            </a:r>
            <a:r>
              <a:rPr lang="ru-RU" sz="1600" i="1" dirty="0" smtClean="0"/>
              <a:t> район» за 2019 составили 96292,0 тыс. руб. </a:t>
            </a:r>
            <a:endParaRPr lang="ru-RU" sz="1600" i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5579403"/>
              </p:ext>
            </p:extLst>
          </p:nvPr>
        </p:nvGraphicFramePr>
        <p:xfrm>
          <a:off x="1115616" y="2420888"/>
          <a:ext cx="77048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4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8534400" cy="7589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Расходы бюджета  МО «</a:t>
            </a:r>
            <a:r>
              <a:rPr lang="ru-RU" sz="2400" b="1" dirty="0" err="1" smtClean="0"/>
              <a:t>Гиагинский</a:t>
            </a:r>
            <a:r>
              <a:rPr lang="ru-RU" sz="2400" b="1" dirty="0" smtClean="0"/>
              <a:t> район»,</a:t>
            </a:r>
            <a:br>
              <a:rPr lang="ru-RU" sz="2400" b="1" dirty="0" smtClean="0"/>
            </a:br>
            <a:r>
              <a:rPr lang="ru-RU" sz="2400" b="1" dirty="0" smtClean="0"/>
              <a:t> тыс. руб.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411331"/>
              </p:ext>
            </p:extLst>
          </p:nvPr>
        </p:nvGraphicFramePr>
        <p:xfrm>
          <a:off x="1043607" y="1844819"/>
          <a:ext cx="7920881" cy="48245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05988"/>
                <a:gridCol w="1524748"/>
                <a:gridCol w="1524748"/>
                <a:gridCol w="1465397"/>
              </a:tblGrid>
              <a:tr h="463155">
                <a:tc>
                  <a:txBody>
                    <a:bodyPr/>
                    <a:lstStyle/>
                    <a:p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2019 </a:t>
                      </a:r>
                      <a:r>
                        <a:rPr lang="ru-RU" sz="1400" dirty="0" smtClean="0"/>
                        <a:t>год(факт)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/>
                </a:tc>
              </a:tr>
              <a:tr h="3473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48689,8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48129,5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98,8</a:t>
                      </a:r>
                      <a:endParaRPr lang="ru-RU" sz="1400" dirty="0"/>
                    </a:p>
                  </a:txBody>
                  <a:tcPr/>
                </a:tc>
              </a:tr>
              <a:tr h="3473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824,0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824,0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5403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/>
                </a:tc>
              </a:tr>
              <a:tr h="3473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14498,9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14477,8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3473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25574,5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25574,5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473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454421,7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452879,6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99,7</a:t>
                      </a:r>
                      <a:endParaRPr lang="ru-RU" sz="1400" dirty="0"/>
                    </a:p>
                  </a:txBody>
                  <a:tcPr/>
                </a:tc>
              </a:tr>
              <a:tr h="3473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Культура, кинематография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84401,3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84353,5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3473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36274,1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36021,6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99,3</a:t>
                      </a:r>
                      <a:endParaRPr lang="ru-RU" sz="1400" dirty="0"/>
                    </a:p>
                  </a:txBody>
                  <a:tcPr/>
                </a:tc>
              </a:tr>
              <a:tr h="3473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66439,2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66431,8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473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Средства массовой информации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2793,1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2793,1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473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Межбюджетные трансферты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12900,6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12900,6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473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748819,0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746387,6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99,7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6672"/>
            <a:ext cx="2304256" cy="133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0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150" y="260648"/>
            <a:ext cx="8784976" cy="71434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Расходы по разделу </a:t>
            </a:r>
            <a:br>
              <a:rPr lang="ru-RU" sz="2800" b="1" dirty="0" smtClean="0"/>
            </a:br>
            <a:r>
              <a:rPr lang="ru-RU" sz="2800" b="1" dirty="0" smtClean="0"/>
              <a:t>«Общегосударственные вопросы», тыс. руб.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920880" cy="1368152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В рамках раздела «Общегосударственные вопросы» исполнялись обязательства на функционирование Главы МО «</a:t>
            </a:r>
            <a:r>
              <a:rPr lang="ru-RU" sz="1600" i="1" dirty="0" err="1" smtClean="0"/>
              <a:t>Гиагинский</a:t>
            </a:r>
            <a:r>
              <a:rPr lang="ru-RU" sz="1600" i="1" dirty="0" smtClean="0"/>
              <a:t> район» и его аппарата, функционирование Совета народных депутатов, финансирование резервных фондов и другие общегосударственные вопросы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891"/>
              </p:ext>
            </p:extLst>
          </p:nvPr>
        </p:nvGraphicFramePr>
        <p:xfrm>
          <a:off x="1115616" y="2780928"/>
          <a:ext cx="7920881" cy="3528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9843"/>
                <a:gridCol w="1038804"/>
                <a:gridCol w="1103730"/>
                <a:gridCol w="1298504"/>
              </a:tblGrid>
              <a:tr h="5010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</a:t>
                      </a:r>
                      <a:r>
                        <a:rPr lang="ru-RU" sz="1200" baseline="0" dirty="0" smtClean="0"/>
                        <a:t>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</a:t>
                      </a:r>
                    </a:p>
                    <a:p>
                      <a:pPr algn="ctr"/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4586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1383,1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1381,3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  <a:tr h="6421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3449,5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3436,5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99,6</a:t>
                      </a:r>
                      <a:endParaRPr lang="ru-RU" sz="1200" dirty="0"/>
                    </a:p>
                  </a:txBody>
                  <a:tcPr/>
                </a:tc>
              </a:tr>
              <a:tr h="4586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Правительства</a:t>
                      </a:r>
                      <a:r>
                        <a:rPr lang="ru-RU" sz="1200" baseline="0" dirty="0" smtClean="0"/>
                        <a:t> РФ, высших исполнительных органов </a:t>
                      </a:r>
                      <a:r>
                        <a:rPr lang="ru-RU" sz="1200" baseline="0" dirty="0" err="1" smtClean="0"/>
                        <a:t>госвласти</a:t>
                      </a:r>
                      <a:r>
                        <a:rPr lang="ru-RU" sz="1200" baseline="0" dirty="0" smtClean="0"/>
                        <a:t> субъектов РФ,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32115,6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31733,4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98,8</a:t>
                      </a:r>
                      <a:endParaRPr lang="ru-RU" sz="1200" dirty="0"/>
                    </a:p>
                  </a:txBody>
                  <a:tcPr/>
                </a:tc>
              </a:tr>
              <a:tr h="6421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деятельности финансовых, налоговых и таможенных</a:t>
                      </a:r>
                      <a:r>
                        <a:rPr lang="ru-RU" sz="1200" baseline="0" dirty="0" smtClean="0"/>
                        <a:t>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7586,9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7572,0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/>
                </a:tc>
              </a:tr>
              <a:tr h="2752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  <a:tr h="2752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4054,7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98,8</a:t>
                      </a:r>
                      <a:endParaRPr lang="ru-RU" sz="1200" dirty="0"/>
                    </a:p>
                  </a:txBody>
                  <a:tcPr/>
                </a:tc>
              </a:tr>
              <a:tr h="2752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48689,8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48129,5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98,8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5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1826966" cy="108012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accent6"/>
                </a:solidFill>
              </a:rPr>
              <a:t>Расходы по разделу</a:t>
            </a:r>
            <a:br>
              <a:rPr lang="ru-RU" sz="1400" b="1" dirty="0" smtClean="0">
                <a:solidFill>
                  <a:schemeClr val="accent6"/>
                </a:solidFill>
              </a:rPr>
            </a:br>
            <a:r>
              <a:rPr lang="ru-RU" sz="1400" b="1" dirty="0" smtClean="0">
                <a:solidFill>
                  <a:schemeClr val="accent6"/>
                </a:solidFill>
              </a:rPr>
              <a:t>«Национальная оборона», тыс. руб.</a:t>
            </a:r>
            <a:endParaRPr lang="ru-RU" sz="1400" b="1" dirty="0">
              <a:solidFill>
                <a:schemeClr val="accent6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668105"/>
              </p:ext>
            </p:extLst>
          </p:nvPr>
        </p:nvGraphicFramePr>
        <p:xfrm>
          <a:off x="2808313" y="476673"/>
          <a:ext cx="5918760" cy="11521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88912"/>
                <a:gridCol w="1094632"/>
                <a:gridCol w="1021657"/>
                <a:gridCol w="1313559"/>
              </a:tblGrid>
              <a:tr h="43397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(факт)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% исполнения</a:t>
                      </a:r>
                      <a:endParaRPr lang="ru-RU" sz="1100" dirty="0"/>
                    </a:p>
                  </a:txBody>
                  <a:tcPr marL="116916" marR="116916"/>
                </a:tc>
              </a:tr>
              <a:tr h="43397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Мобилизационная и вневойсковая</a:t>
                      </a:r>
                      <a:r>
                        <a:rPr lang="ru-RU" sz="1100" baseline="0" dirty="0" smtClean="0"/>
                        <a:t> подготовка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824,0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824,0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28417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824,0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824,0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 marL="116916" marR="116916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1600" y="2132856"/>
            <a:ext cx="1944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</a:t>
            </a:r>
            <a:br>
              <a:rPr lang="ru-RU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Национальная безопасность и правоохранительная деятельность», </a:t>
            </a:r>
            <a:r>
              <a:rPr lang="ru-RU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тыс. руб.</a:t>
            </a:r>
            <a:endParaRPr lang="ru-RU" sz="1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090471"/>
              </p:ext>
            </p:extLst>
          </p:nvPr>
        </p:nvGraphicFramePr>
        <p:xfrm>
          <a:off x="2915816" y="2066985"/>
          <a:ext cx="5832649" cy="1644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/>
                <a:gridCol w="1080120"/>
                <a:gridCol w="1008112"/>
                <a:gridCol w="1296144"/>
              </a:tblGrid>
              <a:tr h="39484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</a:t>
                      </a:r>
                      <a:r>
                        <a:rPr lang="ru-RU" sz="1100" baseline="0" dirty="0" smtClean="0"/>
                        <a:t>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%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3948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Защита населения  и территории от чрезвычайных ситуаций природного и техногенного</a:t>
                      </a:r>
                      <a:r>
                        <a:rPr lang="ru-RU" sz="1200" baseline="0" dirty="0" smtClean="0"/>
                        <a:t> характера, 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/>
                </a:tc>
              </a:tr>
              <a:tr h="3948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2004,9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2001,6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99,8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71600" y="4351846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</a:t>
            </a:r>
            <a:r>
              <a:rPr lang="ru-RU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экономика», тыс</a:t>
            </a:r>
            <a:r>
              <a:rPr lang="ru-RU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руб.</a:t>
            </a:r>
            <a:endParaRPr lang="ru-RU" sz="1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446580"/>
              </p:ext>
            </p:extLst>
          </p:nvPr>
        </p:nvGraphicFramePr>
        <p:xfrm>
          <a:off x="2898288" y="4221088"/>
          <a:ext cx="5832647" cy="2374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78874"/>
                <a:gridCol w="1064458"/>
                <a:gridCol w="993171"/>
                <a:gridCol w="1296144"/>
              </a:tblGrid>
              <a:tr h="4122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%</a:t>
                      </a:r>
                      <a:r>
                        <a:rPr lang="ru-RU" sz="1100" baseline="0" dirty="0" smtClean="0"/>
                        <a:t>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4417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Сельское хозяйство</a:t>
                      </a:r>
                      <a:r>
                        <a:rPr lang="ru-RU" sz="1200" baseline="0" dirty="0" smtClean="0"/>
                        <a:t> и рыболовства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017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</a:p>
                  </a:txBody>
                  <a:tcPr/>
                </a:tc>
              </a:tr>
              <a:tr h="4417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12608,2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12608,2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4417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вопросы в области национальной экономики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96,9</a:t>
                      </a:r>
                      <a:endParaRPr lang="ru-RU" sz="1200" dirty="0"/>
                    </a:p>
                  </a:txBody>
                  <a:tcPr/>
                </a:tc>
              </a:tr>
              <a:tr h="265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14495,9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14477,8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99,9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4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1512168" cy="1440160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Расходы по разделу </a:t>
            </a:r>
            <a:br>
              <a:rPr lang="ru-RU" sz="1400" b="1" dirty="0" smtClean="0"/>
            </a:br>
            <a:r>
              <a:rPr lang="ru-RU" sz="1400" b="1" dirty="0" smtClean="0"/>
              <a:t>«</a:t>
            </a:r>
            <a:r>
              <a:rPr lang="ru-RU" sz="1400" b="1" dirty="0" smtClean="0">
                <a:latin typeface="+mn-lt"/>
              </a:rPr>
              <a:t>Жилищно-коммунальное</a:t>
            </a:r>
            <a:r>
              <a:rPr lang="ru-RU" sz="1400" b="1" dirty="0" smtClean="0"/>
              <a:t> хозяйство», </a:t>
            </a:r>
            <a:br>
              <a:rPr lang="ru-RU" sz="1400" b="1" dirty="0" smtClean="0"/>
            </a:br>
            <a:r>
              <a:rPr lang="ru-RU" sz="1400" b="1" dirty="0" smtClean="0"/>
              <a:t>тыс. руб.</a:t>
            </a:r>
            <a:endParaRPr lang="ru-RU" sz="1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533675"/>
              </p:ext>
            </p:extLst>
          </p:nvPr>
        </p:nvGraphicFramePr>
        <p:xfrm>
          <a:off x="2483768" y="260648"/>
          <a:ext cx="6192688" cy="1686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807"/>
                <a:gridCol w="1068941"/>
                <a:gridCol w="992588"/>
                <a:gridCol w="1374352"/>
              </a:tblGrid>
              <a:tr h="36237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</a:t>
                      </a:r>
                      <a:r>
                        <a:rPr lang="ru-RU" sz="1100" baseline="0" dirty="0" smtClean="0"/>
                        <a:t> (факт)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% исполнения</a:t>
                      </a:r>
                      <a:endParaRPr lang="ru-RU" sz="1100" dirty="0"/>
                    </a:p>
                  </a:txBody>
                  <a:tcPr marL="116916" marR="116916"/>
                </a:tc>
              </a:tr>
              <a:tr h="3149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Жилищное хозяйство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2000,0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2000,0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3149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Коммунальное хозяйство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8851,8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8851,8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3149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Благоустройство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14722,7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14722,7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3149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25574,5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25574,5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 marL="116916" marR="116916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35596" y="2262365"/>
            <a:ext cx="1512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Расходы по разделу </a:t>
            </a:r>
            <a:r>
              <a:rPr lang="ru-RU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«Образование», </a:t>
            </a:r>
            <a:r>
              <a:rPr lang="ru-RU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тыс. руб.</a:t>
            </a:r>
            <a:endParaRPr lang="ru-RU" sz="1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28745"/>
              </p:ext>
            </p:extLst>
          </p:nvPr>
        </p:nvGraphicFramePr>
        <p:xfrm>
          <a:off x="2483768" y="2204864"/>
          <a:ext cx="6192688" cy="2989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2307"/>
                <a:gridCol w="1070341"/>
                <a:gridCol w="993888"/>
                <a:gridCol w="1376152"/>
              </a:tblGrid>
              <a:tr h="4426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</a:t>
                      </a:r>
                      <a:r>
                        <a:rPr lang="ru-RU" sz="1100" baseline="0" dirty="0" smtClean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%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3749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Дошкольное 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118596,8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118276,3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</a:tr>
              <a:tr h="3749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Общее 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282192,6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281519,0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/>
                </a:tc>
              </a:tr>
              <a:tr h="4742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Дополнительное образование</a:t>
                      </a:r>
                      <a:r>
                        <a:rPr lang="ru-RU" sz="1200" baseline="0" dirty="0" smtClean="0"/>
                        <a:t>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377769,8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37406,0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99,0</a:t>
                      </a:r>
                      <a:endParaRPr lang="ru-RU" sz="1200" dirty="0"/>
                    </a:p>
                  </a:txBody>
                  <a:tcPr/>
                </a:tc>
              </a:tr>
              <a:tr h="4742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Молодежная политика</a:t>
                      </a:r>
                      <a:r>
                        <a:rPr lang="ru-RU" sz="1200" baseline="0" dirty="0" smtClean="0"/>
                        <a:t> и оздоровление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1194,1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1192,8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  <a:tr h="4742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вопросы</a:t>
                      </a:r>
                      <a:r>
                        <a:rPr lang="ru-RU" sz="1200" baseline="0" dirty="0" smtClean="0"/>
                        <a:t> в области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14668,5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14485,6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98,8</a:t>
                      </a:r>
                      <a:endParaRPr lang="ru-RU" sz="1200" dirty="0"/>
                    </a:p>
                  </a:txBody>
                  <a:tcPr/>
                </a:tc>
              </a:tr>
              <a:tr h="3749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454421,7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452879,6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99,7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35596" y="5288138"/>
            <a:ext cx="16201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small" dirty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Расходы по </a:t>
            </a:r>
            <a:r>
              <a:rPr lang="ru-RU" sz="1400" b="1" cap="small" dirty="0" smtClean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разделу</a:t>
            </a:r>
          </a:p>
          <a:p>
            <a:r>
              <a:rPr lang="ru-RU" sz="1400" b="1" cap="small" dirty="0" smtClean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1400" b="1" cap="small" dirty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«Культура, </a:t>
            </a:r>
            <a:endParaRPr lang="ru-RU" sz="1400" b="1" cap="small" dirty="0" smtClean="0">
              <a:solidFill>
                <a:srgbClr val="575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ru-RU" sz="1400" b="1" cap="small" dirty="0" smtClean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кинематография»</a:t>
            </a:r>
            <a:r>
              <a:rPr lang="ru-RU" sz="1400" b="1" cap="small" dirty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1400" b="1" cap="small" dirty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1400" b="1" cap="small" dirty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тыс. руб.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185173"/>
              </p:ext>
            </p:extLst>
          </p:nvPr>
        </p:nvGraphicFramePr>
        <p:xfrm>
          <a:off x="2483768" y="5301207"/>
          <a:ext cx="6192688" cy="146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159"/>
                <a:gridCol w="992588"/>
                <a:gridCol w="992588"/>
                <a:gridCol w="1374353"/>
              </a:tblGrid>
              <a:tr h="3765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%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2938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Культура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65564,7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65564,7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44852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Другие вопросы в области</a:t>
                      </a:r>
                      <a:r>
                        <a:rPr lang="ru-RU" sz="1100" baseline="0" dirty="0" smtClean="0"/>
                        <a:t> культуры, кинематографии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18836,6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18788,8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99,7</a:t>
                      </a:r>
                      <a:endParaRPr lang="ru-RU" sz="1100" dirty="0"/>
                    </a:p>
                  </a:txBody>
                  <a:tcPr/>
                </a:tc>
              </a:tr>
              <a:tr h="2938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84401,3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84353,5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99,9</a:t>
                      </a:r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1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7" y="116632"/>
            <a:ext cx="15121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Расходы по разделу </a:t>
            </a:r>
            <a:r>
              <a:rPr lang="ru-RU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«Социальная политика», </a:t>
            </a:r>
            <a:r>
              <a:rPr lang="ru-RU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тыс. руб.</a:t>
            </a:r>
            <a:endParaRPr lang="ru-RU" sz="1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82516"/>
              </p:ext>
            </p:extLst>
          </p:nvPr>
        </p:nvGraphicFramePr>
        <p:xfrm>
          <a:off x="2555775" y="74923"/>
          <a:ext cx="6192689" cy="22539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28759"/>
                <a:gridCol w="993889"/>
                <a:gridCol w="993889"/>
                <a:gridCol w="1376152"/>
              </a:tblGrid>
              <a:tr h="39322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%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33077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Пенсионное обеспечение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6714,9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6710,8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99,9</a:t>
                      </a:r>
                      <a:endParaRPr lang="ru-RU" sz="1100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Социальное</a:t>
                      </a:r>
                      <a:r>
                        <a:rPr lang="ru-RU" sz="1100" baseline="0" dirty="0" smtClean="0"/>
                        <a:t> обеспечение населения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9145,9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9145,9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33077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Охрана семьи и детства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19910,7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19663,9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98,8</a:t>
                      </a:r>
                      <a:endParaRPr lang="ru-RU" sz="1100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Другие</a:t>
                      </a:r>
                      <a:r>
                        <a:rPr lang="ru-RU" sz="1100" baseline="0" dirty="0" smtClean="0"/>
                        <a:t> вопросы в области социальной политики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502,6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501,4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99,8</a:t>
                      </a:r>
                      <a:endParaRPr lang="ru-RU" sz="1100" dirty="0"/>
                    </a:p>
                  </a:txBody>
                  <a:tcPr/>
                </a:tc>
              </a:tr>
              <a:tr h="33077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36274,1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36021,6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99,3</a:t>
                      </a:r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1598" y="2276872"/>
            <a:ext cx="16561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по разделу </a:t>
            </a:r>
            <a:r>
              <a:rPr lang="ru-RU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«Физическая культура</a:t>
            </a:r>
          </a:p>
          <a:p>
            <a:pPr lvl="0"/>
            <a:r>
              <a:rPr lang="ru-RU" sz="1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спорт», </a:t>
            </a:r>
            <a:r>
              <a:rPr lang="ru-RU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тыс.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764912"/>
              </p:ext>
            </p:extLst>
          </p:nvPr>
        </p:nvGraphicFramePr>
        <p:xfrm>
          <a:off x="2555776" y="2420888"/>
          <a:ext cx="6148408" cy="1296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533"/>
                <a:gridCol w="986781"/>
                <a:gridCol w="1029222"/>
                <a:gridCol w="1323872"/>
              </a:tblGrid>
              <a:tr h="43069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%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2887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Физическая культура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383,6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376,2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98,1</a:t>
                      </a:r>
                      <a:endParaRPr lang="ru-RU" sz="1100" dirty="0"/>
                    </a:p>
                  </a:txBody>
                  <a:tcPr/>
                </a:tc>
              </a:tr>
              <a:tr h="288708"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Массовый спорт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66055,6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66055,6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100</a:t>
                      </a:r>
                    </a:p>
                  </a:txBody>
                  <a:tcPr/>
                </a:tc>
              </a:tr>
              <a:tr h="2887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66439,2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66431,8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71598" y="3861048"/>
            <a:ext cx="17281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small" dirty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Расходы по </a:t>
            </a:r>
            <a:r>
              <a:rPr lang="ru-RU" sz="1400" b="1" cap="small" dirty="0" smtClean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разделу</a:t>
            </a:r>
          </a:p>
          <a:p>
            <a:r>
              <a:rPr lang="ru-RU" sz="1400" b="1" cap="small" dirty="0" smtClean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1400" b="1" cap="small" dirty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«Средства массовой </a:t>
            </a:r>
            <a:endParaRPr lang="ru-RU" sz="1400" b="1" cap="small" dirty="0" smtClean="0">
              <a:solidFill>
                <a:srgbClr val="575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ru-RU" sz="1400" b="1" cap="small" dirty="0" smtClean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информации</a:t>
            </a:r>
            <a:r>
              <a:rPr lang="ru-RU" sz="1400" b="1" cap="small" dirty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», </a:t>
            </a:r>
            <a:endParaRPr lang="ru-RU" sz="1400" b="1" cap="small" dirty="0" smtClean="0">
              <a:solidFill>
                <a:srgbClr val="575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ru-RU" sz="1400" b="1" cap="small" dirty="0" smtClean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тыс</a:t>
            </a:r>
            <a:r>
              <a:rPr lang="ru-RU" sz="1400" b="1" cap="small" dirty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. руб.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665708"/>
              </p:ext>
            </p:extLst>
          </p:nvPr>
        </p:nvGraphicFramePr>
        <p:xfrm>
          <a:off x="2555776" y="3854792"/>
          <a:ext cx="6195101" cy="974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8312"/>
                <a:gridCol w="1008112"/>
                <a:gridCol w="1003789"/>
                <a:gridCol w="1374888"/>
              </a:tblGrid>
              <a:tr h="28865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% исполнения</a:t>
                      </a:r>
                      <a:endParaRPr lang="ru-RU" sz="1100" b="1" dirty="0"/>
                    </a:p>
                  </a:txBody>
                  <a:tcPr/>
                </a:tc>
              </a:tr>
              <a:tr h="28865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Периодическая печать и издательства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2793,1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2793,1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100</a:t>
                      </a:r>
                      <a:endParaRPr lang="ru-RU" sz="1100" b="0" dirty="0"/>
                    </a:p>
                  </a:txBody>
                  <a:tcPr/>
                </a:tc>
              </a:tr>
              <a:tr h="25085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2793,1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2793,1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100</a:t>
                      </a:r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68607" y="5445224"/>
            <a:ext cx="1656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777C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</a:t>
            </a:r>
            <a:r>
              <a:rPr lang="ru-RU" sz="1400" b="1" dirty="0" smtClean="0">
                <a:solidFill>
                  <a:srgbClr val="777C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разделу</a:t>
            </a:r>
          </a:p>
          <a:p>
            <a:pPr lvl="0"/>
            <a:r>
              <a:rPr lang="ru-RU" sz="1400" b="1" dirty="0" smtClean="0">
                <a:solidFill>
                  <a:srgbClr val="777C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rgbClr val="777C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«Межбюджетные </a:t>
            </a:r>
            <a:endParaRPr lang="ru-RU" sz="1400" b="1" dirty="0" smtClean="0">
              <a:solidFill>
                <a:srgbClr val="777C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400" b="1" dirty="0" smtClean="0">
                <a:solidFill>
                  <a:srgbClr val="777C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трансферты</a:t>
            </a:r>
            <a:r>
              <a:rPr lang="ru-RU" sz="1400" b="1" dirty="0">
                <a:solidFill>
                  <a:srgbClr val="777C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endParaRPr lang="ru-RU" sz="1400" b="1" dirty="0" smtClean="0">
              <a:solidFill>
                <a:srgbClr val="777C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400" b="1" dirty="0" smtClean="0">
                <a:solidFill>
                  <a:srgbClr val="777C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sz="1400" b="1" dirty="0">
                <a:solidFill>
                  <a:srgbClr val="777C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руб.</a:t>
            </a:r>
            <a:endParaRPr lang="ru-RU" sz="1400" dirty="0">
              <a:solidFill>
                <a:srgbClr val="777C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534068"/>
              </p:ext>
            </p:extLst>
          </p:nvPr>
        </p:nvGraphicFramePr>
        <p:xfrm>
          <a:off x="2555776" y="5013176"/>
          <a:ext cx="6192689" cy="1571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008112"/>
                <a:gridCol w="1008112"/>
                <a:gridCol w="1368153"/>
              </a:tblGrid>
              <a:tr h="431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% исполнения</a:t>
                      </a:r>
                      <a:endParaRPr lang="ru-RU" sz="1100" b="1" dirty="0"/>
                    </a:p>
                  </a:txBody>
                  <a:tcPr/>
                </a:tc>
              </a:tr>
              <a:tr h="60145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Дотации на выравнивание бюджетной обеспеченности</a:t>
                      </a:r>
                      <a:r>
                        <a:rPr lang="ru-RU" sz="1100" baseline="0" dirty="0" smtClean="0"/>
                        <a:t> субъектов Российской Федерации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6121,8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6121,8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26904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Иные дотации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6778,8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6778,8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26904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12900,6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12900,6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100</a:t>
                      </a:r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5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812088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cs typeface="Calibri" pitchFamily="34" charset="0"/>
              </a:rPr>
              <a:t>Расходы бюджета МО «</a:t>
            </a:r>
            <a:r>
              <a:rPr lang="ru-RU" sz="2400" b="1" dirty="0" err="1" smtClean="0">
                <a:cs typeface="Calibri" pitchFamily="34" charset="0"/>
              </a:rPr>
              <a:t>Гиагинский</a:t>
            </a:r>
            <a:r>
              <a:rPr lang="ru-RU" sz="2400" b="1" dirty="0" smtClean="0">
                <a:cs typeface="Calibri" pitchFamily="34" charset="0"/>
              </a:rPr>
              <a:t> район» </a:t>
            </a:r>
            <a:br>
              <a:rPr lang="ru-RU" sz="2400" b="1" dirty="0" smtClean="0">
                <a:cs typeface="Calibri" pitchFamily="34" charset="0"/>
              </a:rPr>
            </a:br>
            <a:r>
              <a:rPr lang="ru-RU" sz="2400" b="1" dirty="0" smtClean="0">
                <a:cs typeface="Calibri" pitchFamily="34" charset="0"/>
              </a:rPr>
              <a:t>по видам расходов классификации расходов, тыс. руб.</a:t>
            </a:r>
            <a:endParaRPr lang="ru-RU" sz="2400" b="1" dirty="0">
              <a:cs typeface="Calibri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482228"/>
              </p:ext>
            </p:extLst>
          </p:nvPr>
        </p:nvGraphicFramePr>
        <p:xfrm>
          <a:off x="1043608" y="998366"/>
          <a:ext cx="7920880" cy="43917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5517"/>
                <a:gridCol w="3274959"/>
                <a:gridCol w="1188132"/>
                <a:gridCol w="1056118"/>
                <a:gridCol w="1386154"/>
              </a:tblGrid>
              <a:tr h="5221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расходов</a:t>
                      </a:r>
                      <a:endParaRPr lang="ru-RU" sz="14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год(план)</a:t>
                      </a:r>
                      <a:endParaRPr lang="ru-RU" sz="14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</a:p>
                    <a:p>
                      <a:pPr algn="ctr"/>
                      <a:r>
                        <a:rPr lang="ru-RU" sz="1400" dirty="0" smtClean="0"/>
                        <a:t> год (факт)</a:t>
                      </a:r>
                      <a:endParaRPr lang="ru-RU" sz="14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 marL="86627" marR="86627"/>
                </a:tc>
              </a:tr>
              <a:tr h="8292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на выплаты персоналу в целях обеспечения выполнения</a:t>
                      </a:r>
                      <a:r>
                        <a:rPr lang="ru-RU" sz="1200" baseline="0" dirty="0" smtClean="0"/>
                        <a:t> функций государственными органами, казенными учреждениями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71144,3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70880,8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99,6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4606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Закупка товаров, работ и услуг для государственных нужд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56373,50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55992,1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99,3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4606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Социальное обеспечение</a:t>
                      </a:r>
                      <a:r>
                        <a:rPr lang="ru-RU" sz="1200" baseline="0" dirty="0" smtClean="0"/>
                        <a:t> и иные выплаты населению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31628,1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31333,8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99,1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6449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Капитальные вложения в объекты недвижимого имущества государственной собственности 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48976,0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48976,0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2764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Межбюджетные трансферты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40734,8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40734,8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6449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Предоставление субсидий бюджетным, автономным</a:t>
                      </a:r>
                      <a:r>
                        <a:rPr lang="ru-RU" sz="1200" baseline="0" dirty="0" smtClean="0"/>
                        <a:t> учреждениям и иным некоммерческим организациям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495339,3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493980,3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2764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бюджетные ассигнования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4623,0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4489,8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97,1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2764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Итого</a:t>
                      </a:r>
                      <a:endParaRPr lang="ru-RU" sz="1200" b="1" dirty="0"/>
                    </a:p>
                  </a:txBody>
                  <a:tcPr marL="86627" marR="866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748819,0</a:t>
                      </a:r>
                      <a:endParaRPr lang="ru-RU" sz="1200" b="1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746387,6</a:t>
                      </a:r>
                      <a:endParaRPr lang="ru-RU" sz="1200" b="1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99,7</a:t>
                      </a:r>
                    </a:p>
                  </a:txBody>
                  <a:tcPr marL="86627" marR="86627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406588"/>
            <a:ext cx="3096344" cy="14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1515"/>
            <a:ext cx="8784976" cy="102636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Расходы бюджета МО «</a:t>
            </a:r>
            <a:r>
              <a:rPr lang="ru-RU" sz="2000" b="1" dirty="0" err="1" smtClean="0"/>
              <a:t>Гиагинский</a:t>
            </a:r>
            <a:r>
              <a:rPr lang="ru-RU" sz="2000" b="1" dirty="0" smtClean="0"/>
              <a:t> район» на реализацию</a:t>
            </a:r>
            <a:br>
              <a:rPr lang="ru-RU" sz="2000" b="1" dirty="0" smtClean="0"/>
            </a:br>
            <a:r>
              <a:rPr lang="ru-RU" sz="2000" b="1" dirty="0" smtClean="0"/>
              <a:t> муниципальных программ МО «</a:t>
            </a:r>
            <a:r>
              <a:rPr lang="ru-RU" sz="2000" b="1" dirty="0" err="1" smtClean="0"/>
              <a:t>Гиагинский</a:t>
            </a:r>
            <a:r>
              <a:rPr lang="ru-RU" sz="2000" b="1" dirty="0" smtClean="0"/>
              <a:t> район», тыс. руб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608283"/>
              </p:ext>
            </p:extLst>
          </p:nvPr>
        </p:nvGraphicFramePr>
        <p:xfrm>
          <a:off x="1115616" y="922466"/>
          <a:ext cx="8028385" cy="58189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02910"/>
                <a:gridCol w="797053"/>
                <a:gridCol w="797053"/>
                <a:gridCol w="531369"/>
              </a:tblGrid>
              <a:tr h="4689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программы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</a:t>
                      </a:r>
                      <a:r>
                        <a:rPr lang="ru-RU" sz="1200" baseline="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1577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МП МО «</a:t>
                      </a:r>
                      <a:r>
                        <a:rPr lang="ru-RU" sz="1100" dirty="0" err="1" smtClean="0"/>
                        <a:t>Гиагинский</a:t>
                      </a:r>
                      <a:r>
                        <a:rPr lang="ru-RU" sz="1100" dirty="0" smtClean="0"/>
                        <a:t> район» «Развитие образования»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432317,3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430573,3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99,6</a:t>
                      </a:r>
                      <a:endParaRPr lang="ru-RU" sz="1100" dirty="0"/>
                    </a:p>
                  </a:txBody>
                  <a:tcPr/>
                </a:tc>
              </a:tr>
              <a:tr h="26576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МП МО «</a:t>
                      </a:r>
                      <a:r>
                        <a:rPr lang="ru-RU" sz="1100" dirty="0" err="1" smtClean="0"/>
                        <a:t>Гиагинский</a:t>
                      </a:r>
                      <a:r>
                        <a:rPr lang="ru-RU" sz="1100" dirty="0" smtClean="0"/>
                        <a:t> район» «Развитие культуры и искусства»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102160,7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102113,0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31204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МП МО «</a:t>
                      </a:r>
                      <a:r>
                        <a:rPr lang="ru-RU" sz="1100" dirty="0" err="1" smtClean="0"/>
                        <a:t>Гиагинский</a:t>
                      </a:r>
                      <a:r>
                        <a:rPr lang="ru-RU" sz="1100" dirty="0" smtClean="0"/>
                        <a:t> район» «Управление</a:t>
                      </a:r>
                      <a:r>
                        <a:rPr lang="ru-RU" sz="1100" baseline="0" dirty="0" smtClean="0"/>
                        <a:t> муниципальными финансами»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18373,4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18362,7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99,9</a:t>
                      </a:r>
                      <a:endParaRPr lang="ru-RU" sz="1100" dirty="0"/>
                    </a:p>
                  </a:txBody>
                  <a:tcPr/>
                </a:tc>
              </a:tr>
              <a:tr h="43772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МП МО «</a:t>
                      </a:r>
                      <a:r>
                        <a:rPr lang="ru-RU" sz="1100" dirty="0" err="1" smtClean="0"/>
                        <a:t>Гиагинский</a:t>
                      </a:r>
                      <a:r>
                        <a:rPr lang="ru-RU" sz="1100" dirty="0" smtClean="0"/>
                        <a:t> район» «Энергосбережение и повышение энергетической эффективности»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1352,4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1349,1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99,8</a:t>
                      </a:r>
                      <a:endParaRPr lang="ru-RU" sz="1100" dirty="0"/>
                    </a:p>
                  </a:txBody>
                  <a:tcPr/>
                </a:tc>
              </a:tr>
              <a:tr h="29546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МП МО «</a:t>
                      </a:r>
                      <a:r>
                        <a:rPr lang="ru-RU" sz="1100" dirty="0" err="1" smtClean="0"/>
                        <a:t>Гиагинский</a:t>
                      </a:r>
                      <a:r>
                        <a:rPr lang="ru-RU" sz="1100" dirty="0" smtClean="0"/>
                        <a:t> район» «Развитие молодежной</a:t>
                      </a:r>
                      <a:r>
                        <a:rPr lang="ru-RU" sz="1100" baseline="0" dirty="0" smtClean="0"/>
                        <a:t> политики»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98,5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98,5</a:t>
                      </a:r>
                      <a:endParaRPr lang="ru-RU" sz="1100" dirty="0"/>
                    </a:p>
                  </a:txBody>
                  <a:tcPr/>
                </a:tc>
              </a:tr>
              <a:tr h="2731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МП МО «</a:t>
                      </a:r>
                      <a:r>
                        <a:rPr lang="ru-RU" sz="1100" dirty="0" err="1" smtClean="0"/>
                        <a:t>Гиагинский</a:t>
                      </a:r>
                      <a:r>
                        <a:rPr lang="ru-RU" sz="1100" dirty="0" smtClean="0"/>
                        <a:t> район» «Развитие физической культуры и спорта»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66307,4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66300,1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4622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МП МО «</a:t>
                      </a:r>
                      <a:r>
                        <a:rPr lang="ru-RU" sz="1100" dirty="0" err="1" smtClean="0"/>
                        <a:t>Гиагинский</a:t>
                      </a:r>
                      <a:r>
                        <a:rPr lang="ru-RU" sz="1100" dirty="0" smtClean="0"/>
                        <a:t> район» «Развитие сельского хозяйства</a:t>
                      </a:r>
                      <a:r>
                        <a:rPr lang="ru-RU" sz="1100" baseline="0" dirty="0" smtClean="0"/>
                        <a:t> и регулирование рынков сельскохозяйственной продукции, сырья и продовольствия»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11521,4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11520,8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609694">
                <a:tc>
                  <a:txBody>
                    <a:bodyPr/>
                    <a:lstStyle/>
                    <a:p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«Защита населения и территории от чрезвычайных ситуаций природного и техногенного характера, обеспечение пожарной безопасности и безопасности людей на водных объектах на территории МО «</a:t>
                      </a: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2096,7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2093,4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99,8</a:t>
                      </a:r>
                      <a:endParaRPr lang="ru-RU" sz="1100" dirty="0"/>
                    </a:p>
                  </a:txBody>
                  <a:tcPr/>
                </a:tc>
              </a:tr>
              <a:tr h="268021">
                <a:tc>
                  <a:txBody>
                    <a:bodyPr/>
                    <a:lstStyle/>
                    <a:p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«Обеспечение безопасности дорожного движения»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288169">
                <a:tc>
                  <a:txBody>
                    <a:bodyPr/>
                    <a:lstStyle/>
                    <a:p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 «Доступная среда»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800,3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800,3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271589">
                <a:tc>
                  <a:txBody>
                    <a:bodyPr/>
                    <a:lstStyle/>
                    <a:p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«Развитие информатизации»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915,0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915,0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316208">
                <a:tc>
                  <a:txBody>
                    <a:bodyPr/>
                    <a:lstStyle/>
                    <a:p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«Обеспечение доступным , комфортным жильем и коммунальными услугами»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14883,9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14883,6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437729">
                <a:tc>
                  <a:txBody>
                    <a:bodyPr/>
                    <a:lstStyle/>
                    <a:p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 «Улучшение демографической ситуации на территории МО «</a:t>
                      </a: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39,9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411513">
                <a:tc>
                  <a:txBody>
                    <a:bodyPr/>
                    <a:lstStyle/>
                    <a:p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</a:t>
                      </a: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 «Социальная помощь малоимущим гражданам и другим категориям граждан»</a:t>
                      </a:r>
                      <a:endParaRPr lang="ru-RU" sz="11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44,5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44,5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128809">
                <a:tc>
                  <a:txBody>
                    <a:bodyPr/>
                    <a:lstStyle/>
                    <a:p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Всего</a:t>
                      </a:r>
                      <a:endParaRPr lang="ru-RU" sz="1100" b="1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651018,0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649194,2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97,0</a:t>
                      </a:r>
                      <a:endParaRPr lang="ru-RU" sz="11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1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1375" y="188640"/>
            <a:ext cx="8665371" cy="504056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Гиагинский</a:t>
            </a:r>
            <a:r>
              <a:rPr lang="ru-RU" sz="4000" dirty="0" smtClean="0"/>
              <a:t> район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24015" y="951490"/>
            <a:ext cx="7408333" cy="3450696"/>
          </a:xfrm>
        </p:spPr>
        <p:txBody>
          <a:bodyPr/>
          <a:lstStyle/>
          <a:p>
            <a:r>
              <a:rPr lang="ru-RU" sz="2000" dirty="0" smtClean="0"/>
              <a:t>Территория составляет 756,5 </a:t>
            </a:r>
            <a:r>
              <a:rPr lang="ru-RU" sz="2000" dirty="0" err="1" smtClean="0"/>
              <a:t>кв.км</a:t>
            </a:r>
            <a:endParaRPr lang="ru-RU" sz="2000" dirty="0" smtClean="0"/>
          </a:p>
          <a:p>
            <a:r>
              <a:rPr lang="ru-RU" sz="2000" dirty="0" smtClean="0"/>
              <a:t>В состав </a:t>
            </a:r>
            <a:r>
              <a:rPr lang="ru-RU" sz="2000" dirty="0" err="1" smtClean="0"/>
              <a:t>Гиагинского</a:t>
            </a:r>
            <a:r>
              <a:rPr lang="ru-RU" sz="2000" dirty="0" smtClean="0"/>
              <a:t> района входят 5 поселений</a:t>
            </a:r>
          </a:p>
          <a:p>
            <a:r>
              <a:rPr lang="ru-RU" sz="2000" dirty="0" smtClean="0"/>
              <a:t>Население –31 572 чел.</a:t>
            </a:r>
          </a:p>
          <a:p>
            <a:pPr marL="0" indent="0">
              <a:buNone/>
            </a:pPr>
            <a:endParaRPr lang="ru-RU" dirty="0" smtClean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99592" y="2276871"/>
            <a:ext cx="8277363" cy="4333253"/>
            <a:chOff x="-736" y="-37"/>
            <a:chExt cx="16873" cy="11089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6" y="-37"/>
              <a:ext cx="16873" cy="1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275" y="7469"/>
              <a:ext cx="11554" cy="3383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3911"/>
                <a:gd name="T5" fmla="*/ 202 h 1218"/>
                <a:gd name="T6" fmla="*/ 269 w 3911"/>
                <a:gd name="T7" fmla="*/ 90 h 1218"/>
                <a:gd name="T8" fmla="*/ 569 w 3911"/>
                <a:gd name="T9" fmla="*/ 0 h 1218"/>
                <a:gd name="T10" fmla="*/ 589 w 3911"/>
                <a:gd name="T11" fmla="*/ 20 h 1218"/>
                <a:gd name="T12" fmla="*/ 680 w 3911"/>
                <a:gd name="T13" fmla="*/ 111 h 1218"/>
                <a:gd name="T14" fmla="*/ 809 w 3911"/>
                <a:gd name="T15" fmla="*/ 66 h 1218"/>
                <a:gd name="T16" fmla="*/ 971 w 3911"/>
                <a:gd name="T17" fmla="*/ 486 h 1218"/>
                <a:gd name="T18" fmla="*/ 1241 w 3911"/>
                <a:gd name="T19" fmla="*/ 1218 h 1218"/>
                <a:gd name="T20" fmla="*/ 2387 w 3911"/>
                <a:gd name="T21" fmla="*/ 876 h 1218"/>
                <a:gd name="T22" fmla="*/ 2633 w 3911"/>
                <a:gd name="T23" fmla="*/ 1050 h 1218"/>
                <a:gd name="T24" fmla="*/ 3713 w 3911"/>
                <a:gd name="T25" fmla="*/ 1020 h 1218"/>
                <a:gd name="T26" fmla="*/ 3911 w 3911"/>
                <a:gd name="T27" fmla="*/ 1152 h 1218"/>
                <a:gd name="T28" fmla="*/ 0 w 3911"/>
                <a:gd name="T29" fmla="*/ 0 h 1218"/>
                <a:gd name="T30" fmla="*/ 3911 w 3911"/>
                <a:gd name="T31" fmla="*/ 1218 h 121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3911" h="1218">
                  <a:moveTo>
                    <a:pt x="0" y="202"/>
                  </a:moveTo>
                  <a:lnTo>
                    <a:pt x="269" y="90"/>
                  </a:lnTo>
                  <a:lnTo>
                    <a:pt x="569" y="0"/>
                  </a:lnTo>
                  <a:lnTo>
                    <a:pt x="589" y="20"/>
                  </a:lnTo>
                  <a:lnTo>
                    <a:pt x="680" y="111"/>
                  </a:lnTo>
                  <a:lnTo>
                    <a:pt x="809" y="66"/>
                  </a:lnTo>
                  <a:lnTo>
                    <a:pt x="971" y="486"/>
                  </a:lnTo>
                  <a:lnTo>
                    <a:pt x="1241" y="1218"/>
                  </a:lnTo>
                  <a:lnTo>
                    <a:pt x="2387" y="876"/>
                  </a:lnTo>
                  <a:lnTo>
                    <a:pt x="2633" y="1050"/>
                  </a:lnTo>
                  <a:lnTo>
                    <a:pt x="3713" y="1020"/>
                  </a:lnTo>
                  <a:lnTo>
                    <a:pt x="3911" y="1152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-376" y="16"/>
              <a:ext cx="16310" cy="867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5520"/>
                <a:gd name="T5" fmla="*/ 786 h 3120"/>
                <a:gd name="T6" fmla="*/ 438 w 5520"/>
                <a:gd name="T7" fmla="*/ 672 h 3120"/>
                <a:gd name="T8" fmla="*/ 516 w 5520"/>
                <a:gd name="T9" fmla="*/ 720 h 3120"/>
                <a:gd name="T10" fmla="*/ 576 w 5520"/>
                <a:gd name="T11" fmla="*/ 858 h 3120"/>
                <a:gd name="T12" fmla="*/ 984 w 5520"/>
                <a:gd name="T13" fmla="*/ 792 h 3120"/>
                <a:gd name="T14" fmla="*/ 816 w 5520"/>
                <a:gd name="T15" fmla="*/ 102 h 3120"/>
                <a:gd name="T16" fmla="*/ 1146 w 5520"/>
                <a:gd name="T17" fmla="*/ 0 h 3120"/>
                <a:gd name="T18" fmla="*/ 1272 w 5520"/>
                <a:gd name="T19" fmla="*/ 174 h 3120"/>
                <a:gd name="T20" fmla="*/ 1476 w 5520"/>
                <a:gd name="T21" fmla="*/ 642 h 3120"/>
                <a:gd name="T22" fmla="*/ 2430 w 5520"/>
                <a:gd name="T23" fmla="*/ 222 h 3120"/>
                <a:gd name="T24" fmla="*/ 2796 w 5520"/>
                <a:gd name="T25" fmla="*/ 510 h 3120"/>
                <a:gd name="T26" fmla="*/ 2850 w 5520"/>
                <a:gd name="T27" fmla="*/ 762 h 3120"/>
                <a:gd name="T28" fmla="*/ 3138 w 5520"/>
                <a:gd name="T29" fmla="*/ 1002 h 3120"/>
                <a:gd name="T30" fmla="*/ 3348 w 5520"/>
                <a:gd name="T31" fmla="*/ 954 h 3120"/>
                <a:gd name="T32" fmla="*/ 3744 w 5520"/>
                <a:gd name="T33" fmla="*/ 978 h 3120"/>
                <a:gd name="T34" fmla="*/ 3762 w 5520"/>
                <a:gd name="T35" fmla="*/ 1044 h 3120"/>
                <a:gd name="T36" fmla="*/ 4566 w 5520"/>
                <a:gd name="T37" fmla="*/ 1038 h 3120"/>
                <a:gd name="T38" fmla="*/ 4878 w 5520"/>
                <a:gd name="T39" fmla="*/ 1242 h 3120"/>
                <a:gd name="T40" fmla="*/ 5094 w 5520"/>
                <a:gd name="T41" fmla="*/ 1446 h 3120"/>
                <a:gd name="T42" fmla="*/ 5232 w 5520"/>
                <a:gd name="T43" fmla="*/ 1554 h 3120"/>
                <a:gd name="T44" fmla="*/ 5328 w 5520"/>
                <a:gd name="T45" fmla="*/ 1680 h 3120"/>
                <a:gd name="T46" fmla="*/ 5214 w 5520"/>
                <a:gd name="T47" fmla="*/ 1776 h 3120"/>
                <a:gd name="T48" fmla="*/ 5388 w 5520"/>
                <a:gd name="T49" fmla="*/ 2532 h 3120"/>
                <a:gd name="T50" fmla="*/ 5370 w 5520"/>
                <a:gd name="T51" fmla="*/ 2742 h 3120"/>
                <a:gd name="T52" fmla="*/ 5520 w 5520"/>
                <a:gd name="T53" fmla="*/ 3120 h 3120"/>
                <a:gd name="T54" fmla="*/ 0 w 5520"/>
                <a:gd name="T55" fmla="*/ 0 h 3120"/>
                <a:gd name="T56" fmla="*/ 5520 w 5520"/>
                <a:gd name="T57" fmla="*/ 3120 h 312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5520" h="3120">
                  <a:moveTo>
                    <a:pt x="0" y="786"/>
                  </a:moveTo>
                  <a:lnTo>
                    <a:pt x="438" y="672"/>
                  </a:lnTo>
                  <a:lnTo>
                    <a:pt x="516" y="720"/>
                  </a:lnTo>
                  <a:lnTo>
                    <a:pt x="576" y="858"/>
                  </a:lnTo>
                  <a:lnTo>
                    <a:pt x="984" y="792"/>
                  </a:lnTo>
                  <a:lnTo>
                    <a:pt x="816" y="102"/>
                  </a:lnTo>
                  <a:lnTo>
                    <a:pt x="1146" y="0"/>
                  </a:lnTo>
                  <a:lnTo>
                    <a:pt x="1272" y="174"/>
                  </a:lnTo>
                  <a:lnTo>
                    <a:pt x="1476" y="642"/>
                  </a:lnTo>
                  <a:lnTo>
                    <a:pt x="2430" y="222"/>
                  </a:lnTo>
                  <a:lnTo>
                    <a:pt x="2796" y="510"/>
                  </a:lnTo>
                  <a:lnTo>
                    <a:pt x="2850" y="762"/>
                  </a:lnTo>
                  <a:lnTo>
                    <a:pt x="3138" y="1002"/>
                  </a:lnTo>
                  <a:lnTo>
                    <a:pt x="3348" y="954"/>
                  </a:lnTo>
                  <a:lnTo>
                    <a:pt x="3744" y="978"/>
                  </a:lnTo>
                  <a:lnTo>
                    <a:pt x="3762" y="1044"/>
                  </a:lnTo>
                  <a:lnTo>
                    <a:pt x="4566" y="1038"/>
                  </a:lnTo>
                  <a:lnTo>
                    <a:pt x="4878" y="1242"/>
                  </a:lnTo>
                  <a:lnTo>
                    <a:pt x="5094" y="1446"/>
                  </a:lnTo>
                  <a:lnTo>
                    <a:pt x="5232" y="1554"/>
                  </a:lnTo>
                  <a:lnTo>
                    <a:pt x="5328" y="1680"/>
                  </a:lnTo>
                  <a:lnTo>
                    <a:pt x="5214" y="1776"/>
                  </a:lnTo>
                  <a:lnTo>
                    <a:pt x="5388" y="2532"/>
                  </a:lnTo>
                  <a:lnTo>
                    <a:pt x="5370" y="2742"/>
                  </a:lnTo>
                  <a:lnTo>
                    <a:pt x="5520" y="3120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9023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928992" cy="98072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effectLst/>
              </a:rPr>
              <a:t>Результаты реализации муниципальных программ и оценка </a:t>
            </a:r>
            <a:r>
              <a:rPr lang="ru-RU" sz="1600" b="1" dirty="0" smtClean="0">
                <a:effectLst/>
              </a:rPr>
              <a:t>их эффективности </a:t>
            </a:r>
            <a:r>
              <a:rPr lang="ru-RU" sz="1600" b="1" dirty="0">
                <a:effectLst/>
              </a:rPr>
              <a:t>за 2019 год </a:t>
            </a:r>
            <a:endParaRPr lang="ru-RU" sz="1600" dirty="0">
              <a:effectLst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870805"/>
              </p:ext>
            </p:extLst>
          </p:nvPr>
        </p:nvGraphicFramePr>
        <p:xfrm>
          <a:off x="107503" y="476672"/>
          <a:ext cx="8856985" cy="634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4752529"/>
                <a:gridCol w="864096"/>
                <a:gridCol w="648072"/>
                <a:gridCol w="792088"/>
                <a:gridCol w="663417"/>
                <a:gridCol w="848751"/>
              </a:tblGrid>
              <a:tr h="629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№</a:t>
                      </a:r>
                      <a:r>
                        <a:rPr lang="ru-RU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п/п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Муниципальная программа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Целевой индикатор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Мероприятия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Ресурсное обеспечение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Оценка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эффект-</a:t>
                      </a:r>
                      <a:r>
                        <a:rPr lang="ru-RU" sz="900" kern="1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ти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Заключение (вывод по результатам оценки)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</a:tr>
              <a:tr h="3193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МО «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Гиагинский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район» «Развитие образования»</a:t>
                      </a:r>
                      <a:endParaRPr lang="ru-RU" sz="700" b="1" dirty="0">
                        <a:effectLst/>
                        <a:latin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0,83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0,86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0,99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0,89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>
                          <a:effectLst/>
                          <a:latin typeface="Times New Roman"/>
                          <a:ea typeface="Calibri"/>
                        </a:rPr>
                        <a:t>умеренно эффективная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</a:tr>
              <a:tr h="361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МО «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Гиагинский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район» «Развитие культуры и искусства»</a:t>
                      </a:r>
                      <a:endParaRPr lang="ru-RU" sz="700" b="1" dirty="0">
                        <a:effectLst/>
                        <a:latin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Times New Roman"/>
                        </a:rPr>
                        <a:t>0,92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Times New Roman"/>
                        </a:rPr>
                        <a:t>0,85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Times New Roman"/>
                        </a:rPr>
                        <a:t>0,99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Times New Roman"/>
                        </a:rPr>
                        <a:t>0,92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>
                          <a:effectLst/>
                          <a:latin typeface="Times New Roman"/>
                          <a:ea typeface="Times New Roman"/>
                        </a:rPr>
                        <a:t>высоко </a:t>
                      </a:r>
                      <a:endParaRPr lang="ru-RU" sz="800" b="1" kern="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эффективная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</a:tr>
              <a:tr h="331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МО «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Гиагинский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район» «Управление муниципальными финансами»</a:t>
                      </a:r>
                      <a:endParaRPr lang="ru-RU" sz="700" b="1" dirty="0">
                        <a:effectLst/>
                        <a:latin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0,99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0,99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0,99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>
                          <a:effectLst/>
                          <a:latin typeface="Times New Roman"/>
                          <a:ea typeface="Times New Roman"/>
                        </a:rPr>
                        <a:t>высоко </a:t>
                      </a:r>
                      <a:endParaRPr lang="ru-RU" sz="800" b="1" kern="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эффективная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</a:tr>
              <a:tr h="3193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МО «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Гиагинский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район» «Энергосбережение и повышение энергетической эффективности»</a:t>
                      </a:r>
                      <a:endParaRPr lang="ru-RU" sz="700" b="1" dirty="0">
                        <a:effectLst/>
                        <a:latin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0,85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0,99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Высоко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 эффективная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</a:tr>
              <a:tr h="3440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МО «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Гиагинский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район» «Развитие молодежной политики»</a:t>
                      </a:r>
                      <a:endParaRPr lang="ru-RU" sz="700" b="1" dirty="0">
                        <a:effectLst/>
                        <a:latin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0,92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0,985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0,96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>
                          <a:effectLst/>
                          <a:latin typeface="Times New Roman"/>
                          <a:ea typeface="Times New Roman"/>
                        </a:rPr>
                        <a:t>высоко </a:t>
                      </a:r>
                      <a:endParaRPr lang="ru-RU" sz="800" b="1" kern="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эффективная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</a:tr>
              <a:tr h="3193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МО «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Гиагинский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район» «Развитие физической культуры и спорта» </a:t>
                      </a:r>
                      <a:endParaRPr lang="ru-RU" sz="700" b="1" dirty="0">
                        <a:effectLst/>
                        <a:latin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0,95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0,99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Высоко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 kern="100" dirty="0">
                          <a:effectLst/>
                          <a:latin typeface="Times New Roman"/>
                          <a:ea typeface="Times New Roman"/>
                        </a:rPr>
                        <a:t>эффективная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</a:tr>
              <a:tr h="5011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МО «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Гиагинский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район» «Развитие сельского хозяйства и регулирование рынков сельскохозяйственной продукции, сырья и продовольствия» </a:t>
                      </a:r>
                      <a:endParaRPr lang="ru-RU" sz="700" b="1" dirty="0">
                        <a:effectLst/>
                        <a:latin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0,99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>
                          <a:effectLst/>
                          <a:latin typeface="Times New Roman"/>
                          <a:ea typeface="Times New Roman"/>
                        </a:rPr>
                        <a:t>высоко </a:t>
                      </a:r>
                      <a:endParaRPr lang="ru-RU" sz="800" b="1" kern="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эффективная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</a:tr>
              <a:tr h="567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МО «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Гиагинский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район» «Защита населения и территории от чрезвычайных ситуаций природного и техногенного характера, </a:t>
                      </a: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пожарной безопасности и безопасности людей на водных объектах на территории муниципального образования «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Гиагинский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район»</a:t>
                      </a:r>
                      <a:endParaRPr lang="ru-RU" sz="700" b="1" dirty="0">
                        <a:effectLst/>
                        <a:latin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0,91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>
                          <a:effectLst/>
                          <a:latin typeface="Times New Roman"/>
                          <a:ea typeface="Times New Roman"/>
                        </a:rPr>
                        <a:t>высоко </a:t>
                      </a:r>
                      <a:endParaRPr lang="ru-RU" sz="800" b="1" kern="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эффективная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</a:tr>
              <a:tr h="392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МО «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Гиагинский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район» «Обеспечение  безопасности дорожного движения в 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Гиагинском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районе»</a:t>
                      </a:r>
                      <a:endParaRPr lang="ru-RU" sz="700" b="1" dirty="0">
                        <a:effectLst/>
                        <a:latin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1,0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0,92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Высоко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 kern="100" dirty="0">
                          <a:effectLst/>
                          <a:latin typeface="Times New Roman"/>
                          <a:ea typeface="Times New Roman"/>
                        </a:rPr>
                        <a:t>эффективная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</a:tr>
              <a:tr h="3193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МО «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Гиагинский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район» «Доступная среда»</a:t>
                      </a:r>
                      <a:endParaRPr lang="ru-RU" sz="700" b="1" dirty="0">
                        <a:effectLst/>
                        <a:latin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0,82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0,88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>
                          <a:effectLst/>
                          <a:latin typeface="Times New Roman"/>
                          <a:ea typeface="Calibri"/>
                        </a:rPr>
                        <a:t>умеренно эффективная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</a:tr>
              <a:tr h="324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/>
                          <a:ea typeface="Calibri"/>
                        </a:rPr>
                        <a:t>11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МО «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Гиагинский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район» «Развитие информатизации»</a:t>
                      </a:r>
                      <a:endParaRPr lang="ru-RU" sz="700" b="1" dirty="0">
                        <a:effectLst/>
                        <a:latin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0,92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0,8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>
                          <a:effectLst/>
                          <a:latin typeface="Times New Roman"/>
                          <a:ea typeface="Times New Roman"/>
                        </a:rPr>
                        <a:t>высоко </a:t>
                      </a:r>
                      <a:endParaRPr lang="ru-RU" sz="800" b="1" kern="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эффективная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</a:tr>
              <a:tr h="416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/>
                          <a:ea typeface="Calibri"/>
                        </a:rPr>
                        <a:t>12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МО «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Гиагинский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район» «Обеспечение доступным и комфортным жильем и коммунальными услугами» </a:t>
                      </a:r>
                      <a:endParaRPr lang="ru-RU" sz="700" b="1" dirty="0">
                        <a:effectLst/>
                        <a:latin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0,92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0,94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1,0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Высоко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 kern="100" dirty="0">
                          <a:effectLst/>
                          <a:latin typeface="Times New Roman"/>
                          <a:ea typeface="Times New Roman"/>
                        </a:rPr>
                        <a:t>эффективная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</a:tr>
              <a:tr h="392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/>
                          <a:ea typeface="Calibri"/>
                        </a:rPr>
                        <a:t>13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МО «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Гиагинский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район» «Улучшение демографической ситуации на </a:t>
                      </a: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территории 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 образования» </a:t>
                      </a:r>
                      <a:endParaRPr lang="ru-RU" sz="700" b="1" dirty="0">
                        <a:effectLst/>
                        <a:latin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0,91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0,88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0,886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0,89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>
                          <a:effectLst/>
                          <a:latin typeface="Times New Roman"/>
                          <a:ea typeface="Calibri"/>
                        </a:rPr>
                        <a:t>умеренно эффективная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</a:tr>
              <a:tr h="3193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/>
                          <a:ea typeface="Calibri"/>
                        </a:rPr>
                        <a:t>14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МО «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Гиагинский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район» «Социальная помощь малоимущим гражданам и другим категориям граждан»</a:t>
                      </a:r>
                      <a:endParaRPr lang="ru-RU" sz="700" b="1" dirty="0">
                        <a:effectLst/>
                        <a:latin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0,5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0,5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0,7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Низко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 kern="100" dirty="0">
                          <a:effectLst/>
                          <a:latin typeface="Times New Roman"/>
                          <a:ea typeface="Times New Roman"/>
                        </a:rPr>
                        <a:t>эффективная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</a:tr>
              <a:tr h="351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/>
                          <a:ea typeface="Calibri"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ведомственная целевая программа МО «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Гиагинский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район» «Регулирование имущественных отношений»</a:t>
                      </a:r>
                      <a:endParaRPr lang="ru-RU" sz="700" b="1" dirty="0">
                        <a:effectLst/>
                        <a:latin typeface="Times New Roman"/>
                      </a:endParaRPr>
                    </a:p>
                  </a:txBody>
                  <a:tcPr marL="68580" marR="68580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0,98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>
                          <a:effectLst/>
                          <a:latin typeface="Times New Roman"/>
                          <a:ea typeface="Calibri"/>
                        </a:rPr>
                        <a:t>0,96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0,97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/>
                          <a:ea typeface="Calibri"/>
                        </a:rPr>
                        <a:t>0,95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Высоко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kern="1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="1" kern="100" dirty="0">
                          <a:effectLst/>
                          <a:latin typeface="Times New Roman"/>
                          <a:ea typeface="Times New Roman"/>
                        </a:rPr>
                        <a:t>эффективная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4925" marB="349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9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44408" cy="9087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Меры социальной поддержки отдельных категорий граждан в бюджете МО «</a:t>
            </a:r>
            <a:r>
              <a:rPr lang="ru-RU" sz="2400" b="1" dirty="0" err="1" smtClean="0"/>
              <a:t>Гиагинский</a:t>
            </a:r>
            <a:r>
              <a:rPr lang="ru-RU" sz="2400" b="1" dirty="0" smtClean="0"/>
              <a:t> район»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9002" y="908720"/>
            <a:ext cx="7498080" cy="526767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Семьи с детьми :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Дети :</a:t>
            </a:r>
          </a:p>
          <a:p>
            <a:pPr marL="82296" indent="0">
              <a:buNone/>
            </a:pPr>
            <a:endParaRPr lang="ru-RU" sz="1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688950"/>
              </p:ext>
            </p:extLst>
          </p:nvPr>
        </p:nvGraphicFramePr>
        <p:xfrm>
          <a:off x="1002585" y="1304038"/>
          <a:ext cx="799288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913"/>
                <a:gridCol w="584913"/>
                <a:gridCol w="519922"/>
                <a:gridCol w="2144680"/>
                <a:gridCol w="2390677"/>
                <a:gridCol w="589747"/>
                <a:gridCol w="655273"/>
                <a:gridCol w="522763"/>
              </a:tblGrid>
              <a:tr h="34955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100" dirty="0" smtClean="0"/>
                        <a:t>тыс. руб.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458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 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 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12733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Компенсации</a:t>
                      </a:r>
                      <a:r>
                        <a:rPr lang="ru-RU" sz="1200" baseline="0" dirty="0" smtClean="0"/>
                        <a:t> за присмотр и уход в ДОУ(республиканский бюджет)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Постановление</a:t>
                      </a:r>
                      <a:r>
                        <a:rPr lang="ru-RU" sz="1200" baseline="0" dirty="0" smtClean="0"/>
                        <a:t> КМ РА от 18 апреля 2014 г №95 «О компенсации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517,2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59,2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16780"/>
              </p:ext>
            </p:extLst>
          </p:nvPr>
        </p:nvGraphicFramePr>
        <p:xfrm>
          <a:off x="1043609" y="4725144"/>
          <a:ext cx="7992887" cy="20577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4124"/>
                <a:gridCol w="589638"/>
                <a:gridCol w="524125"/>
                <a:gridCol w="2293044"/>
                <a:gridCol w="2293042"/>
                <a:gridCol w="589638"/>
                <a:gridCol w="589638"/>
                <a:gridCol w="589638"/>
              </a:tblGrid>
              <a:tr h="41510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100" dirty="0" smtClean="0"/>
                        <a:t>тыс. руб.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370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10674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349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349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питанием детей</a:t>
                      </a:r>
                      <a:r>
                        <a:rPr lang="ru-RU" sz="1100" baseline="0" dirty="0" smtClean="0"/>
                        <a:t> в оздоровительных лагерях с дневным пребыванием детей на базе образовательных учреждений бюджета МО «</a:t>
                      </a:r>
                      <a:r>
                        <a:rPr lang="ru-RU" sz="1100" baseline="0" dirty="0" err="1" smtClean="0"/>
                        <a:t>Гиагинский</a:t>
                      </a:r>
                      <a:r>
                        <a:rPr lang="ru-RU" sz="1100" baseline="0" dirty="0" smtClean="0"/>
                        <a:t> район»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Постановление КМ от</a:t>
                      </a:r>
                      <a:r>
                        <a:rPr lang="ru-RU" sz="1100" baseline="0" dirty="0" smtClean="0"/>
                        <a:t> 20.10.2016 г №196 «О мерах по организации и обеспечения отдыха и оздоровления детей»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926,1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925,1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99,9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31" y="3212976"/>
            <a:ext cx="4500596" cy="13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1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602048" cy="584373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Дети-сироты и дети, оставшиеся без попечения родителей :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pPr marL="82296" indent="0">
              <a:buNone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Дети, находящиеся в трудной жизненной ситуации 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263134"/>
              </p:ext>
            </p:extLst>
          </p:nvPr>
        </p:nvGraphicFramePr>
        <p:xfrm>
          <a:off x="1043605" y="476672"/>
          <a:ext cx="8067151" cy="396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567"/>
                <a:gridCol w="597567"/>
                <a:gridCol w="2315572"/>
                <a:gridCol w="2763745"/>
                <a:gridCol w="597567"/>
                <a:gridCol w="672263"/>
                <a:gridCol w="522870"/>
              </a:tblGrid>
              <a:tr h="41834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тыс. руб.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846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000" dirty="0" smtClean="0"/>
                        <a:t>2019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189750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 семей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 семей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Ежемесячное вознаграждение</a:t>
                      </a:r>
                      <a:r>
                        <a:rPr lang="ru-RU" sz="1100" baseline="0" dirty="0" smtClean="0"/>
                        <a:t>  приемным родителям , принявшим на воспитание детей-сирот и детей, оставшихся без попечения родителей, а также ежемесячное дополнительное вознаграждение и меры соц. поддержки, предоставляемые приемной семье в зависимости от количества принятых на воспитание детей(РБ)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Закон РА от 12 ноября 1997 г №56 «О ежемесячном</a:t>
                      </a:r>
                      <a:r>
                        <a:rPr lang="ru-RU" sz="1100" baseline="0" dirty="0" smtClean="0"/>
                        <a:t> вознаграждении приемным родителям и мерях социальной поддержки, предоставляемых приемной семье в зависимости от количества принятых на воспитание детей»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3318,2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3805,2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99,6</a:t>
                      </a:r>
                      <a:endParaRPr lang="ru-RU" sz="1100" dirty="0"/>
                    </a:p>
                  </a:txBody>
                  <a:tcPr/>
                </a:tc>
              </a:tr>
              <a:tr h="124010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96 чел.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96 чел.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Ежемесячная</a:t>
                      </a:r>
                      <a:r>
                        <a:rPr lang="ru-RU" sz="1100" baseline="0" dirty="0" smtClean="0"/>
                        <a:t> выплата денежных средств на содержание детей, находящихся  под опекой(попечительством)(РБ)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Закон РА от 21 июня 2005 г №338 «О размере и порядке выплаты ежемесячных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денежных средств на содержание детей, находящихся</a:t>
                      </a:r>
                      <a:r>
                        <a:rPr lang="ru-RU" sz="1100" baseline="0" dirty="0" smtClean="0"/>
                        <a:t> под опекой  (попечительством), а так же переданных на воспитание в приемную семью»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9729,1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9706,6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99,8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054989"/>
              </p:ext>
            </p:extLst>
          </p:nvPr>
        </p:nvGraphicFramePr>
        <p:xfrm>
          <a:off x="1043610" y="4919329"/>
          <a:ext cx="8100391" cy="18220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0361"/>
                <a:gridCol w="597569"/>
                <a:gridCol w="2390281"/>
                <a:gridCol w="2623294"/>
                <a:gridCol w="608846"/>
                <a:gridCol w="618868"/>
                <a:gridCol w="531172"/>
              </a:tblGrid>
              <a:tr h="45063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тыс. руб.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844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95296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1098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1322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питанием обучающихся , находящихся в трудной жизненной ситуации (бюджет МО «</a:t>
                      </a:r>
                      <a:r>
                        <a:rPr lang="ru-RU" sz="1100" dirty="0" err="1" smtClean="0"/>
                        <a:t>Гиагинский</a:t>
                      </a:r>
                      <a:r>
                        <a:rPr lang="ru-RU" sz="1100" dirty="0" smtClean="0"/>
                        <a:t> район»)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Постановление КМ РА от 18</a:t>
                      </a:r>
                      <a:r>
                        <a:rPr lang="ru-RU" sz="1100" baseline="0" dirty="0" smtClean="0"/>
                        <a:t> апреля </a:t>
                      </a:r>
                      <a:r>
                        <a:rPr lang="ru-RU" sz="1100" dirty="0" smtClean="0"/>
                        <a:t>2014</a:t>
                      </a:r>
                      <a:r>
                        <a:rPr lang="ru-RU" sz="1100" baseline="0" dirty="0" smtClean="0"/>
                        <a:t> №97 «О некоторых мерах по реализации статьи 6 Закона РА «Об образовании в Республике Адыгея»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5738,8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5469,0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95,3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82" y="3789040"/>
            <a:ext cx="2378517" cy="109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-9939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Муниципальная программа МО «</a:t>
            </a:r>
            <a:r>
              <a:rPr lang="ru-RU" sz="2400" b="1" dirty="0" err="1" smtClean="0"/>
              <a:t>Гиагинский</a:t>
            </a:r>
            <a:r>
              <a:rPr lang="ru-RU" sz="2400" b="1" dirty="0" smtClean="0"/>
              <a:t> район»</a:t>
            </a:r>
            <a:br>
              <a:rPr lang="ru-RU" sz="2400" b="1" dirty="0" smtClean="0"/>
            </a:br>
            <a:r>
              <a:rPr lang="ru-RU" sz="2400" b="1" dirty="0" smtClean="0"/>
              <a:t> «Развитие образования», тыс. руб.</a:t>
            </a:r>
            <a:endParaRPr lang="ru-RU" sz="2400" b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99592" y="1196752"/>
            <a:ext cx="6624736" cy="720080"/>
          </a:xfrm>
        </p:spPr>
        <p:txBody>
          <a:bodyPr>
            <a:normAutofit fontScale="85000" lnSpcReduction="20000"/>
          </a:bodyPr>
          <a:lstStyle/>
          <a:p>
            <a:endParaRPr lang="ru-RU" sz="1400" b="1" dirty="0" smtClean="0"/>
          </a:p>
          <a:p>
            <a:r>
              <a:rPr lang="ru-RU" sz="1600" b="1" i="1" dirty="0" smtClean="0"/>
              <a:t>Цель: повышение эффективности и качества услуг (работ) в сфере образования и науки МО «</a:t>
            </a:r>
            <a:r>
              <a:rPr lang="ru-RU" sz="1600" b="1" i="1" dirty="0" err="1" smtClean="0"/>
              <a:t>Гиагинский</a:t>
            </a:r>
            <a:r>
              <a:rPr lang="ru-RU" sz="1600" b="1" i="1" dirty="0" smtClean="0"/>
              <a:t> район</a:t>
            </a:r>
            <a:r>
              <a:rPr lang="ru-RU" sz="2100" i="1" dirty="0" smtClean="0"/>
              <a:t>»</a:t>
            </a:r>
            <a:endParaRPr lang="ru-RU" sz="2100" i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2088232" cy="2088232"/>
          </a:xfr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146735"/>
              </p:ext>
            </p:extLst>
          </p:nvPr>
        </p:nvGraphicFramePr>
        <p:xfrm>
          <a:off x="1043608" y="3212976"/>
          <a:ext cx="8028384" cy="3312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66401"/>
                <a:gridCol w="1585855"/>
                <a:gridCol w="1387623"/>
                <a:gridCol w="1288505"/>
              </a:tblGrid>
              <a:tr h="5222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</a:t>
                      </a:r>
                      <a:r>
                        <a:rPr lang="ru-RU" sz="1200" baseline="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12059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Отношение численности детей 3-7 лет, которым предоставлена возможность получать услуги дошкольного образования к численности детей в возрасте 3-7 лет, скорректированной на численность детей в возрасте 5-7</a:t>
                      </a:r>
                      <a:r>
                        <a:rPr lang="ru-RU" sz="1200" baseline="0" dirty="0" smtClean="0"/>
                        <a:t> лет, обучающихся в школе,%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</a:t>
                      </a:r>
                      <a:r>
                        <a:rPr lang="ru-RU" sz="1200" baseline="0" dirty="0" smtClean="0"/>
                        <a:t> вес численности обучающихся в общеобразовательных организациях, проходящих обучение по новым федеральным государственным образовательным стандартам,%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</a:t>
                      </a:r>
                      <a:r>
                        <a:rPr lang="ru-RU" sz="1200" baseline="0" dirty="0" smtClean="0"/>
                        <a:t> вес численности</a:t>
                      </a:r>
                      <a:r>
                        <a:rPr lang="ru-RU" sz="1200" dirty="0" smtClean="0"/>
                        <a:t> детей в</a:t>
                      </a:r>
                      <a:r>
                        <a:rPr lang="ru-RU" sz="1200" baseline="0" dirty="0" smtClean="0"/>
                        <a:t> возрасте 5-18 лет программами дополнительного образования, в общей численности детей в возрасте 5-18 лет),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124293"/>
              </p:ext>
            </p:extLst>
          </p:nvPr>
        </p:nvGraphicFramePr>
        <p:xfrm>
          <a:off x="1043608" y="2276872"/>
          <a:ext cx="802838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403"/>
                <a:gridCol w="1562189"/>
                <a:gridCol w="1411287"/>
                <a:gridCol w="1288505"/>
              </a:tblGrid>
              <a:tr h="518458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456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432317,3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430573,3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8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88832" cy="7578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Муниципальная программа </a:t>
            </a:r>
            <a:br>
              <a:rPr lang="ru-RU" sz="2400" b="1" dirty="0" smtClean="0"/>
            </a:br>
            <a:r>
              <a:rPr lang="ru-RU" sz="2400" b="1" dirty="0" smtClean="0"/>
              <a:t>МО «</a:t>
            </a:r>
            <a:r>
              <a:rPr lang="ru-RU" sz="2400" b="1" dirty="0" err="1" smtClean="0"/>
              <a:t>Гиагинский</a:t>
            </a:r>
            <a:r>
              <a:rPr lang="ru-RU" sz="2400" b="1" dirty="0" smtClean="0"/>
              <a:t> район» </a:t>
            </a:r>
            <a:br>
              <a:rPr lang="ru-RU" sz="2400" b="1" dirty="0" smtClean="0"/>
            </a:br>
            <a:r>
              <a:rPr lang="ru-RU" sz="2400" b="1" dirty="0" smtClean="0"/>
              <a:t>«Развитие культуры и искусства», тыс. руб.</a:t>
            </a:r>
            <a:endParaRPr lang="ru-RU" sz="2400" b="1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115616" y="1370010"/>
            <a:ext cx="7344816" cy="3048001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Monotype Corsiva" pitchFamily="66" charset="0"/>
              </a:rPr>
              <a:t>Цель: Сохранение и развитие культуры и искусства МО «</a:t>
            </a:r>
            <a:r>
              <a:rPr lang="ru-RU" sz="1800" dirty="0" err="1" smtClean="0">
                <a:latin typeface="Monotype Corsiva" pitchFamily="66" charset="0"/>
              </a:rPr>
              <a:t>Гиагинский</a:t>
            </a:r>
            <a:r>
              <a:rPr lang="ru-RU" sz="1800" dirty="0" smtClean="0">
                <a:latin typeface="Monotype Corsiva" pitchFamily="66" charset="0"/>
              </a:rPr>
              <a:t> район»  </a:t>
            </a:r>
          </a:p>
          <a:p>
            <a:pPr indent="0">
              <a:buNone/>
            </a:pPr>
            <a:endParaRPr lang="ru-RU" sz="14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28157"/>
              </p:ext>
            </p:extLst>
          </p:nvPr>
        </p:nvGraphicFramePr>
        <p:xfrm>
          <a:off x="1115616" y="1916832"/>
          <a:ext cx="7562676" cy="80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947"/>
                <a:gridCol w="898535"/>
                <a:gridCol w="958286"/>
                <a:gridCol w="763908"/>
              </a:tblGrid>
              <a:tr h="4347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Объём</a:t>
                      </a:r>
                      <a:r>
                        <a:rPr lang="ru-RU" sz="1200" baseline="0" dirty="0" smtClean="0"/>
                        <a:t> финансирования муниципальной программы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526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102160,7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102113,0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798065"/>
              </p:ext>
            </p:extLst>
          </p:nvPr>
        </p:nvGraphicFramePr>
        <p:xfrm>
          <a:off x="1115616" y="2780928"/>
          <a:ext cx="7560841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40747"/>
                <a:gridCol w="898318"/>
                <a:gridCol w="973178"/>
                <a:gridCol w="748598"/>
              </a:tblGrid>
              <a:tr h="4408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498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участников</a:t>
                      </a:r>
                      <a:r>
                        <a:rPr lang="ru-RU" sz="1200" baseline="0" dirty="0" smtClean="0"/>
                        <a:t> клубных формирований (тыс. 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2554,0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2558,0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2498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посещений библиотек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66700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66700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2498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экспозиций</a:t>
                      </a:r>
                      <a:r>
                        <a:rPr lang="ru-RU" sz="1200" baseline="0" dirty="0" smtClean="0"/>
                        <a:t> (выставок) музеев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2498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детских школ  искусств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73" y="4437112"/>
            <a:ext cx="4824536" cy="21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6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Муниципальная программа МО «</a:t>
            </a:r>
            <a:r>
              <a:rPr lang="ru-RU" sz="2400" b="1" i="1" dirty="0" err="1" smtClean="0"/>
              <a:t>Гиагинский</a:t>
            </a:r>
            <a:r>
              <a:rPr lang="ru-RU" sz="2400" b="1" i="1" dirty="0" smtClean="0"/>
              <a:t> район» </a:t>
            </a:r>
            <a:br>
              <a:rPr lang="ru-RU" sz="2400" b="1" i="1" dirty="0" smtClean="0"/>
            </a:br>
            <a:r>
              <a:rPr lang="ru-RU" sz="2400" b="1" i="1" dirty="0" smtClean="0"/>
              <a:t>«Управление муниципальными финансами»</a:t>
            </a:r>
            <a:endParaRPr lang="ru-RU" sz="2400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1556792"/>
            <a:ext cx="6837372" cy="3507841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Цель: обеспечение долгосрочной сбалансированности и финансовой устойчивости бюджетной системы в муниципальном образовании </a:t>
            </a:r>
            <a:r>
              <a:rPr lang="ru-RU" sz="1400" dirty="0"/>
              <a:t> </a:t>
            </a:r>
            <a:r>
              <a:rPr lang="ru-RU" sz="1400" dirty="0" smtClean="0"/>
              <a:t>«Гиагинский район»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96973"/>
              </p:ext>
            </p:extLst>
          </p:nvPr>
        </p:nvGraphicFramePr>
        <p:xfrm>
          <a:off x="1115616" y="2636912"/>
          <a:ext cx="7961487" cy="73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067"/>
                <a:gridCol w="939409"/>
                <a:gridCol w="800075"/>
                <a:gridCol w="735936"/>
              </a:tblGrid>
              <a:tr h="459626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604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18373,4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18362,7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774485"/>
            <a:ext cx="1512168" cy="136974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08835"/>
              </p:ext>
            </p:extLst>
          </p:nvPr>
        </p:nvGraphicFramePr>
        <p:xfrm>
          <a:off x="1160694" y="3573016"/>
          <a:ext cx="7920880" cy="29525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99538"/>
                <a:gridCol w="931946"/>
                <a:gridCol w="812398"/>
                <a:gridCol w="676998"/>
              </a:tblGrid>
              <a:tr h="5435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5073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Темп роста налоговых и неналоговых доходов консолидированного бюджета МО «</a:t>
                      </a:r>
                      <a:r>
                        <a:rPr lang="ru-RU" sz="1200" dirty="0" err="1" smtClean="0"/>
                        <a:t>Гиагинский</a:t>
                      </a:r>
                      <a:r>
                        <a:rPr lang="ru-RU" sz="1200" dirty="0" smtClean="0"/>
                        <a:t> район (к предыдущему году),%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104,0</a:t>
                      </a:r>
                      <a:endParaRPr lang="ru-RU" sz="1200" dirty="0"/>
                    </a:p>
                  </a:txBody>
                  <a:tcPr/>
                </a:tc>
              </a:tr>
              <a:tr h="5073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налоговых и неналоговых доходов консолидированного бюджета МО «</a:t>
                      </a:r>
                      <a:r>
                        <a:rPr lang="ru-RU" sz="1200" dirty="0" err="1" smtClean="0"/>
                        <a:t>Гиагинский</a:t>
                      </a:r>
                      <a:r>
                        <a:rPr lang="ru-RU" sz="1200" dirty="0" smtClean="0"/>
                        <a:t> район» на 1 жителя,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7477,9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7776,9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104,0</a:t>
                      </a:r>
                      <a:endParaRPr lang="ru-RU" sz="1200" dirty="0"/>
                    </a:p>
                  </a:txBody>
                  <a:tcPr/>
                </a:tc>
              </a:tr>
              <a:tr h="434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</a:t>
                      </a:r>
                      <a:r>
                        <a:rPr lang="ru-RU" sz="2000" dirty="0" smtClean="0"/>
                        <a:t>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консолидированного бюджета МО «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на 1 жителя, руб.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26085,0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25812,0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99,0</a:t>
                      </a:r>
                      <a:endParaRPr lang="ru-RU" sz="1200" dirty="0"/>
                    </a:p>
                  </a:txBody>
                  <a:tcPr/>
                </a:tc>
              </a:tr>
              <a:tr h="3080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МО «Гиагинский район» в расчете</a:t>
                      </a:r>
                      <a:r>
                        <a:rPr lang="ru-RU" sz="1200" baseline="0" dirty="0" smtClean="0"/>
                        <a:t> на 1 жителя,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  <a:tr h="5073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дотации, предоставляемой из республиканского бюджета в объеме собственных доходов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консолидированного бюджета МО «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Гиагинский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район» 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98,3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2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9396536" cy="7010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Муниципальная программа МО «</a:t>
            </a:r>
            <a:r>
              <a:rPr lang="ru-RU" sz="2000" b="1" dirty="0" err="1" smtClean="0"/>
              <a:t>Гиагинский</a:t>
            </a:r>
            <a:r>
              <a:rPr lang="ru-RU" sz="2000" b="1" dirty="0" smtClean="0"/>
              <a:t> район»</a:t>
            </a:r>
            <a:br>
              <a:rPr lang="ru-RU" sz="2000" b="1" dirty="0" smtClean="0"/>
            </a:br>
            <a:r>
              <a:rPr lang="ru-RU" sz="2000" b="1" dirty="0" smtClean="0"/>
              <a:t> «Энергосбережение и повышение энергетической эффективности»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41945"/>
            <a:ext cx="8028384" cy="4824536"/>
          </a:xfrm>
        </p:spPr>
        <p:txBody>
          <a:bodyPr/>
          <a:lstStyle/>
          <a:p>
            <a:pPr marL="1168400" indent="-628650" algn="just"/>
            <a:r>
              <a:rPr lang="ru-RU" sz="1400" dirty="0" smtClean="0"/>
              <a:t>Цель: обеспечение устойчивого функционирования и развития экономики </a:t>
            </a:r>
            <a:r>
              <a:rPr lang="ru-RU" sz="1400" dirty="0" err="1" smtClean="0"/>
              <a:t>Гиагинского</a:t>
            </a:r>
            <a:r>
              <a:rPr lang="ru-RU" sz="1400" dirty="0" smtClean="0"/>
              <a:t> района за счет эффективного использования энергетических ресурсов; снижение финансовой нагрузки на бюджет МО «</a:t>
            </a:r>
            <a:r>
              <a:rPr lang="ru-RU" sz="1400" dirty="0" err="1" smtClean="0"/>
              <a:t>Гиагинский</a:t>
            </a:r>
            <a:r>
              <a:rPr lang="ru-RU" sz="1400" dirty="0" smtClean="0"/>
              <a:t> район» за счет сокращения расходов на энергоресурсы.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57466"/>
              </p:ext>
            </p:extLst>
          </p:nvPr>
        </p:nvGraphicFramePr>
        <p:xfrm>
          <a:off x="1115616" y="2780928"/>
          <a:ext cx="7848873" cy="10081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33835"/>
                <a:gridCol w="872097"/>
                <a:gridCol w="805013"/>
                <a:gridCol w="737928"/>
              </a:tblGrid>
              <a:tr h="556626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   ( 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4514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1352,4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1349,1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182517"/>
              </p:ext>
            </p:extLst>
          </p:nvPr>
        </p:nvGraphicFramePr>
        <p:xfrm>
          <a:off x="1115616" y="4005064"/>
          <a:ext cx="7884367" cy="2255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8090"/>
                <a:gridCol w="1808085"/>
                <a:gridCol w="1678935"/>
                <a:gridCol w="839468"/>
                <a:gridCol w="839468"/>
                <a:gridCol w="710321"/>
              </a:tblGrid>
              <a:tr h="419870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Ед. изм.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3792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Удельная величина потребления энергетических ресурсов муниципальными бюджетными учреждениями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1878">
                <a:tc rowSpan="4">
                  <a:txBody>
                    <a:bodyPr/>
                    <a:lstStyle/>
                    <a:p>
                      <a:r>
                        <a:rPr lang="ru-RU" sz="1200" dirty="0" smtClean="0"/>
                        <a:t>Снижение объемов потребления всех видов топливно-энергетических ресурсов муниципальными учреждениями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Электроэнергия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кВт*ч</a:t>
                      </a:r>
                      <a:r>
                        <a:rPr lang="ru-RU" sz="1200" baseline="0" dirty="0" smtClean="0"/>
                        <a:t> на одного человека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918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Тепловая энергия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Гкал на 1 </a:t>
                      </a:r>
                      <a:r>
                        <a:rPr lang="ru-RU" sz="1200" dirty="0" err="1" smtClean="0"/>
                        <a:t>кв.м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общей площади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0,0539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0,0530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98,3</a:t>
                      </a:r>
                      <a:endParaRPr lang="ru-RU" sz="1400" dirty="0"/>
                    </a:p>
                  </a:txBody>
                  <a:tcPr/>
                </a:tc>
              </a:tr>
              <a:tr h="2519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Холодная вода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Куб м на одного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2519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Природный газ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Куб м на одного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24,93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24,80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99,5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6780">
            <a:off x="8154659" y="827984"/>
            <a:ext cx="826319" cy="1101758"/>
          </a:xfrm>
          <a:prstGeom prst="rect">
            <a:avLst/>
          </a:prstGeom>
          <a:effectLst>
            <a:glow rad="228600">
              <a:srgbClr val="FFC00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45202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87624" y="446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Муниципальная программа  </a:t>
            </a:r>
            <a:br>
              <a:rPr lang="ru-RU" sz="1800" b="1" dirty="0" smtClean="0"/>
            </a:br>
            <a:r>
              <a:rPr lang="ru-RU" sz="1800" b="1" dirty="0" smtClean="0"/>
              <a:t>МО «</a:t>
            </a:r>
            <a:r>
              <a:rPr lang="ru-RU" sz="1800" b="1" dirty="0" err="1" smtClean="0"/>
              <a:t>Гиагинский</a:t>
            </a:r>
            <a:r>
              <a:rPr lang="ru-RU" sz="1800" b="1" dirty="0" smtClean="0"/>
              <a:t> район» </a:t>
            </a:r>
            <a:br>
              <a:rPr lang="ru-RU" sz="1800" b="1" dirty="0" smtClean="0"/>
            </a:br>
            <a:r>
              <a:rPr lang="ru-RU" sz="1800" b="1" dirty="0" smtClean="0"/>
              <a:t>«Развитие молодежной политики»</a:t>
            </a:r>
            <a:endParaRPr lang="ru-RU" sz="1800" b="1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4294967295"/>
          </p:nvPr>
        </p:nvSpPr>
        <p:spPr>
          <a:xfrm>
            <a:off x="827584" y="1052736"/>
            <a:ext cx="2808312" cy="568863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200" b="1" u="sng" dirty="0" smtClean="0"/>
              <a:t>  </a:t>
            </a:r>
            <a:r>
              <a:rPr lang="ru-RU" sz="1400" b="1" u="sng" dirty="0" smtClean="0"/>
              <a:t>Цели: </a:t>
            </a:r>
          </a:p>
          <a:p>
            <a:r>
              <a:rPr lang="ru-RU" sz="1400" i="1" dirty="0" smtClean="0"/>
              <a:t>Создание условий для патриотического и  духовно-нравственного воспитания интеллектуального, творческого и физического развития молодежи;</a:t>
            </a:r>
          </a:p>
          <a:p>
            <a:r>
              <a:rPr lang="ru-RU" sz="1400" i="1" dirty="0" smtClean="0"/>
              <a:t>Формирование у молодежи активной жизненной позиции, готовности к участию в общественно-политической жизни страны</a:t>
            </a:r>
          </a:p>
          <a:p>
            <a:r>
              <a:rPr lang="ru-RU" sz="1400" i="1" dirty="0" smtClean="0"/>
              <a:t>Профилактика правонарушений, связанных с незаконным оборотов наркотиков;</a:t>
            </a:r>
          </a:p>
          <a:p>
            <a:r>
              <a:rPr lang="ru-RU" sz="1400" i="1" dirty="0" smtClean="0"/>
              <a:t>Проведение мониторинга детской безнадзорности, беспризорности, выявление детей, длительное время не посещающих учебные заведения без уважительных причин</a:t>
            </a:r>
            <a:endParaRPr lang="ru-RU" sz="1400" i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441"/>
            <a:ext cx="1872208" cy="1660531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777266"/>
              </p:ext>
            </p:extLst>
          </p:nvPr>
        </p:nvGraphicFramePr>
        <p:xfrm>
          <a:off x="3563888" y="1772816"/>
          <a:ext cx="5472607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864096"/>
                <a:gridCol w="1008112"/>
                <a:gridCol w="1008111"/>
              </a:tblGrid>
              <a:tr h="492855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Объем финансирования, </a:t>
                      </a:r>
                    </a:p>
                    <a:p>
                      <a:r>
                        <a:rPr lang="ru-RU" sz="1100" dirty="0" smtClean="0"/>
                        <a:t>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</a:t>
                      </a:r>
                    </a:p>
                    <a:p>
                      <a:pPr algn="ctr"/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dirty="0"/>
                    </a:p>
                  </a:txBody>
                  <a:tcPr/>
                </a:tc>
              </a:tr>
              <a:tr h="2992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98,5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98,5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54514"/>
              </p:ext>
            </p:extLst>
          </p:nvPr>
        </p:nvGraphicFramePr>
        <p:xfrm>
          <a:off x="3563888" y="2852936"/>
          <a:ext cx="5472608" cy="29763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4338"/>
                <a:gridCol w="875773"/>
                <a:gridCol w="1034385"/>
                <a:gridCol w="1008112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12001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</a:t>
                      </a:r>
                      <a:r>
                        <a:rPr lang="ru-RU" sz="1200" baseline="0" dirty="0" smtClean="0"/>
                        <a:t> доли подростков и молодежи, вовлеченных в районные мероприятия, направленные на укрепление межнациональных отношений,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12001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тематических материалов</a:t>
                      </a:r>
                      <a:r>
                        <a:rPr lang="ru-RU" sz="1200" baseline="0" dirty="0" smtClean="0"/>
                        <a:t> в средствах массовой информации , направленных на сохранение межнационального согласия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0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542399" cy="1296143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/>
              <a:t>Муниципальная программа МО «</a:t>
            </a:r>
            <a:r>
              <a:rPr lang="ru-RU" sz="2200" b="1" dirty="0" err="1" smtClean="0"/>
              <a:t>Гиагинский</a:t>
            </a:r>
            <a:r>
              <a:rPr lang="ru-RU" sz="2200" b="1" dirty="0" smtClean="0"/>
              <a:t> район»</a:t>
            </a:r>
            <a:br>
              <a:rPr lang="ru-RU" sz="2200" b="1" dirty="0" smtClean="0"/>
            </a:br>
            <a:r>
              <a:rPr lang="ru-RU" sz="2200" b="1" dirty="0" smtClean="0"/>
              <a:t> «Развитие физической культуры»</a:t>
            </a:r>
            <a:endParaRPr lang="ru-RU" sz="2200" b="1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971600" y="1124744"/>
            <a:ext cx="8354872" cy="115212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Comic Sans MS" pitchFamily="66" charset="0"/>
              </a:rPr>
              <a:t>Цель: создание оптимальных условий для возможности систематических занятий физической культурой и спортом населения Республик  Адыгея, повышение конкурентоспособности спортсменов Республики Адыгея на всероссийской и международной аренах, а также проведение спортивно-массовых мероприятий</a:t>
            </a:r>
            <a:endParaRPr lang="ru-RU" sz="1400" dirty="0">
              <a:latin typeface="Comic Sans MS" pitchFamily="66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4554465"/>
              </p:ext>
            </p:extLst>
          </p:nvPr>
        </p:nvGraphicFramePr>
        <p:xfrm>
          <a:off x="1115616" y="2201098"/>
          <a:ext cx="7848873" cy="867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1586"/>
                <a:gridCol w="822263"/>
                <a:gridCol w="747512"/>
                <a:gridCol w="747512"/>
              </a:tblGrid>
              <a:tr h="57299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финансирования, </a:t>
                      </a:r>
                      <a:r>
                        <a:rPr lang="ru-RU" sz="1200" dirty="0" err="1" smtClean="0"/>
                        <a:t>тыс.руб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</a:t>
                      </a:r>
                    </a:p>
                    <a:p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</a:t>
                      </a:r>
                    </a:p>
                    <a:p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</a:p>
                    <a:p>
                      <a:r>
                        <a:rPr lang="ru-RU" sz="1200" dirty="0" smtClean="0"/>
                        <a:t>исп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2948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66307,4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66300,1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3709"/>
              </p:ext>
            </p:extLst>
          </p:nvPr>
        </p:nvGraphicFramePr>
        <p:xfrm>
          <a:off x="1115616" y="4581128"/>
          <a:ext cx="7848871" cy="2160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45864"/>
                <a:gridCol w="813340"/>
                <a:gridCol w="813340"/>
                <a:gridCol w="676327"/>
              </a:tblGrid>
              <a:tr h="60375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57705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граждан </a:t>
                      </a:r>
                      <a:r>
                        <a:rPr lang="ru-RU" sz="1200" dirty="0" err="1" smtClean="0"/>
                        <a:t>Гиагинского</a:t>
                      </a:r>
                      <a:r>
                        <a:rPr lang="ru-RU" sz="1200" dirty="0" smtClean="0"/>
                        <a:t> района, систематически занимающегося физической культурой и спортом, в общей численности населения РА,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107,1</a:t>
                      </a:r>
                      <a:endParaRPr lang="ru-RU" sz="1400" dirty="0"/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Охват</a:t>
                      </a:r>
                      <a:r>
                        <a:rPr lang="ru-RU" sz="1200" baseline="0" dirty="0" smtClean="0"/>
                        <a:t> детей и подростков, занимающихся физкультурой и спортом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обеспеченности плоскостными сооружениями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3017"/>
            <a:ext cx="3240360" cy="148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9144000" cy="102940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cs typeface="FreesiaUPC" pitchFamily="34" charset="-34"/>
              </a:rPr>
              <a:t>Муниципальная программа МО «</a:t>
            </a:r>
            <a:r>
              <a:rPr lang="ru-RU" sz="2000" b="1" dirty="0" err="1" smtClean="0">
                <a:cs typeface="FreesiaUPC" pitchFamily="34" charset="-34"/>
              </a:rPr>
              <a:t>Гиагинский</a:t>
            </a:r>
            <a:r>
              <a:rPr lang="ru-RU" sz="2000" b="1" dirty="0" smtClean="0">
                <a:cs typeface="FreesiaUPC" pitchFamily="34" charset="-34"/>
              </a:rPr>
              <a:t> район» </a:t>
            </a:r>
            <a:br>
              <a:rPr lang="ru-RU" sz="2000" b="1" dirty="0" smtClean="0">
                <a:cs typeface="FreesiaUPC" pitchFamily="34" charset="-34"/>
              </a:rPr>
            </a:br>
            <a:r>
              <a:rPr lang="ru-RU" sz="2000" b="1" dirty="0" smtClean="0">
                <a:cs typeface="FreesiaUPC" pitchFamily="34" charset="-34"/>
              </a:rPr>
              <a:t>«Развитие сельского хозяйства и регулирование рынков сельскохозяйственной продукции, сырья и продовольствия»</a:t>
            </a:r>
            <a:endParaRPr lang="ru-RU" sz="2000" b="1" dirty="0">
              <a:cs typeface="FreesiaUPC" pitchFamily="34" charset="-34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1600" y="1052736"/>
            <a:ext cx="8172400" cy="22178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0" dirty="0" smtClean="0">
                <a:latin typeface="Monotype Corsiva" pitchFamily="66" charset="0"/>
              </a:rPr>
              <a:t>Цель:</a:t>
            </a:r>
          </a:p>
          <a:p>
            <a:r>
              <a:rPr lang="ru-RU" sz="1400" b="0" dirty="0" smtClean="0">
                <a:latin typeface="Monotype Corsiva" pitchFamily="66" charset="0"/>
              </a:rPr>
              <a:t>повышение конкурентоспособности сельскохозяйственной продукции на основе инновационного развития АПК;</a:t>
            </a:r>
          </a:p>
          <a:p>
            <a:r>
              <a:rPr lang="ru-RU" sz="1400" b="0" dirty="0" smtClean="0">
                <a:latin typeface="Monotype Corsiva" pitchFamily="66" charset="0"/>
              </a:rPr>
              <a:t>Развитие садоводства интенсивного типа;</a:t>
            </a:r>
          </a:p>
          <a:p>
            <a:r>
              <a:rPr lang="ru-RU" sz="1400" b="0" dirty="0" smtClean="0">
                <a:latin typeface="Monotype Corsiva" pitchFamily="66" charset="0"/>
              </a:rPr>
              <a:t>Сохранение и воспроизводство используемых в сельскохозяйственном производстве земельных и  других природных ресурсов;</a:t>
            </a:r>
          </a:p>
          <a:p>
            <a:r>
              <a:rPr lang="ru-RU" sz="1400" b="0" dirty="0" smtClean="0">
                <a:latin typeface="Monotype Corsiva" pitchFamily="66" charset="0"/>
              </a:rPr>
              <a:t>Повышение трудовой активности работников сельскохозяйственных предприятий;</a:t>
            </a:r>
          </a:p>
          <a:p>
            <a:r>
              <a:rPr lang="ru-RU" sz="1400" b="0" dirty="0" smtClean="0">
                <a:latin typeface="Monotype Corsiva" pitchFamily="66" charset="0"/>
              </a:rPr>
              <a:t>Устойчивое развитие сельских территорий</a:t>
            </a:r>
            <a:r>
              <a:rPr lang="ru-RU" sz="1400" dirty="0" smtClean="0"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985578"/>
              </p:ext>
            </p:extLst>
          </p:nvPr>
        </p:nvGraphicFramePr>
        <p:xfrm>
          <a:off x="1043609" y="3270606"/>
          <a:ext cx="8100391" cy="734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0206"/>
                <a:gridCol w="816846"/>
                <a:gridCol w="680705"/>
                <a:gridCol w="612634"/>
              </a:tblGrid>
              <a:tr h="468803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Объем финансирования, тыс. руб.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план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факт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исп.</a:t>
                      </a:r>
                      <a:endParaRPr lang="ru-RU" sz="1200" b="1" dirty="0"/>
                    </a:p>
                  </a:txBody>
                  <a:tcPr/>
                </a:tc>
              </a:tr>
              <a:tr h="2656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11521,4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11520,4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609423"/>
              </p:ext>
            </p:extLst>
          </p:nvPr>
        </p:nvGraphicFramePr>
        <p:xfrm>
          <a:off x="1043607" y="4005064"/>
          <a:ext cx="8078382" cy="28304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78425"/>
                <a:gridCol w="787484"/>
                <a:gridCol w="721860"/>
                <a:gridCol w="590613"/>
              </a:tblGrid>
              <a:tr h="5808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5121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Содержание и сохранение поголовья коров, первотелок и нетелей,</a:t>
                      </a:r>
                      <a:r>
                        <a:rPr lang="ru-RU" sz="1200" baseline="0" dirty="0" smtClean="0"/>
                        <a:t> кол-во голов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454,0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454,0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512106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Производство молока в хозяйствах всех категорий, тонн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24280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24280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7132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Производство</a:t>
                      </a:r>
                      <a:r>
                        <a:rPr lang="ru-RU" sz="1200" baseline="0" dirty="0" smtClean="0"/>
                        <a:t> масла подсолнечного нерафинированного и его фракций, тонн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20600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20600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5121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Создание условий для устойчивого развития сельских территорий</a:t>
                      </a:r>
                      <a:r>
                        <a:rPr lang="ru-RU" sz="1200" baseline="0" dirty="0" smtClean="0"/>
                        <a:t>,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11321,4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11321,4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73" y="2348880"/>
            <a:ext cx="2613427" cy="92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Основные показатели </a:t>
            </a:r>
            <a:br>
              <a:rPr lang="ru-RU" sz="2400" b="1" dirty="0" smtClean="0"/>
            </a:br>
            <a:r>
              <a:rPr lang="ru-RU" sz="2400" b="1" dirty="0" smtClean="0"/>
              <a:t>социально-экономического развития, тыс. руб.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504531"/>
              </p:ext>
            </p:extLst>
          </p:nvPr>
        </p:nvGraphicFramePr>
        <p:xfrm>
          <a:off x="1043608" y="1556790"/>
          <a:ext cx="7992889" cy="2968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1599"/>
                <a:gridCol w="1190431"/>
                <a:gridCol w="1190431"/>
                <a:gridCol w="1190428"/>
              </a:tblGrid>
              <a:tr h="4754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r>
                        <a:rPr lang="ru-RU" sz="1200" baseline="0" dirty="0" smtClean="0"/>
                        <a:t> исп.</a:t>
                      </a:r>
                      <a:endParaRPr lang="ru-RU" sz="1200" dirty="0" smtClean="0"/>
                    </a:p>
                  </a:txBody>
                  <a:tcPr/>
                </a:tc>
              </a:tr>
              <a:tr h="3856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населения, тыс.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100,3</a:t>
                      </a:r>
                      <a:endParaRPr lang="ru-RU" sz="1200" dirty="0"/>
                    </a:p>
                  </a:txBody>
                  <a:tcPr/>
                </a:tc>
              </a:tr>
              <a:tr h="4754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Валовый муниципальный продукт (ВМП),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26788,0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33696,1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125,8</a:t>
                      </a:r>
                      <a:endParaRPr lang="ru-RU" sz="1200" dirty="0"/>
                    </a:p>
                  </a:txBody>
                  <a:tcPr/>
                </a:tc>
              </a:tr>
              <a:tr h="3856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Инвестиции в основной капитал,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1298,6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14493,7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1116,1</a:t>
                      </a:r>
                      <a:endParaRPr lang="ru-RU" sz="1200" dirty="0"/>
                    </a:p>
                  </a:txBody>
                  <a:tcPr/>
                </a:tc>
              </a:tr>
              <a:tr h="3856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Фонд начисленной з\п всех работников,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1816,3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123,5</a:t>
                      </a:r>
                      <a:endParaRPr lang="ru-RU" sz="1200" dirty="0"/>
                    </a:p>
                  </a:txBody>
                  <a:tcPr/>
                </a:tc>
              </a:tr>
              <a:tr h="3856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Прибыль</a:t>
                      </a:r>
                      <a:r>
                        <a:rPr lang="ru-RU" sz="1200" baseline="0" dirty="0" smtClean="0"/>
                        <a:t> предприятий (организаций) ,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649670,0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877401,0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135,1</a:t>
                      </a:r>
                      <a:endParaRPr lang="ru-RU" sz="1200" dirty="0"/>
                    </a:p>
                  </a:txBody>
                  <a:tcPr/>
                </a:tc>
              </a:tr>
              <a:tr h="4754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регистрируемой безработицы,%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68833"/>
            <a:ext cx="4320480" cy="21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9622588" cy="758952"/>
          </a:xfrm>
        </p:spPr>
        <p:txBody>
          <a:bodyPr>
            <a:noAutofit/>
          </a:bodyPr>
          <a:lstStyle/>
          <a:p>
            <a:pPr marL="628650" indent="263525" algn="ctr"/>
            <a:r>
              <a:rPr lang="ru-RU" sz="1600" b="1" dirty="0" smtClean="0"/>
              <a:t>Муниципальная программа МО «</a:t>
            </a:r>
            <a:r>
              <a:rPr lang="ru-RU" sz="1600" b="1" dirty="0" err="1" smtClean="0"/>
              <a:t>Гиагинский</a:t>
            </a:r>
            <a:r>
              <a:rPr lang="ru-RU" sz="1600" b="1" dirty="0" smtClean="0"/>
              <a:t> район» </a:t>
            </a:r>
            <a:br>
              <a:rPr lang="ru-RU" sz="1600" b="1" dirty="0" smtClean="0"/>
            </a:br>
            <a:r>
              <a:rPr lang="ru-RU" sz="1600" b="1" dirty="0" smtClean="0"/>
              <a:t>«Защита населения и территории от чрезвычайных ситуаций природного и</a:t>
            </a:r>
            <a:br>
              <a:rPr lang="ru-RU" sz="1600" b="1" dirty="0" smtClean="0"/>
            </a:br>
            <a:r>
              <a:rPr lang="ru-RU" sz="1600" b="1" dirty="0" smtClean="0"/>
              <a:t> техногенного характера , обеспечение пожарной безопасности и </a:t>
            </a:r>
            <a:br>
              <a:rPr lang="ru-RU" sz="1600" b="1" dirty="0" smtClean="0"/>
            </a:br>
            <a:r>
              <a:rPr lang="ru-RU" sz="1600" b="1" dirty="0" smtClean="0"/>
              <a:t>безопасности людей на водных объектах </a:t>
            </a:r>
            <a:br>
              <a:rPr lang="ru-RU" sz="1600" b="1" dirty="0" smtClean="0"/>
            </a:br>
            <a:r>
              <a:rPr lang="ru-RU" sz="1600" b="1" dirty="0" smtClean="0"/>
              <a:t>на территории МО «</a:t>
            </a:r>
            <a:r>
              <a:rPr lang="ru-RU" sz="1600" b="1" dirty="0" err="1" smtClean="0"/>
              <a:t>Гиагинский</a:t>
            </a:r>
            <a:r>
              <a:rPr lang="ru-RU" sz="1600" b="1" dirty="0" smtClean="0"/>
              <a:t> район» , тыс. руб.</a:t>
            </a:r>
            <a:endParaRPr lang="ru-RU" sz="16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210162"/>
            <a:ext cx="8172400" cy="5647837"/>
          </a:xfrm>
        </p:spPr>
        <p:txBody>
          <a:bodyPr>
            <a:normAutofit/>
          </a:bodyPr>
          <a:lstStyle/>
          <a:p>
            <a:pPr marL="1431925" indent="0"/>
            <a:endParaRPr lang="ru-RU" sz="1400" dirty="0" smtClean="0"/>
          </a:p>
          <a:p>
            <a:pPr marL="1431925" indent="0"/>
            <a:r>
              <a:rPr lang="ru-RU" sz="1400" dirty="0" smtClean="0"/>
              <a:t>Цель :   минимизация социального и экономического ущерба наносимого населению и экономике МО «</a:t>
            </a:r>
            <a:r>
              <a:rPr lang="ru-RU" sz="1400" dirty="0" err="1" smtClean="0"/>
              <a:t>Гиагинский</a:t>
            </a:r>
            <a:r>
              <a:rPr lang="ru-RU" sz="1400" dirty="0" smtClean="0"/>
              <a:t> район» при возникновении ЧС природного и техногенного характера, происшествий на водных объектах , при совершении террористических актов</a:t>
            </a:r>
            <a:r>
              <a:rPr lang="ru-RU" sz="1600" dirty="0" smtClean="0"/>
              <a:t>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Обеспечение развития районной системы информирования и оповещения населения;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Снижение экономического ущерба от ЧС;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Повышение уровня защищенности населения и территории МО «</a:t>
            </a:r>
            <a:r>
              <a:rPr lang="ru-RU" sz="1400" b="0" dirty="0" err="1" smtClean="0">
                <a:latin typeface="Monotype Corsiva" pitchFamily="66" charset="0"/>
              </a:rPr>
              <a:t>Гиагинский</a:t>
            </a:r>
            <a:r>
              <a:rPr lang="ru-RU" sz="1400" b="0" dirty="0" smtClean="0">
                <a:latin typeface="Monotype Corsiva" pitchFamily="66" charset="0"/>
              </a:rPr>
              <a:t> район»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Повышение эффективности деятельности органов управления и сил гражданской обороны;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Повышение уровня антитеррористической защищенности социально-значимых объектов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600" dirty="0">
              <a:latin typeface="Monotype Corsiva" pitchFamily="66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sz="1600" b="0" dirty="0" smtClean="0">
              <a:latin typeface="Monotype Corsiva" pitchFamily="66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sz="16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400" b="0" dirty="0" smtClean="0">
              <a:latin typeface="Monotype Corsiva" pitchFamily="66" charset="0"/>
            </a:endParaRPr>
          </a:p>
          <a:p>
            <a:pPr marL="82296" indent="0">
              <a:buNone/>
            </a:pPr>
            <a:endParaRPr lang="ru-RU" sz="1600" b="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600" b="0" dirty="0" smtClean="0">
              <a:latin typeface="Monotype Corsiva" pitchFamily="66" charset="0"/>
            </a:endParaRPr>
          </a:p>
          <a:p>
            <a:pPr marL="171450" indent="-171450" algn="ctr">
              <a:buFont typeface="Wingdings" pitchFamily="2" charset="2"/>
              <a:buChar char="ü"/>
            </a:pPr>
            <a:endParaRPr lang="ru-RU" sz="1600" b="0" dirty="0" smtClean="0">
              <a:latin typeface="Monotype Corsiva" pitchFamily="66" charset="0"/>
            </a:endParaRPr>
          </a:p>
          <a:p>
            <a:pPr marL="44450" indent="-44450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62090"/>
              </p:ext>
            </p:extLst>
          </p:nvPr>
        </p:nvGraphicFramePr>
        <p:xfrm>
          <a:off x="1133647" y="3902341"/>
          <a:ext cx="4968552" cy="82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4324"/>
                <a:gridCol w="1132298"/>
                <a:gridCol w="887241"/>
                <a:gridCol w="1064689"/>
              </a:tblGrid>
              <a:tr h="527807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</a:t>
                      </a:r>
                    </a:p>
                    <a:p>
                      <a:pPr algn="ctr"/>
                      <a:r>
                        <a:rPr lang="ru-RU" sz="1200" dirty="0" smtClean="0"/>
                        <a:t>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9909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2096,7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2093,4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99,8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1254750" cy="9410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17032"/>
            <a:ext cx="2664296" cy="119751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51016"/>
              </p:ext>
            </p:extLst>
          </p:nvPr>
        </p:nvGraphicFramePr>
        <p:xfrm>
          <a:off x="1130728" y="4914549"/>
          <a:ext cx="7833761" cy="168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9331"/>
                <a:gridCol w="1764557"/>
                <a:gridCol w="1499873"/>
              </a:tblGrid>
              <a:tr h="34532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Целевые показатели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</a:t>
                      </a:r>
                      <a:r>
                        <a:rPr lang="ru-RU" sz="1200" baseline="0" dirty="0" smtClean="0"/>
                        <a:t>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2019(факт)</a:t>
                      </a:r>
                      <a:endParaRPr lang="ru-RU" sz="1200" dirty="0"/>
                    </a:p>
                  </a:txBody>
                  <a:tcPr/>
                </a:tc>
              </a:tr>
              <a:tr h="633098">
                <a:tc>
                  <a:txBody>
                    <a:bodyPr/>
                    <a:lstStyle/>
                    <a:p>
                      <a:pPr marL="82296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891A7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 уровня  оперативного реагирования Управления ЧС  при угрозе и возникновении ЧС, %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704379">
                <a:tc>
                  <a:txBody>
                    <a:bodyPr/>
                    <a:lstStyle/>
                    <a:p>
                      <a:pPr marL="82296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891A7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уровня своевременного оповещения и информирования  населения и организаций об угрозе и возникновении ЧС,%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5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515"/>
            <a:ext cx="8784976" cy="1080120"/>
          </a:xfrm>
          <a:effectLst>
            <a:glow rad="127000">
              <a:srgbClr val="FFFF00"/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/>
              </a:rPr>
              <a:t>Муниципальная программа МО «</a:t>
            </a:r>
            <a:r>
              <a:rPr lang="ru-RU" sz="2000" b="1" dirty="0" err="1" smtClean="0">
                <a:effectLst/>
              </a:rPr>
              <a:t>Гиагинский</a:t>
            </a:r>
            <a:r>
              <a:rPr lang="ru-RU" sz="2000" b="1" dirty="0" smtClean="0">
                <a:effectLst/>
              </a:rPr>
              <a:t> район»</a:t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> «Обеспечение безопасности дорожного движения </a:t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>в </a:t>
            </a:r>
            <a:r>
              <a:rPr lang="ru-RU" sz="2000" b="1" dirty="0" err="1" smtClean="0">
                <a:effectLst/>
              </a:rPr>
              <a:t>Гиагинском</a:t>
            </a:r>
            <a:r>
              <a:rPr lang="ru-RU" sz="2000" b="1" dirty="0" smtClean="0">
                <a:effectLst/>
              </a:rPr>
              <a:t> районе», тыс. руб.</a:t>
            </a:r>
            <a:endParaRPr lang="ru-RU" sz="20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8229600" cy="47091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Цель: Обеспечение сохранности жизни, здоровья детей, гарантии их законных прав на безопасные условия движения на дорогах</a:t>
            </a:r>
          </a:p>
          <a:p>
            <a:endParaRPr lang="ru-RU" sz="24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400" dirty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Задача: Агитационно-профилактическая работа и профилактика детского дорожно-транспортного травматизма</a:t>
            </a:r>
          </a:p>
          <a:p>
            <a:pPr marL="0" indent="0">
              <a:buNone/>
            </a:pPr>
            <a:endParaRPr lang="ru-RU" sz="2000" u="sng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000" u="sng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50301"/>
              </p:ext>
            </p:extLst>
          </p:nvPr>
        </p:nvGraphicFramePr>
        <p:xfrm>
          <a:off x="1259632" y="2060848"/>
          <a:ext cx="756084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728192"/>
                <a:gridCol w="1368152"/>
                <a:gridCol w="1296144"/>
              </a:tblGrid>
              <a:tr h="36004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11501"/>
            <a:ext cx="2867243" cy="141365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652378"/>
              </p:ext>
            </p:extLst>
          </p:nvPr>
        </p:nvGraphicFramePr>
        <p:xfrm>
          <a:off x="1259632" y="3789040"/>
          <a:ext cx="7632847" cy="13681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38900"/>
                <a:gridCol w="1346973"/>
                <a:gridCol w="1346974"/>
              </a:tblGrid>
              <a:tr h="3022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2019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2019 (факт)</a:t>
                      </a:r>
                      <a:endParaRPr lang="ru-RU" sz="1400"/>
                    </a:p>
                  </a:txBody>
                  <a:tcPr/>
                </a:tc>
              </a:tr>
              <a:tr h="559296">
                <a:tc>
                  <a:txBody>
                    <a:bodyPr/>
                    <a:lstStyle/>
                    <a:p>
                      <a:pPr marL="82296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891A7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Повышение уровня знаний обучающихся и воспитанников о безопасном поведении на дорогах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</a:t>
                      </a:r>
                      <a:endParaRPr lang="ru-RU" sz="1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82296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891A7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безопасного участия детей в дорожном движении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1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41102"/>
            <a:ext cx="8712968" cy="86194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Муниципальная программа </a:t>
            </a:r>
            <a:br>
              <a:rPr lang="ru-RU" sz="2000" b="1" dirty="0" smtClean="0"/>
            </a:br>
            <a:r>
              <a:rPr lang="ru-RU" sz="2000" b="1" dirty="0" smtClean="0"/>
              <a:t>МО «</a:t>
            </a:r>
            <a:r>
              <a:rPr lang="ru-RU" sz="2000" b="1" dirty="0" err="1" smtClean="0"/>
              <a:t>Гиагинский</a:t>
            </a:r>
            <a:r>
              <a:rPr lang="ru-RU" sz="2000" b="1" dirty="0" smtClean="0"/>
              <a:t> район»</a:t>
            </a:r>
            <a:br>
              <a:rPr lang="ru-RU" sz="2000" b="1" dirty="0" smtClean="0"/>
            </a:br>
            <a:r>
              <a:rPr lang="ru-RU" sz="2000" b="1" dirty="0" smtClean="0"/>
              <a:t> «Доступная среда», тыс. руб.</a:t>
            </a:r>
            <a:endParaRPr lang="ru-RU" sz="2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908720"/>
            <a:ext cx="8100392" cy="56886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ru-RU" sz="1600" dirty="0" smtClean="0">
              <a:latin typeface="Gabriola" pitchFamily="82" charset="0"/>
            </a:endParaRPr>
          </a:p>
          <a:p>
            <a:pPr>
              <a:buFont typeface="Wingdings" pitchFamily="2" charset="2"/>
              <a:buChar char="q"/>
            </a:pPr>
            <a:endParaRPr lang="ru-RU" sz="1600" dirty="0">
              <a:latin typeface="Gabriola" pitchFamily="82" charset="0"/>
            </a:endParaRPr>
          </a:p>
          <a:p>
            <a:pPr>
              <a:buFont typeface="Wingdings" pitchFamily="2" charset="2"/>
              <a:buChar char="q"/>
            </a:pPr>
            <a:endParaRPr lang="ru-RU" sz="1600" dirty="0" smtClean="0">
              <a:latin typeface="Gabriola" pitchFamily="82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b="0" dirty="0" smtClean="0">
                <a:latin typeface="Gabriola" pitchFamily="82" charset="0"/>
              </a:rPr>
              <a:t>Совершенствование нормативной правовой и организационной основы формирования доступной среды жизнедеятельности инвалидов и других МГН;</a:t>
            </a:r>
          </a:p>
          <a:p>
            <a:pPr>
              <a:buFont typeface="Wingdings" pitchFamily="2" charset="2"/>
              <a:buChar char="q"/>
            </a:pPr>
            <a:r>
              <a:rPr lang="ru-RU" sz="1800" b="0" dirty="0" smtClean="0">
                <a:latin typeface="Gabriola" pitchFamily="82" charset="0"/>
              </a:rPr>
              <a:t>Повышение уровня доступности приоритетных объектов и услуг в приоритетных сферах жизнедеятельности инвалидов и других МГН ;</a:t>
            </a:r>
          </a:p>
          <a:p>
            <a:pPr>
              <a:buFont typeface="Wingdings" pitchFamily="2" charset="2"/>
              <a:buChar char="q"/>
            </a:pPr>
            <a:r>
              <a:rPr lang="ru-RU" sz="1800" b="0" dirty="0" smtClean="0">
                <a:latin typeface="Gabriola" pitchFamily="82" charset="0"/>
              </a:rPr>
              <a:t>Преодоление социальной разобщенности в обществе и формирование позитивного отношения к проблемам инвалидов и к проблеме обеспечения доступной среды жизнедеятельности для инвалидов и других МГН.</a:t>
            </a:r>
          </a:p>
          <a:p>
            <a:pPr>
              <a:buFont typeface="Wingdings" pitchFamily="2" charset="2"/>
              <a:buChar char="q"/>
            </a:pPr>
            <a:endParaRPr lang="ru-RU" sz="1800" dirty="0">
              <a:latin typeface="Gabriola" pitchFamily="82" charset="0"/>
            </a:endParaRPr>
          </a:p>
          <a:p>
            <a:pPr>
              <a:buFont typeface="Wingdings" pitchFamily="2" charset="2"/>
              <a:buChar char="q"/>
            </a:pPr>
            <a:endParaRPr lang="ru-RU" sz="1800" b="0" dirty="0" smtClean="0">
              <a:latin typeface="Gabriola" pitchFamily="82" charset="0"/>
            </a:endParaRPr>
          </a:p>
          <a:p>
            <a:pPr>
              <a:buFont typeface="Wingdings" pitchFamily="2" charset="2"/>
              <a:buChar char="q"/>
            </a:pPr>
            <a:endParaRPr lang="ru-RU" sz="1800" dirty="0">
              <a:latin typeface="Gabriola" pitchFamily="82" charset="0"/>
            </a:endParaRPr>
          </a:p>
          <a:p>
            <a:pPr marL="82296" indent="0">
              <a:buNone/>
            </a:pPr>
            <a:endParaRPr lang="ru-RU" sz="1800" b="0" dirty="0">
              <a:latin typeface="Gabriola" pitchFamily="82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467544" y="1200134"/>
            <a:ext cx="8748713" cy="1008063"/>
          </a:xfrm>
        </p:spPr>
        <p:txBody>
          <a:bodyPr>
            <a:normAutofit/>
          </a:bodyPr>
          <a:lstStyle/>
          <a:p>
            <a:pPr marL="539750" indent="0"/>
            <a:r>
              <a:rPr lang="ru-RU" sz="1400" dirty="0" smtClean="0"/>
              <a:t>Цель : Развитие доступной среды для инвалидов и других маломобильных групп населения (далее МГН), поддержка общественных организаций инвалидов и ветеранов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881092"/>
              </p:ext>
            </p:extLst>
          </p:nvPr>
        </p:nvGraphicFramePr>
        <p:xfrm>
          <a:off x="1187624" y="4005064"/>
          <a:ext cx="5832648" cy="736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00"/>
                <a:gridCol w="1134126"/>
                <a:gridCol w="1134126"/>
                <a:gridCol w="864096"/>
              </a:tblGrid>
              <a:tr h="3953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410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800,3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17032"/>
            <a:ext cx="1584685" cy="10577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2160240" cy="120013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762393"/>
              </p:ext>
            </p:extLst>
          </p:nvPr>
        </p:nvGraphicFramePr>
        <p:xfrm>
          <a:off x="1187624" y="4761875"/>
          <a:ext cx="7848872" cy="19074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86192"/>
                <a:gridCol w="1441689"/>
                <a:gridCol w="1120991"/>
              </a:tblGrid>
              <a:tr h="3582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2019(факт)</a:t>
                      </a:r>
                      <a:endParaRPr lang="ru-RU" sz="1400" dirty="0"/>
                    </a:p>
                  </a:txBody>
                  <a:tcPr/>
                </a:tc>
              </a:tr>
              <a:tr h="909144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объектов социальной инфраструктуры, на которые сформированы паспорта доступности, среди общего количества объектов в приоритетных сферах жизнедеятельности инвалидов и других маломобильных групп населения 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Гиагинском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/>
                </a:tc>
              </a:tr>
              <a:tr h="627220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общеобразовательных организаций, в которых создана универсальная без барьерная среда, позволяющая обеспечить совместное обучение инвалидов и лиц, не имеющих нарушений развития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8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83642"/>
            <a:ext cx="9144000" cy="90736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Муниципальная программа</a:t>
            </a:r>
            <a:br>
              <a:rPr lang="ru-RU" sz="2000" b="1" dirty="0" smtClean="0"/>
            </a:br>
            <a:r>
              <a:rPr lang="ru-RU" sz="2000" b="1" dirty="0" smtClean="0"/>
              <a:t> МО «</a:t>
            </a:r>
            <a:r>
              <a:rPr lang="ru-RU" sz="2000" b="1" dirty="0" err="1" smtClean="0"/>
              <a:t>Гиагинский</a:t>
            </a:r>
            <a:r>
              <a:rPr lang="ru-RU" sz="2000" b="1" dirty="0" smtClean="0"/>
              <a:t> район» </a:t>
            </a:r>
            <a:br>
              <a:rPr lang="ru-RU" sz="2000" b="1" dirty="0" smtClean="0"/>
            </a:br>
            <a:r>
              <a:rPr lang="ru-RU" sz="2000" b="1" dirty="0" smtClean="0"/>
              <a:t>«Развитие информатизации», </a:t>
            </a:r>
            <a:r>
              <a:rPr lang="ru-RU" sz="2000" b="1" dirty="0" err="1" smtClean="0"/>
              <a:t>тыс.руб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/>
              <a:t>Цель: Повышение эффективности органов местного самоуправления, взаимодействия гражданского общества и бизнеса с органами местного самоуправления, качества и оперативности предоставления информационных услуг</a:t>
            </a:r>
          </a:p>
          <a:p>
            <a:endParaRPr lang="ru-RU" sz="1600" i="1" dirty="0"/>
          </a:p>
          <a:p>
            <a:endParaRPr lang="ru-RU" sz="1600" i="1" dirty="0" smtClean="0"/>
          </a:p>
          <a:p>
            <a:endParaRPr lang="ru-RU" sz="1600" i="1" dirty="0"/>
          </a:p>
          <a:p>
            <a:pPr marL="0" indent="0">
              <a:buNone/>
            </a:pPr>
            <a:endParaRPr lang="ru-RU" sz="1600" i="1" dirty="0" smtClean="0"/>
          </a:p>
          <a:p>
            <a:r>
              <a:rPr lang="ru-RU" sz="1400" b="1" i="1" dirty="0" smtClean="0"/>
              <a:t>Задача: Формирование современной информационной и телекоммуникационной инфраструктуры и обеспечение ее надежного функционирования</a:t>
            </a:r>
          </a:p>
          <a:p>
            <a:pPr marL="0" indent="0">
              <a:buNone/>
            </a:pPr>
            <a:endParaRPr lang="ru-RU" sz="1400" b="1" i="1" u="sng" dirty="0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484705"/>
              </p:ext>
            </p:extLst>
          </p:nvPr>
        </p:nvGraphicFramePr>
        <p:xfrm>
          <a:off x="1187624" y="2708920"/>
          <a:ext cx="6831506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883"/>
                <a:gridCol w="1325517"/>
                <a:gridCol w="1293736"/>
                <a:gridCol w="1153370"/>
              </a:tblGrid>
              <a:tr h="43204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89" y="4725144"/>
            <a:ext cx="1656316" cy="16563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663989" cy="125157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637825"/>
              </p:ext>
            </p:extLst>
          </p:nvPr>
        </p:nvGraphicFramePr>
        <p:xfrm>
          <a:off x="1186071" y="4725144"/>
          <a:ext cx="6120680" cy="153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553"/>
                <a:gridCol w="1125943"/>
                <a:gridCol w="1656184"/>
              </a:tblGrid>
              <a:tr h="5670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2019(план)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2019(факт)</a:t>
                      </a:r>
                      <a:endParaRPr lang="ru-RU" sz="1200" dirty="0"/>
                    </a:p>
                  </a:txBody>
                  <a:tcPr/>
                </a:tc>
              </a:tr>
              <a:tr h="3236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рабочих мест с доступ</a:t>
                      </a:r>
                      <a:r>
                        <a:rPr lang="ru-RU" sz="1200" baseline="0" dirty="0" smtClean="0"/>
                        <a:t> СМЭВ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</a:tr>
              <a:tr h="3236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подключенных</a:t>
                      </a:r>
                      <a:r>
                        <a:rPr lang="ru-RU" sz="1200" baseline="0" dirty="0" smtClean="0"/>
                        <a:t> пользователей к ЛВС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236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сайта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9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797346" cy="8382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Муниципальная программа МО «</a:t>
            </a:r>
            <a:r>
              <a:rPr lang="ru-RU" sz="1800" b="1" dirty="0" err="1" smtClean="0"/>
              <a:t>Гиагинский</a:t>
            </a:r>
            <a:r>
              <a:rPr lang="ru-RU" sz="1800" b="1" dirty="0" smtClean="0"/>
              <a:t> район»</a:t>
            </a:r>
            <a:br>
              <a:rPr lang="ru-RU" sz="1800" b="1" dirty="0" smtClean="0"/>
            </a:br>
            <a:r>
              <a:rPr lang="ru-RU" sz="1800" b="1" dirty="0" smtClean="0"/>
              <a:t> «Обеспечение доступным и комфортным жильем и коммунальными услугами», </a:t>
            </a:r>
            <a:br>
              <a:rPr lang="ru-RU" sz="1800" b="1" dirty="0" smtClean="0"/>
            </a:br>
            <a:r>
              <a:rPr lang="ru-RU" sz="1800" b="1" dirty="0" smtClean="0"/>
              <a:t>тыс. руб.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100" y="980728"/>
            <a:ext cx="89287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Comic Sans MS" pitchFamily="66" charset="0"/>
              </a:rPr>
              <a:t> </a:t>
            </a:r>
          </a:p>
          <a:p>
            <a:r>
              <a:rPr lang="ru-RU" sz="1600" dirty="0" smtClean="0">
                <a:latin typeface="Comic Sans MS" pitchFamily="66" charset="0"/>
              </a:rPr>
              <a:t>Цель: повышение доступности жилья и качества жилищного обеспечения населения. Повышение качества и надежности предоставления жилищно-коммунальных услуг</a:t>
            </a:r>
            <a:r>
              <a:rPr lang="ru-RU" sz="1600" dirty="0" smtClean="0">
                <a:latin typeface="Segoe Script" pitchFamily="34" charset="0"/>
              </a:rPr>
              <a:t> </a:t>
            </a:r>
          </a:p>
          <a:p>
            <a:pPr marL="82296" indent="0">
              <a:buNone/>
            </a:pPr>
            <a:endParaRPr lang="ru-RU" sz="1600" dirty="0">
              <a:latin typeface="Segoe Script" pitchFamily="34" charset="0"/>
            </a:endParaRPr>
          </a:p>
          <a:p>
            <a:pPr marL="82296" indent="0">
              <a:buNone/>
            </a:pPr>
            <a:endParaRPr lang="ru-RU" sz="1600" dirty="0" smtClean="0">
              <a:latin typeface="Segoe Script" pitchFamily="34" charset="0"/>
            </a:endParaRPr>
          </a:p>
          <a:p>
            <a:pPr marL="82296" indent="0">
              <a:buNone/>
            </a:pPr>
            <a:r>
              <a:rPr lang="ru-RU" sz="1600" dirty="0" smtClean="0">
                <a:latin typeface="Segoe Script" pitchFamily="34" charset="0"/>
              </a:rPr>
              <a:t>    </a:t>
            </a:r>
          </a:p>
          <a:p>
            <a:pPr marL="0" indent="0">
              <a:buNone/>
            </a:pPr>
            <a:r>
              <a:rPr lang="ru-RU" sz="1400" dirty="0">
                <a:latin typeface="Segoe Script" pitchFamily="34" charset="0"/>
              </a:rPr>
              <a:t> </a:t>
            </a:r>
            <a:r>
              <a:rPr lang="ru-RU" sz="1400" dirty="0" smtClean="0">
                <a:latin typeface="Segoe Script" pitchFamily="34" charset="0"/>
              </a:rPr>
              <a:t>  </a:t>
            </a:r>
          </a:p>
          <a:p>
            <a:pPr marL="0" indent="0">
              <a:buNone/>
            </a:pPr>
            <a:r>
              <a:rPr lang="ru-RU" sz="1400" dirty="0" smtClean="0">
                <a:latin typeface="Segoe Script" pitchFamily="34" charset="0"/>
              </a:rPr>
              <a:t> </a:t>
            </a: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82296" indent="0">
              <a:buNone/>
            </a:pPr>
            <a:endParaRPr lang="ru-RU" sz="1400" dirty="0">
              <a:latin typeface="Segoe Script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82740"/>
              </p:ext>
            </p:extLst>
          </p:nvPr>
        </p:nvGraphicFramePr>
        <p:xfrm>
          <a:off x="1403648" y="2204864"/>
          <a:ext cx="6408713" cy="8640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3121"/>
                <a:gridCol w="1621482"/>
                <a:gridCol w="1467055"/>
                <a:gridCol w="1467055"/>
              </a:tblGrid>
              <a:tr h="482447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</a:t>
                      </a:r>
                    </a:p>
                    <a:p>
                      <a:pPr algn="l"/>
                      <a:r>
                        <a:rPr lang="ru-RU" sz="1200" dirty="0" smtClean="0"/>
                        <a:t>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816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14883,9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14883,9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06820"/>
            <a:ext cx="3407067" cy="217542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291141"/>
              </p:ext>
            </p:extLst>
          </p:nvPr>
        </p:nvGraphicFramePr>
        <p:xfrm>
          <a:off x="1403648" y="3717032"/>
          <a:ext cx="6480720" cy="107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584176"/>
                <a:gridCol w="1512168"/>
                <a:gridCol w="151216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Улучшение жилищных условий для молодых семей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9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9145016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Муниципальная программа МО «</a:t>
            </a:r>
            <a:r>
              <a:rPr lang="ru-RU" sz="2000" b="1" dirty="0" err="1" smtClean="0"/>
              <a:t>Гиагинский</a:t>
            </a:r>
            <a:r>
              <a:rPr lang="ru-RU" sz="2000" b="1" dirty="0" smtClean="0"/>
              <a:t> район» </a:t>
            </a:r>
            <a:br>
              <a:rPr lang="ru-RU" sz="2000" b="1" dirty="0" smtClean="0"/>
            </a:br>
            <a:r>
              <a:rPr lang="ru-RU" sz="2000" b="1" dirty="0" smtClean="0"/>
              <a:t>«Улучшение демографической ситуации на территории </a:t>
            </a:r>
            <a:br>
              <a:rPr lang="ru-RU" sz="2000" b="1" dirty="0" smtClean="0"/>
            </a:br>
            <a:r>
              <a:rPr lang="ru-RU" sz="2000" b="1" dirty="0" smtClean="0"/>
              <a:t>МО «</a:t>
            </a:r>
            <a:r>
              <a:rPr lang="ru-RU" sz="2000" b="1" dirty="0" err="1" smtClean="0"/>
              <a:t>Гиагинский</a:t>
            </a:r>
            <a:r>
              <a:rPr lang="ru-RU" sz="2000" b="1" dirty="0" smtClean="0"/>
              <a:t> район», тыс. руб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15616" y="1412776"/>
            <a:ext cx="7488832" cy="5281857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ru-RU" sz="1400" b="1" dirty="0" smtClean="0"/>
              <a:t>Цель: Улучшение демографической ситуации на территории МО «</a:t>
            </a:r>
            <a:r>
              <a:rPr lang="ru-RU" sz="1400" b="1" dirty="0" err="1" smtClean="0"/>
              <a:t>Гиагинский</a:t>
            </a:r>
            <a:r>
              <a:rPr lang="ru-RU" sz="1400" b="1" dirty="0" smtClean="0"/>
              <a:t> район»</a:t>
            </a:r>
          </a:p>
          <a:p>
            <a:pPr marL="18288" lvl="0" indent="0">
              <a:buClr>
                <a:srgbClr val="3891A7"/>
              </a:buClr>
              <a:buNone/>
            </a:pPr>
            <a:r>
              <a:rPr lang="ru-RU" sz="1400" b="1" dirty="0" smtClean="0">
                <a:solidFill>
                  <a:prstClr val="black"/>
                </a:solidFill>
              </a:rPr>
              <a:t>Задачи</a:t>
            </a:r>
            <a:r>
              <a:rPr lang="ru-RU" sz="1400" b="1" dirty="0">
                <a:solidFill>
                  <a:prstClr val="black"/>
                </a:solidFill>
              </a:rPr>
              <a:t>: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1400" b="1" dirty="0" smtClean="0">
                <a:solidFill>
                  <a:prstClr val="black"/>
                </a:solidFill>
              </a:rPr>
              <a:t>Мероприятия </a:t>
            </a:r>
            <a:r>
              <a:rPr lang="ru-RU" sz="1400" b="1" dirty="0">
                <a:solidFill>
                  <a:prstClr val="black"/>
                </a:solidFill>
              </a:rPr>
              <a:t>по укреплению института семьи и повышению статуса семьи в обществе;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1400" b="1" dirty="0">
                <a:solidFill>
                  <a:prstClr val="black"/>
                </a:solidFill>
              </a:rPr>
              <a:t>Пропаганда здорового и активного образа жизни;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1400" b="1" dirty="0">
                <a:solidFill>
                  <a:prstClr val="black"/>
                </a:solidFill>
              </a:rPr>
              <a:t>Повышение авторитета материнства, отцовства и детства</a:t>
            </a:r>
          </a:p>
          <a:p>
            <a:pPr marL="18288" indent="0" algn="r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600" b="1" dirty="0" smtClean="0"/>
          </a:p>
          <a:p>
            <a:pPr marL="18288" indent="0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600" b="1" dirty="0" smtClean="0"/>
          </a:p>
          <a:p>
            <a:pPr marL="18288" indent="0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200" b="1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56478"/>
              </p:ext>
            </p:extLst>
          </p:nvPr>
        </p:nvGraphicFramePr>
        <p:xfrm>
          <a:off x="1331640" y="3717032"/>
          <a:ext cx="511256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236"/>
                <a:gridCol w="1065118"/>
                <a:gridCol w="923103"/>
                <a:gridCol w="994111"/>
              </a:tblGrid>
              <a:tr h="45005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700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52" y="2852936"/>
            <a:ext cx="4176464" cy="977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17032"/>
            <a:ext cx="2473902" cy="170080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69545"/>
              </p:ext>
            </p:extLst>
          </p:nvPr>
        </p:nvGraphicFramePr>
        <p:xfrm>
          <a:off x="1312303" y="5085184"/>
          <a:ext cx="5112568" cy="1485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19569"/>
                <a:gridCol w="1555866"/>
                <a:gridCol w="1337133"/>
              </a:tblGrid>
              <a:tr h="3396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(факт)</a:t>
                      </a:r>
                      <a:endParaRPr lang="ru-RU" sz="1200" dirty="0"/>
                    </a:p>
                  </a:txBody>
                  <a:tcPr/>
                </a:tc>
              </a:tr>
              <a:tr h="506256">
                <a:tc>
                  <a:txBody>
                    <a:bodyPr/>
                    <a:lstStyle/>
                    <a:p>
                      <a:pPr marL="82296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891A7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уровня детской и младенческой смертности,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82296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891A7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Иммунизация и диспансеризация ,%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4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4" y="18277"/>
            <a:ext cx="9036496" cy="11800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Муниципальная программа МО «</a:t>
            </a:r>
            <a:r>
              <a:rPr lang="ru-RU" sz="2000" b="1" dirty="0" err="1" smtClean="0"/>
              <a:t>Гиагинский</a:t>
            </a:r>
            <a:r>
              <a:rPr lang="ru-RU" sz="2000" b="1" dirty="0" smtClean="0"/>
              <a:t> район»</a:t>
            </a:r>
            <a:br>
              <a:rPr lang="ru-RU" sz="2000" b="1" dirty="0" smtClean="0"/>
            </a:br>
            <a:r>
              <a:rPr lang="ru-RU" sz="2000" b="1" dirty="0" smtClean="0"/>
              <a:t> «Социальная помощь малоимущим граждан </a:t>
            </a:r>
            <a:br>
              <a:rPr lang="ru-RU" sz="2000" b="1" dirty="0" smtClean="0"/>
            </a:br>
            <a:r>
              <a:rPr lang="ru-RU" sz="2000" b="1" dirty="0" smtClean="0"/>
              <a:t>и другим категориям граждан»,       тыс. руб.</a:t>
            </a:r>
            <a:endParaRPr lang="ru-RU" sz="2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40768"/>
            <a:ext cx="8100392" cy="5328592"/>
          </a:xfrm>
        </p:spPr>
        <p:txBody>
          <a:bodyPr>
            <a:normAutofit/>
          </a:bodyPr>
          <a:lstStyle/>
          <a:p>
            <a:r>
              <a:rPr lang="ru-RU" sz="1400" b="0" dirty="0" smtClean="0">
                <a:latin typeface="Segoe Script" pitchFamily="34" charset="0"/>
              </a:rPr>
              <a:t>Цель: Повышение социальной защищенности малообеспеченных граждан, уменьшение напряженности в социальной сфере, улучшение качества условий проживания ветеранов ВОВ, зарегистрированных на территории МО «</a:t>
            </a:r>
            <a:r>
              <a:rPr lang="ru-RU" sz="1400" b="0" dirty="0" err="1" smtClean="0">
                <a:latin typeface="Segoe Script" pitchFamily="34" charset="0"/>
              </a:rPr>
              <a:t>Гиагинский</a:t>
            </a:r>
            <a:r>
              <a:rPr lang="ru-RU" sz="1400" b="0" dirty="0" smtClean="0">
                <a:latin typeface="Segoe Script" pitchFamily="34" charset="0"/>
              </a:rPr>
              <a:t> район»</a:t>
            </a:r>
          </a:p>
          <a:p>
            <a:pPr marL="68580" indent="0">
              <a:buNone/>
            </a:pPr>
            <a:endParaRPr lang="ru-RU" sz="1400" dirty="0" smtClean="0"/>
          </a:p>
          <a:p>
            <a:pPr marL="68580" indent="0">
              <a:buNone/>
            </a:pPr>
            <a:endParaRPr lang="ru-RU" sz="1400" dirty="0"/>
          </a:p>
          <a:p>
            <a:pPr marL="68580" indent="0">
              <a:buNone/>
            </a:pPr>
            <a:endParaRPr lang="ru-RU" sz="1400" dirty="0" smtClean="0"/>
          </a:p>
          <a:p>
            <a:pPr marL="68580" indent="0">
              <a:buNone/>
            </a:pPr>
            <a:endParaRPr lang="ru-RU" sz="1400" dirty="0" smtClean="0"/>
          </a:p>
          <a:p>
            <a:pPr marL="68580" indent="0">
              <a:buNone/>
            </a:pPr>
            <a:endParaRPr lang="ru-RU" sz="1400" dirty="0" smtClean="0">
              <a:latin typeface="Segoe Script" pitchFamily="34" charset="0"/>
            </a:endParaRPr>
          </a:p>
          <a:p>
            <a:pPr marL="68580" indent="0">
              <a:buNone/>
            </a:pPr>
            <a:r>
              <a:rPr lang="ru-RU" sz="1200" b="0" dirty="0" smtClean="0">
                <a:latin typeface="Segoe Script" pitchFamily="34" charset="0"/>
              </a:rPr>
              <a:t>Задачи:</a:t>
            </a:r>
          </a:p>
          <a:p>
            <a:pPr>
              <a:buFont typeface="Wingdings" pitchFamily="2" charset="2"/>
              <a:buChar char="q"/>
            </a:pPr>
            <a:r>
              <a:rPr lang="ru-RU" sz="1200" b="0" dirty="0" smtClean="0">
                <a:latin typeface="Segoe Script" pitchFamily="34" charset="0"/>
              </a:rPr>
              <a:t>Удовлетворение потребностей малоимущего населения, в жилых помещениях, предоставляемых по договорам, социального найма на территории МО «</a:t>
            </a:r>
            <a:r>
              <a:rPr lang="ru-RU" sz="1200" b="0" dirty="0" err="1" smtClean="0">
                <a:latin typeface="Segoe Script" pitchFamily="34" charset="0"/>
              </a:rPr>
              <a:t>Гиагинский</a:t>
            </a:r>
            <a:r>
              <a:rPr lang="ru-RU" sz="1200" b="0" dirty="0" smtClean="0">
                <a:latin typeface="Segoe Script" pitchFamily="34" charset="0"/>
              </a:rPr>
              <a:t> район», увеличение муниципального жилищного фонда.</a:t>
            </a:r>
          </a:p>
          <a:p>
            <a:pPr>
              <a:buFont typeface="Wingdings" pitchFamily="2" charset="2"/>
              <a:buChar char="q"/>
            </a:pPr>
            <a:r>
              <a:rPr lang="ru-RU" sz="1200" b="0" dirty="0" smtClean="0">
                <a:latin typeface="Segoe Script" pitchFamily="34" charset="0"/>
              </a:rPr>
              <a:t>Приведение в соответствие с требованиями нормативно-технической документации  жилья ветеранов ВОВ.</a:t>
            </a:r>
          </a:p>
          <a:p>
            <a:pPr>
              <a:buFont typeface="Wingdings" pitchFamily="2" charset="2"/>
              <a:buChar char="q"/>
            </a:pPr>
            <a:r>
              <a:rPr lang="ru-RU" sz="1200" b="0" dirty="0" smtClean="0">
                <a:latin typeface="Segoe Script" pitchFamily="34" charset="0"/>
              </a:rPr>
              <a:t>Создание эффективных организационных и финансовых механизмов проведения работ по ремонту жилых помещений ветеранов ВОВ</a:t>
            </a:r>
            <a:r>
              <a:rPr lang="ru-RU" sz="1200" dirty="0" smtClean="0">
                <a:latin typeface="Segoe Script" pitchFamily="34" charset="0"/>
              </a:rPr>
              <a:t>.</a:t>
            </a:r>
          </a:p>
          <a:p>
            <a:pPr marL="0" indent="0">
              <a:buNone/>
            </a:pPr>
            <a:endParaRPr lang="ru-RU" sz="1200" dirty="0">
              <a:latin typeface="Segoe Script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90942"/>
              </p:ext>
            </p:extLst>
          </p:nvPr>
        </p:nvGraphicFramePr>
        <p:xfrm>
          <a:off x="2843808" y="2670466"/>
          <a:ext cx="6086572" cy="8073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0137"/>
                <a:gridCol w="1085383"/>
                <a:gridCol w="1231362"/>
                <a:gridCol w="809690"/>
              </a:tblGrid>
              <a:tr h="50456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</a:t>
                      </a:r>
                      <a:r>
                        <a:rPr lang="ru-RU" sz="1200" baseline="0" dirty="0" smtClean="0"/>
                        <a:t>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02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1453059" cy="116244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35287"/>
              </p:ext>
            </p:extLst>
          </p:nvPr>
        </p:nvGraphicFramePr>
        <p:xfrm>
          <a:off x="1331640" y="5589240"/>
          <a:ext cx="7632848" cy="105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063"/>
                <a:gridCol w="1120418"/>
                <a:gridCol w="980367"/>
              </a:tblGrid>
              <a:tr h="2211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2019(факт)</a:t>
                      </a:r>
                      <a:endParaRPr lang="ru-RU" sz="1200" dirty="0"/>
                    </a:p>
                  </a:txBody>
                  <a:tcPr/>
                </a:tc>
              </a:tr>
              <a:tr h="7806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ремонта жилых помещений1 в целях улучшения социально-бытовых условий жизни ветеранов</a:t>
                      </a:r>
                      <a:r>
                        <a:rPr lang="ru-RU" sz="1200" baseline="0" dirty="0" smtClean="0"/>
                        <a:t> ВОВ, зарегистрированных на территории МО «</a:t>
                      </a:r>
                      <a:r>
                        <a:rPr lang="ru-RU" sz="1200" baseline="0" dirty="0" err="1" smtClean="0"/>
                        <a:t>Гиагинский</a:t>
                      </a:r>
                      <a:r>
                        <a:rPr lang="ru-RU" sz="1200" baseline="0" dirty="0" smtClean="0"/>
                        <a:t> район»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7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876356" cy="5486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Сведения о реализации</a:t>
            </a:r>
            <a:br>
              <a:rPr lang="ru-RU" sz="2000" b="1" dirty="0" smtClean="0"/>
            </a:br>
            <a:r>
              <a:rPr lang="ru-RU" sz="2000" b="1" dirty="0" smtClean="0"/>
              <a:t> общественно-значимых проектов для МО «</a:t>
            </a:r>
            <a:r>
              <a:rPr lang="ru-RU" sz="2000" b="1" dirty="0" err="1"/>
              <a:t>Г</a:t>
            </a:r>
            <a:r>
              <a:rPr lang="ru-RU" sz="2000" b="1" dirty="0" err="1" smtClean="0"/>
              <a:t>иагинский</a:t>
            </a:r>
            <a:r>
              <a:rPr lang="ru-RU" sz="2000" b="1" dirty="0" smtClean="0"/>
              <a:t> район»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656207"/>
              </p:ext>
            </p:extLst>
          </p:nvPr>
        </p:nvGraphicFramePr>
        <p:xfrm>
          <a:off x="1115615" y="1196751"/>
          <a:ext cx="7920881" cy="5577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4137"/>
                <a:gridCol w="1368152"/>
                <a:gridCol w="792088"/>
                <a:gridCol w="792088"/>
                <a:gridCol w="1008112"/>
                <a:gridCol w="2736304"/>
              </a:tblGrid>
              <a:tr h="61479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проекта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Место</a:t>
                      </a:r>
                      <a:r>
                        <a:rPr lang="ru-RU" sz="1200" baseline="0" dirty="0" smtClean="0"/>
                        <a:t> реализации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</a:t>
                      </a:r>
                    </a:p>
                    <a:p>
                      <a:r>
                        <a:rPr lang="ru-RU" sz="1200" dirty="0" smtClean="0"/>
                        <a:t>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</a:t>
                      </a:r>
                    </a:p>
                    <a:p>
                      <a:r>
                        <a:rPr lang="ru-RU" sz="1200" dirty="0" smtClean="0"/>
                        <a:t>факт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Срок реализации проекта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Результат</a:t>
                      </a:r>
                      <a:endParaRPr lang="ru-RU" sz="1200" dirty="0"/>
                    </a:p>
                  </a:txBody>
                  <a:tcPr/>
                </a:tc>
              </a:tr>
              <a:tr h="61479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Ремонт</a:t>
                      </a:r>
                      <a:r>
                        <a:rPr lang="ru-RU" sz="1200" baseline="0" dirty="0" smtClean="0"/>
                        <a:t> сельского дома культуры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Тамбовский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10087,8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10087,86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Проведен текущий ремонт </a:t>
                      </a:r>
                      <a:r>
                        <a:rPr lang="ru-RU" sz="1200" dirty="0" smtClean="0"/>
                        <a:t>СДК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Тамбовский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 anchor="ctr"/>
                </a:tc>
              </a:tr>
              <a:tr h="13174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</a:t>
                      </a:r>
                      <a:r>
                        <a:rPr lang="ru-RU" sz="1200" baseline="0" dirty="0" smtClean="0"/>
                        <a:t> детского сада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Ст.Дондуковская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150000,0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150000,0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Декабрь 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Создание дополнительных мест для детей в возрасте от 2 месяцев до 3 лет в образовательных организациях, осуществляющих образовательную деятельность по образовательным программам дошкольного образования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479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Создание модельных библиотек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ст.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Дондуковская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6172,8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6172,8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Декабрь 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Капитальный ремонт, приобретение мебели и оргтехники, бытовой техники, обновление литературы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904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Капитальный ремонт спортивного зала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с.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Сергиевское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3417,1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3417,1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Август</a:t>
                      </a:r>
                    </a:p>
                    <a:p>
                      <a:r>
                        <a:rPr lang="ru-RU" sz="1200" dirty="0" smtClean="0"/>
                        <a:t> 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Проведен капитальный ремонт спортивного зала МБОУ СОШ № 11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с.Сергиевское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91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 ФОК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ст. Гиагинская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21943,4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21943,4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Ноябрь 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Начато строительство ФОК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661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Приобретение футбольного поля и легкоатлетических дорожек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ст.</a:t>
                      </a:r>
                      <a:r>
                        <a:rPr lang="ru-RU" sz="1200" baseline="0" dirty="0" smtClean="0"/>
                        <a:t> Гиагинская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40812,2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40812,14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Декабрь 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Оснащение объектов инфраструктуры спортивно-технологическим оборудованием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8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0758"/>
            <a:ext cx="9793089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Финансовая поддержка бюджетов </a:t>
            </a:r>
            <a:br>
              <a:rPr lang="ru-RU" sz="2400" b="1" dirty="0" smtClean="0"/>
            </a:br>
            <a:r>
              <a:rPr lang="ru-RU" sz="2400" b="1" dirty="0" smtClean="0"/>
              <a:t>сельских поселений</a:t>
            </a:r>
            <a:r>
              <a:rPr lang="ru-RU" sz="2400" b="1" dirty="0"/>
              <a:t> </a:t>
            </a:r>
            <a:r>
              <a:rPr lang="ru-RU" sz="2400" b="1" dirty="0" smtClean="0"/>
              <a:t>в 2019 году, тыс. руб</a:t>
            </a:r>
            <a:r>
              <a:rPr lang="ru-RU" sz="2400" b="1" dirty="0" smtClean="0">
                <a:latin typeface="Segoe Script" pitchFamily="34" charset="0"/>
              </a:rPr>
              <a:t>.</a:t>
            </a:r>
            <a:endParaRPr lang="ru-RU" sz="2400" b="1" dirty="0">
              <a:latin typeface="Segoe Script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703843"/>
              </p:ext>
            </p:extLst>
          </p:nvPr>
        </p:nvGraphicFramePr>
        <p:xfrm>
          <a:off x="755576" y="764704"/>
          <a:ext cx="82935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1639762" cy="1639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60" y="4797152"/>
            <a:ext cx="1662631" cy="15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51" y="47667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Дотации на выравнивание </a:t>
            </a:r>
            <a:br>
              <a:rPr lang="ru-RU" sz="2400" b="1" dirty="0" smtClean="0"/>
            </a:br>
            <a:r>
              <a:rPr lang="ru-RU" sz="2400" b="1" dirty="0" smtClean="0"/>
              <a:t>бюджетной обеспеченности сельских  поселений</a:t>
            </a:r>
            <a:endParaRPr lang="ru-RU" sz="24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1554632"/>
            <a:ext cx="4023360" cy="640080"/>
          </a:xfrm>
        </p:spPr>
        <p:txBody>
          <a:bodyPr/>
          <a:lstStyle/>
          <a:p>
            <a:pPr algn="ctr"/>
            <a:r>
              <a:rPr lang="ru-RU" b="1" u="sng" dirty="0" smtClean="0"/>
              <a:t>2019 год план: </a:t>
            </a:r>
            <a:endParaRPr lang="ru-RU" b="1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930428" y="1556792"/>
            <a:ext cx="3657600" cy="658368"/>
          </a:xfrm>
        </p:spPr>
        <p:txBody>
          <a:bodyPr/>
          <a:lstStyle/>
          <a:p>
            <a:pPr algn="ctr"/>
            <a:r>
              <a:rPr lang="ru-RU" b="1" u="sng" dirty="0" smtClean="0"/>
              <a:t>2019 год факт</a:t>
            </a:r>
            <a:r>
              <a:rPr lang="ru-RU" u="sng" dirty="0" smtClean="0"/>
              <a:t>:</a:t>
            </a:r>
            <a:endParaRPr lang="ru-RU" u="sng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0544408"/>
              </p:ext>
            </p:extLst>
          </p:nvPr>
        </p:nvGraphicFramePr>
        <p:xfrm>
          <a:off x="0" y="2492896"/>
          <a:ext cx="4084389" cy="299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06539530"/>
              </p:ext>
            </p:extLst>
          </p:nvPr>
        </p:nvGraphicFramePr>
        <p:xfrm>
          <a:off x="4681538" y="3382963"/>
          <a:ext cx="406717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94712"/>
            <a:ext cx="1689062" cy="1689062"/>
          </a:xfrm>
          <a:prstGeom prst="rect">
            <a:avLst/>
          </a:prstGeom>
        </p:spPr>
      </p:pic>
      <p:graphicFrame>
        <p:nvGraphicFramePr>
          <p:cNvPr id="9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876708"/>
              </p:ext>
            </p:extLst>
          </p:nvPr>
        </p:nvGraphicFramePr>
        <p:xfrm>
          <a:off x="4700313" y="2492896"/>
          <a:ext cx="4084389" cy="299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3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  <p:bldGraphic spid="10" grpId="0">
        <p:bldAsOne/>
      </p:bldGraphic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0768" y="1268760"/>
            <a:ext cx="8003232" cy="128215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Бюджет (от франц. </a:t>
            </a:r>
            <a:r>
              <a:rPr lang="en-US" sz="1600" b="1" dirty="0" err="1" smtClean="0"/>
              <a:t>Bougette</a:t>
            </a:r>
            <a:r>
              <a:rPr lang="ru-RU" sz="1600" b="1" dirty="0" smtClean="0"/>
              <a:t> «кожаный кошелек») – форма образования и расходования денежных средств предназначенных для финансового обеспечения задач и функций государства и местного самоуправления</a:t>
            </a:r>
            <a:r>
              <a:rPr lang="en-US" sz="1600" b="1" dirty="0" smtClean="0"/>
              <a:t> </a:t>
            </a:r>
            <a:endParaRPr lang="ru-RU" sz="1600" b="1" dirty="0"/>
          </a:p>
        </p:txBody>
      </p:sp>
      <p:sp>
        <p:nvSpPr>
          <p:cNvPr id="10" name="Текст 9"/>
          <p:cNvSpPr>
            <a:spLocks noGrp="1"/>
          </p:cNvSpPr>
          <p:nvPr>
            <p:ph idx="1"/>
          </p:nvPr>
        </p:nvSpPr>
        <p:spPr>
          <a:xfrm>
            <a:off x="971600" y="2636912"/>
            <a:ext cx="7787208" cy="4873752"/>
          </a:xfrm>
        </p:spPr>
        <p:txBody>
          <a:bodyPr>
            <a:noAutofit/>
          </a:bodyPr>
          <a:lstStyle/>
          <a:p>
            <a:r>
              <a:rPr lang="ru-RU" sz="1600" b="1" i="1" u="sng" cap="small" dirty="0" smtClean="0"/>
              <a:t>Доходы бюджета </a:t>
            </a:r>
            <a:r>
              <a:rPr lang="ru-RU" sz="1600" b="1" i="1" cap="small" dirty="0" smtClean="0"/>
              <a:t>– поступающие в бюджет на безвозмездной и безвозвратной основе денежные средства</a:t>
            </a:r>
          </a:p>
          <a:p>
            <a:endParaRPr lang="ru-RU" sz="1600" b="1" i="1" cap="small" dirty="0" smtClean="0"/>
          </a:p>
          <a:p>
            <a:r>
              <a:rPr lang="ru-RU" sz="1600" b="1" i="1" u="sng" cap="small" dirty="0" smtClean="0"/>
              <a:t>Расходы бюджета </a:t>
            </a:r>
            <a:r>
              <a:rPr lang="ru-RU" sz="1600" b="1" i="1" cap="small" dirty="0" smtClean="0"/>
              <a:t>– выплачиваемые из бюджета денежные средства</a:t>
            </a:r>
          </a:p>
          <a:p>
            <a:endParaRPr lang="ru-RU" sz="1600" b="1" i="1" cap="small" dirty="0" smtClean="0"/>
          </a:p>
          <a:p>
            <a:r>
              <a:rPr lang="ru-RU" sz="1600" b="1" i="1" u="sng" cap="small" dirty="0" smtClean="0"/>
              <a:t>Цель составления бюджета </a:t>
            </a:r>
            <a:r>
              <a:rPr lang="ru-RU" sz="1600" b="1" i="1" cap="small" dirty="0" smtClean="0"/>
              <a:t>– учет объема располагаемых и расходуемых средств</a:t>
            </a:r>
            <a:endParaRPr lang="ru-RU" sz="1600" b="1" i="1" cap="small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39752" y="4869160"/>
            <a:ext cx="518457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all" dirty="0" smtClean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Доходы-расходы=дефицит/профицит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Дефицит – расходы больше доходов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Профицит – доходы больше расходов</a:t>
            </a:r>
            <a:endParaRPr lang="ru-RU" sz="1600" b="1" cap="all" dirty="0">
              <a:ln w="9000" cmpd="sng">
                <a:solidFill>
                  <a:srgbClr val="F5CD2D"/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2" y="81753"/>
            <a:ext cx="2268253" cy="13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44624"/>
            <a:ext cx="8964488" cy="8949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Структура муниципального долга МО «</a:t>
            </a:r>
            <a:r>
              <a:rPr lang="ru-RU" sz="2000" b="1" dirty="0" err="1" smtClean="0"/>
              <a:t>Гиагинский</a:t>
            </a:r>
            <a:r>
              <a:rPr lang="ru-RU" sz="2000" b="1" dirty="0" smtClean="0"/>
              <a:t> район» </a:t>
            </a:r>
            <a:br>
              <a:rPr lang="ru-RU" sz="2000" b="1" dirty="0" smtClean="0"/>
            </a:br>
            <a:r>
              <a:rPr lang="ru-RU" sz="2000" b="1" dirty="0" smtClean="0"/>
              <a:t>(в соответствии с Бюджетным кодексом РФ)</a:t>
            </a:r>
            <a:endParaRPr lang="ru-RU" sz="2000" b="1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1115616" y="1124744"/>
            <a:ext cx="4059936" cy="4572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 видам долговых обязательств </a:t>
            </a:r>
            <a:endParaRPr lang="ru-RU" sz="1600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60032" y="1556792"/>
            <a:ext cx="4038600" cy="4681728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По сроку</a:t>
            </a:r>
            <a:endParaRPr lang="ru-RU" sz="16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688368935"/>
              </p:ext>
            </p:extLst>
          </p:nvPr>
        </p:nvGraphicFramePr>
        <p:xfrm>
          <a:off x="1187624" y="1196752"/>
          <a:ext cx="5826233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49016141"/>
              </p:ext>
            </p:extLst>
          </p:nvPr>
        </p:nvGraphicFramePr>
        <p:xfrm>
          <a:off x="3275856" y="3861048"/>
          <a:ext cx="5371011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68760"/>
            <a:ext cx="2527666" cy="184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3" grpId="0">
        <p:bldAsOne/>
      </p:bldGraphic>
      <p:bldGraphic spid="14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Муниципальный долг </a:t>
            </a:r>
            <a:br>
              <a:rPr lang="ru-RU" sz="3600" b="1" dirty="0" smtClean="0"/>
            </a:br>
            <a:r>
              <a:rPr lang="ru-RU" sz="3600" b="1" dirty="0" smtClean="0"/>
              <a:t>МО «</a:t>
            </a:r>
            <a:r>
              <a:rPr lang="ru-RU" sz="3600" b="1" dirty="0" err="1" smtClean="0"/>
              <a:t>Гиагинский</a:t>
            </a:r>
            <a:r>
              <a:rPr lang="ru-RU" sz="3600" b="1" dirty="0" smtClean="0"/>
              <a:t> район», тыс. руб.</a:t>
            </a:r>
            <a:endParaRPr lang="ru-RU" sz="3600" b="1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1475656" y="1916832"/>
            <a:ext cx="7520940" cy="3579849"/>
          </a:xfrm>
        </p:spPr>
        <p:txBody>
          <a:bodyPr/>
          <a:lstStyle/>
          <a:p>
            <a:r>
              <a:rPr lang="ru-RU" dirty="0" smtClean="0"/>
              <a:t>За 2019 год муниципальный долг отсутствует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315549426"/>
              </p:ext>
            </p:extLst>
          </p:nvPr>
        </p:nvGraphicFramePr>
        <p:xfrm>
          <a:off x="1115616" y="2498598"/>
          <a:ext cx="770485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556792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6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u="sng" dirty="0" smtClean="0"/>
              <a:t>Глоссарий</a:t>
            </a:r>
            <a:endParaRPr lang="ru-RU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8100392" cy="6093296"/>
          </a:xfrm>
        </p:spPr>
        <p:txBody>
          <a:bodyPr>
            <a:normAutofit fontScale="92500" lnSpcReduction="20000"/>
          </a:bodyPr>
          <a:lstStyle/>
          <a:p>
            <a:pPr marL="0" indent="0" algn="just"/>
            <a:r>
              <a:rPr lang="ru-RU" sz="1300" i="1" u="sng" dirty="0"/>
              <a:t>Бюджет</a:t>
            </a:r>
            <a:r>
              <a:rPr lang="ru-RU" sz="1300" dirty="0"/>
              <a:t> – форма образования и </a:t>
            </a:r>
            <a:r>
              <a:rPr lang="ru-RU" sz="1300" dirty="0" smtClean="0"/>
              <a:t>расходования фонда </a:t>
            </a:r>
            <a:r>
              <a:rPr lang="ru-RU" sz="1300" dirty="0"/>
              <a:t>денежных средств, предназначенных </a:t>
            </a:r>
            <a:r>
              <a:rPr lang="ru-RU" sz="1300" dirty="0" smtClean="0"/>
              <a:t>для финансового обеспечения задач </a:t>
            </a:r>
            <a:r>
              <a:rPr lang="ru-RU" sz="1300" dirty="0"/>
              <a:t>и функций государства </a:t>
            </a:r>
            <a:r>
              <a:rPr lang="ru-RU" sz="1300" dirty="0" smtClean="0"/>
              <a:t>и местного </a:t>
            </a:r>
            <a:r>
              <a:rPr lang="ru-RU" sz="1300" dirty="0"/>
              <a:t>самоуправления</a:t>
            </a:r>
            <a:r>
              <a:rPr lang="ru-RU" sz="1300" dirty="0" smtClean="0"/>
              <a:t>;</a:t>
            </a:r>
          </a:p>
          <a:p>
            <a:pPr marL="0" indent="0"/>
            <a:r>
              <a:rPr lang="ru-RU" sz="1300" i="1" u="sng" dirty="0"/>
              <a:t>Бюджетное учреждение </a:t>
            </a:r>
            <a:r>
              <a:rPr lang="ru-RU" sz="1300" dirty="0"/>
              <a:t>– </a:t>
            </a:r>
            <a:r>
              <a:rPr lang="ru-RU" sz="1300" dirty="0" smtClean="0"/>
              <a:t>организация, созданная </a:t>
            </a:r>
            <a:r>
              <a:rPr lang="ru-RU" sz="1300" dirty="0"/>
              <a:t>органами государственной власти РФ, </a:t>
            </a:r>
            <a:r>
              <a:rPr lang="ru-RU" sz="1300" dirty="0" smtClean="0"/>
              <a:t>органами государственной власти субъектов </a:t>
            </a:r>
            <a:r>
              <a:rPr lang="ru-RU" sz="1300" dirty="0"/>
              <a:t>РФ, органами </a:t>
            </a:r>
            <a:r>
              <a:rPr lang="ru-RU" sz="1300" dirty="0" smtClean="0"/>
              <a:t>местного самоуправления </a:t>
            </a:r>
            <a:r>
              <a:rPr lang="ru-RU" sz="1300" dirty="0"/>
              <a:t>для осуществления </a:t>
            </a:r>
            <a:r>
              <a:rPr lang="ru-RU" sz="1300" dirty="0" smtClean="0"/>
              <a:t>управленческих, социально-культурных</a:t>
            </a:r>
            <a:r>
              <a:rPr lang="ru-RU" sz="1300" dirty="0"/>
              <a:t>, научно-технических и </a:t>
            </a:r>
            <a:r>
              <a:rPr lang="ru-RU" sz="1300" dirty="0" smtClean="0"/>
              <a:t>иных функций </a:t>
            </a:r>
            <a:r>
              <a:rPr lang="ru-RU" sz="1300" dirty="0"/>
              <a:t>некоммерческого характера, деятельность </a:t>
            </a:r>
            <a:r>
              <a:rPr lang="ru-RU" sz="1300" dirty="0" smtClean="0"/>
              <a:t>которой финансируется </a:t>
            </a:r>
            <a:r>
              <a:rPr lang="ru-RU" sz="1300" dirty="0"/>
              <a:t>из соответствующего бюджета или </a:t>
            </a:r>
            <a:r>
              <a:rPr lang="ru-RU" sz="1300" dirty="0" smtClean="0"/>
              <a:t>бюджета государственного </a:t>
            </a:r>
            <a:r>
              <a:rPr lang="ru-RU" sz="1300" dirty="0"/>
              <a:t>внебюджетного фонда на основе </a:t>
            </a:r>
            <a:r>
              <a:rPr lang="ru-RU" sz="1300" dirty="0" smtClean="0"/>
              <a:t>сметы доходов и расходов</a:t>
            </a:r>
            <a:r>
              <a:rPr lang="ru-RU" sz="1300" dirty="0"/>
              <a:t>;</a:t>
            </a:r>
          </a:p>
          <a:p>
            <a:pPr marL="0" indent="0"/>
            <a:r>
              <a:rPr lang="ru-RU" sz="1300" i="1" u="sng" dirty="0"/>
              <a:t>Бюджетные ассигнования </a:t>
            </a:r>
            <a:r>
              <a:rPr lang="ru-RU" sz="1300" dirty="0"/>
              <a:t>– </a:t>
            </a:r>
            <a:r>
              <a:rPr lang="ru-RU" sz="1300" dirty="0" smtClean="0"/>
              <a:t>бюджетные средства</a:t>
            </a:r>
            <a:r>
              <a:rPr lang="ru-RU" sz="1300" dirty="0"/>
              <a:t>, предусмотренные бюджетной </a:t>
            </a:r>
            <a:r>
              <a:rPr lang="ru-RU" sz="1300" dirty="0" smtClean="0"/>
              <a:t>росписью получателю </a:t>
            </a:r>
            <a:r>
              <a:rPr lang="ru-RU" sz="1300" dirty="0"/>
              <a:t>или </a:t>
            </a:r>
            <a:r>
              <a:rPr lang="ru-RU" sz="1300" dirty="0" smtClean="0"/>
              <a:t>распорядителю бюджетных </a:t>
            </a:r>
            <a:r>
              <a:rPr lang="ru-RU" sz="1300" dirty="0"/>
              <a:t>средств;</a:t>
            </a:r>
          </a:p>
          <a:p>
            <a:pPr marL="0" indent="0"/>
            <a:r>
              <a:rPr lang="ru-RU" sz="1300" i="1" u="sng" dirty="0"/>
              <a:t>Бюджетный процесс </a:t>
            </a:r>
            <a:r>
              <a:rPr lang="ru-RU" sz="1300" dirty="0" smtClean="0"/>
              <a:t>– регламентируемая нормами </a:t>
            </a:r>
            <a:r>
              <a:rPr lang="ru-RU" sz="1300" dirty="0"/>
              <a:t>права деятельность органов </a:t>
            </a:r>
            <a:r>
              <a:rPr lang="ru-RU" sz="1300" dirty="0" smtClean="0"/>
              <a:t>государственной власти</a:t>
            </a:r>
            <a:r>
              <a:rPr lang="ru-RU" sz="1300" dirty="0"/>
              <a:t>, органов местного самоуправления и </a:t>
            </a:r>
            <a:r>
              <a:rPr lang="ru-RU" sz="1300" dirty="0" smtClean="0"/>
              <a:t>участников бюджетного </a:t>
            </a:r>
            <a:r>
              <a:rPr lang="ru-RU" sz="1300" dirty="0"/>
              <a:t>процесса по составлению и </a:t>
            </a:r>
            <a:r>
              <a:rPr lang="ru-RU" sz="1300" dirty="0" smtClean="0"/>
              <a:t>рассмотрению проектов </a:t>
            </a:r>
            <a:r>
              <a:rPr lang="ru-RU" sz="1300" dirty="0"/>
              <a:t>бюджетов государственных </a:t>
            </a:r>
            <a:r>
              <a:rPr lang="ru-RU" sz="1300" dirty="0" smtClean="0"/>
              <a:t>внебюджетных фондов</a:t>
            </a:r>
            <a:r>
              <a:rPr lang="ru-RU" sz="1300" dirty="0"/>
              <a:t>, утверждению и исполнению бюджетов и </a:t>
            </a:r>
            <a:r>
              <a:rPr lang="ru-RU" sz="1300" dirty="0" smtClean="0"/>
              <a:t>бюджетов государственных </a:t>
            </a:r>
            <a:r>
              <a:rPr lang="ru-RU" sz="1300" dirty="0"/>
              <a:t>внебюджетных фондов, а также </a:t>
            </a:r>
            <a:r>
              <a:rPr lang="ru-RU" sz="1300" dirty="0" smtClean="0"/>
              <a:t>по контролю </a:t>
            </a:r>
            <a:r>
              <a:rPr lang="ru-RU" sz="1300" dirty="0"/>
              <a:t>за их исполнением;</a:t>
            </a:r>
          </a:p>
          <a:p>
            <a:pPr marL="0" indent="0"/>
            <a:r>
              <a:rPr lang="ru-RU" sz="1300" i="1" u="sng" dirty="0"/>
              <a:t>Главный распорядитель средств бюджета </a:t>
            </a:r>
            <a:r>
              <a:rPr lang="ru-RU" sz="1300" dirty="0" smtClean="0"/>
              <a:t>–орган </a:t>
            </a:r>
            <a:r>
              <a:rPr lang="ru-RU" sz="1300" dirty="0"/>
              <a:t>государственной власти РФ, орган </a:t>
            </a:r>
            <a:r>
              <a:rPr lang="ru-RU" sz="1300" dirty="0" smtClean="0"/>
              <a:t>государственной власти </a:t>
            </a:r>
            <a:r>
              <a:rPr lang="ru-RU" sz="1300" dirty="0"/>
              <a:t>субъекта РФ, орган местного самоуправления </a:t>
            </a:r>
            <a:r>
              <a:rPr lang="ru-RU" sz="1300" dirty="0" smtClean="0"/>
              <a:t>или иной </a:t>
            </a:r>
            <a:r>
              <a:rPr lang="ru-RU" sz="1300" dirty="0"/>
              <a:t>прямой получатель средств бюджета, </a:t>
            </a:r>
            <a:r>
              <a:rPr lang="ru-RU" sz="1300" dirty="0" smtClean="0"/>
              <a:t>определенный соответствующим </a:t>
            </a:r>
            <a:r>
              <a:rPr lang="ru-RU" sz="1300" dirty="0"/>
              <a:t>законом (правовым актом) о бюджете </a:t>
            </a:r>
            <a:r>
              <a:rPr lang="ru-RU" sz="1300" dirty="0" smtClean="0"/>
              <a:t>на очередной </a:t>
            </a:r>
            <a:r>
              <a:rPr lang="ru-RU" sz="1300" dirty="0"/>
              <a:t>финансовый год и имеющий право </a:t>
            </a:r>
            <a:r>
              <a:rPr lang="ru-RU" sz="1300" dirty="0" smtClean="0"/>
              <a:t>распределять ассигнования </a:t>
            </a:r>
            <a:r>
              <a:rPr lang="ru-RU" sz="1300" dirty="0"/>
              <a:t>по направлениям, установленным </a:t>
            </a:r>
            <a:r>
              <a:rPr lang="ru-RU" sz="1300" dirty="0" smtClean="0"/>
              <a:t>этим законом </a:t>
            </a:r>
            <a:r>
              <a:rPr lang="ru-RU" sz="1300" dirty="0"/>
              <a:t>(правовым актом), по распорядителям </a:t>
            </a:r>
            <a:r>
              <a:rPr lang="ru-RU" sz="1300" dirty="0" smtClean="0"/>
              <a:t>и получателям </a:t>
            </a:r>
            <a:r>
              <a:rPr lang="ru-RU" sz="1300" dirty="0"/>
              <a:t>средств бюджета, находящимся в его ведении</a:t>
            </a:r>
            <a:r>
              <a:rPr lang="ru-RU" sz="1300" dirty="0" smtClean="0"/>
              <a:t>;</a:t>
            </a:r>
          </a:p>
          <a:p>
            <a:pPr marL="0" indent="0"/>
            <a:r>
              <a:rPr lang="ru-RU" sz="1300" i="1" u="sng" dirty="0"/>
              <a:t>Государственный или муниципальный долг </a:t>
            </a:r>
            <a:r>
              <a:rPr lang="ru-RU" sz="1300" dirty="0" smtClean="0"/>
              <a:t>– обязательства</a:t>
            </a:r>
            <a:r>
              <a:rPr lang="ru-RU" sz="1300" dirty="0"/>
              <a:t>, возникающие из государственных </a:t>
            </a:r>
            <a:r>
              <a:rPr lang="ru-RU" sz="1300" dirty="0" smtClean="0"/>
              <a:t>или муниципальных </a:t>
            </a:r>
            <a:r>
              <a:rPr lang="ru-RU" sz="1300" dirty="0"/>
              <a:t>займов (заимствований), принятых на </a:t>
            </a:r>
            <a:r>
              <a:rPr lang="ru-RU" sz="1300" dirty="0" smtClean="0"/>
              <a:t>себя Российской </a:t>
            </a:r>
            <a:r>
              <a:rPr lang="ru-RU" sz="1300" dirty="0"/>
              <a:t>Федерацией, субъектом Российской </a:t>
            </a:r>
            <a:r>
              <a:rPr lang="ru-RU" sz="1300" dirty="0" smtClean="0"/>
              <a:t>Федерации или муниципальным </a:t>
            </a:r>
            <a:r>
              <a:rPr lang="ru-RU" sz="1300" dirty="0"/>
              <a:t>образованием </a:t>
            </a:r>
            <a:r>
              <a:rPr lang="ru-RU" sz="1300" dirty="0" smtClean="0"/>
              <a:t>гарантий (поручительств</a:t>
            </a:r>
            <a:r>
              <a:rPr lang="ru-RU" sz="1300" dirty="0"/>
              <a:t>) по обязательствам третьих лиц, </a:t>
            </a:r>
            <a:r>
              <a:rPr lang="ru-RU" sz="1300" dirty="0" smtClean="0"/>
              <a:t>другие обязательства</a:t>
            </a:r>
            <a:r>
              <a:rPr lang="ru-RU" sz="1300" dirty="0"/>
              <a:t>, а также принятые на себя </a:t>
            </a:r>
            <a:r>
              <a:rPr lang="ru-RU" sz="1300" dirty="0" smtClean="0"/>
              <a:t>Российской Федерацией</a:t>
            </a:r>
            <a:r>
              <a:rPr lang="ru-RU" sz="1300" dirty="0"/>
              <a:t>, субъектом Российской Федерации </a:t>
            </a:r>
            <a:r>
              <a:rPr lang="ru-RU" sz="1300" dirty="0" smtClean="0"/>
              <a:t>или муниципальным </a:t>
            </a:r>
            <a:r>
              <a:rPr lang="ru-RU" sz="1300" dirty="0"/>
              <a:t>образованием обязательства третьих </a:t>
            </a:r>
            <a:r>
              <a:rPr lang="ru-RU" sz="1300" dirty="0" smtClean="0"/>
              <a:t>лиц;</a:t>
            </a:r>
          </a:p>
          <a:p>
            <a:pPr marL="0" indent="0"/>
            <a:r>
              <a:rPr lang="ru-RU" sz="1300" i="1" u="sng" dirty="0" smtClean="0"/>
              <a:t>Дефицит </a:t>
            </a:r>
            <a:r>
              <a:rPr lang="ru-RU" sz="1300" i="1" u="sng" dirty="0"/>
              <a:t>бюджета </a:t>
            </a:r>
            <a:r>
              <a:rPr lang="ru-RU" sz="1300" dirty="0"/>
              <a:t>– превышение </a:t>
            </a:r>
            <a:r>
              <a:rPr lang="ru-RU" sz="1300" dirty="0" smtClean="0"/>
              <a:t>расходов бюджета </a:t>
            </a:r>
            <a:r>
              <a:rPr lang="ru-RU" sz="1300" dirty="0"/>
              <a:t>над его доходами</a:t>
            </a:r>
            <a:r>
              <a:rPr lang="ru-RU" sz="1300" dirty="0" smtClean="0"/>
              <a:t>;</a:t>
            </a:r>
          </a:p>
          <a:p>
            <a:pPr marL="0" indent="0"/>
            <a:r>
              <a:rPr lang="ru-RU" sz="1300" i="1" u="sng" dirty="0"/>
              <a:t>Бюджетный профицит </a:t>
            </a:r>
            <a:r>
              <a:rPr lang="ru-RU" sz="1300" i="1" dirty="0"/>
              <a:t>— </a:t>
            </a:r>
            <a:r>
              <a:rPr lang="ru-RU" sz="1300" dirty="0"/>
              <a:t>превышение доходов бюджета над его расходами (с учетом разницы между </a:t>
            </a:r>
            <a:r>
              <a:rPr lang="ru-RU" sz="1300" dirty="0" smtClean="0"/>
              <a:t>возвратом кредитов </a:t>
            </a:r>
            <a:r>
              <a:rPr lang="ru-RU" sz="1300" dirty="0"/>
              <a:t>в бюджет и предоставлением кредитов из </a:t>
            </a:r>
            <a:r>
              <a:rPr lang="ru-RU" sz="1300" dirty="0" smtClean="0"/>
              <a:t>бюджета) и безвозвратной </a:t>
            </a:r>
            <a:r>
              <a:rPr lang="ru-RU" sz="1300" dirty="0"/>
              <a:t>основах для покрытия текущих расходов</a:t>
            </a:r>
            <a:r>
              <a:rPr lang="ru-RU" sz="1300" dirty="0" smtClean="0"/>
              <a:t>;</a:t>
            </a:r>
          </a:p>
          <a:p>
            <a:pPr marL="0" indent="0"/>
            <a:r>
              <a:rPr lang="ru-RU" sz="1300" i="1" u="sng" dirty="0"/>
              <a:t>Доходы бюджета </a:t>
            </a:r>
            <a:r>
              <a:rPr lang="ru-RU" sz="1300" dirty="0"/>
              <a:t>– денежные </a:t>
            </a:r>
            <a:r>
              <a:rPr lang="ru-RU" sz="1300" dirty="0" smtClean="0"/>
              <a:t>средства, поступающие </a:t>
            </a:r>
            <a:r>
              <a:rPr lang="ru-RU" sz="1300" dirty="0"/>
              <a:t>в безвозмездном и безвозвратной порядке </a:t>
            </a:r>
            <a:r>
              <a:rPr lang="ru-RU" sz="1300" dirty="0" smtClean="0"/>
              <a:t>в соответствии </a:t>
            </a:r>
            <a:r>
              <a:rPr lang="ru-RU" sz="1300" dirty="0"/>
              <a:t>с законодательством Российской Федерации </a:t>
            </a:r>
            <a:r>
              <a:rPr lang="ru-RU" sz="1300" dirty="0" smtClean="0"/>
              <a:t>в распоряжение </a:t>
            </a:r>
            <a:r>
              <a:rPr lang="ru-RU" sz="1300" dirty="0"/>
              <a:t>органов государственной власти </a:t>
            </a:r>
            <a:r>
              <a:rPr lang="ru-RU" sz="1300" dirty="0" smtClean="0"/>
              <a:t>Российской Федерации</a:t>
            </a:r>
            <a:r>
              <a:rPr lang="ru-RU" sz="1300" dirty="0"/>
              <a:t>, органов государственной власти </a:t>
            </a:r>
            <a:r>
              <a:rPr lang="ru-RU" sz="1300" dirty="0" smtClean="0"/>
              <a:t>субъектов Российской </a:t>
            </a:r>
            <a:r>
              <a:rPr lang="ru-RU" sz="1300" dirty="0"/>
              <a:t>Федерации и органов местного самоуправления</a:t>
            </a:r>
            <a:r>
              <a:rPr lang="ru-RU" sz="1300" dirty="0" smtClean="0"/>
              <a:t>;</a:t>
            </a:r>
          </a:p>
          <a:p>
            <a:pPr marL="0" indent="0"/>
            <a:r>
              <a:rPr lang="ru-RU" sz="1300" i="1" u="sng" dirty="0"/>
              <a:t>Расходы бюджета </a:t>
            </a:r>
            <a:r>
              <a:rPr lang="ru-RU" sz="1300" dirty="0"/>
              <a:t>- средства, направленные на осуществление программ и мероприятий, </a:t>
            </a:r>
            <a:r>
              <a:rPr lang="ru-RU" sz="1300" dirty="0" smtClean="0"/>
              <a:t>предусмотренных соответствующим </a:t>
            </a:r>
            <a:r>
              <a:rPr lang="ru-RU" sz="1300" dirty="0"/>
              <a:t>бюджетом.</a:t>
            </a:r>
            <a:endParaRPr lang="ru-RU" sz="1300" dirty="0" smtClean="0"/>
          </a:p>
          <a:p>
            <a:pPr marL="0" indent="0"/>
            <a:r>
              <a:rPr lang="ru-RU" sz="1300" i="1" u="sng" dirty="0"/>
              <a:t>Консолидированный бюджет </a:t>
            </a:r>
            <a:r>
              <a:rPr lang="ru-RU" sz="1300" dirty="0"/>
              <a:t>– свод </a:t>
            </a:r>
            <a:r>
              <a:rPr lang="ru-RU" sz="1300" dirty="0" smtClean="0"/>
              <a:t>бюджетов всех </a:t>
            </a:r>
            <a:r>
              <a:rPr lang="ru-RU" sz="1300" dirty="0"/>
              <a:t>уровней бюджетной системы Российской Федерации </a:t>
            </a:r>
            <a:r>
              <a:rPr lang="ru-RU" sz="1300" dirty="0" smtClean="0"/>
              <a:t>на соответствующей </a:t>
            </a:r>
            <a:r>
              <a:rPr lang="ru-RU" sz="1300" dirty="0"/>
              <a:t>территории;</a:t>
            </a:r>
          </a:p>
          <a:p>
            <a:pPr marL="0" indent="0"/>
            <a:endParaRPr lang="ru-RU" sz="1100" dirty="0"/>
          </a:p>
          <a:p>
            <a:pPr marL="0" indent="0"/>
            <a:endParaRPr lang="ru-RU" sz="1100" dirty="0" smtClean="0"/>
          </a:p>
          <a:p>
            <a:pPr marL="0" indent="0"/>
            <a:endParaRPr lang="ru-RU" sz="1100" dirty="0"/>
          </a:p>
          <a:p>
            <a:endParaRPr lang="ru-RU" sz="1100" dirty="0"/>
          </a:p>
          <a:p>
            <a:pPr marL="0" indent="0"/>
            <a:endParaRPr lang="ru-RU" sz="1100" dirty="0" smtClean="0"/>
          </a:p>
          <a:p>
            <a:pPr marL="0" indent="0"/>
            <a:endParaRPr lang="ru-RU" sz="1100" dirty="0"/>
          </a:p>
          <a:p>
            <a:pPr marL="0" indent="0"/>
            <a:endParaRPr lang="ru-RU" sz="1100" dirty="0"/>
          </a:p>
          <a:p>
            <a:pPr algn="just"/>
            <a:endParaRPr lang="ru-RU" sz="1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5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Управление финансов </a:t>
            </a:r>
            <a:br>
              <a:rPr lang="ru-RU" sz="2800" b="1" dirty="0" smtClean="0"/>
            </a:br>
            <a:r>
              <a:rPr lang="ru-RU" sz="2800" b="1" dirty="0" smtClean="0"/>
              <a:t>администрации МО «</a:t>
            </a:r>
            <a:r>
              <a:rPr lang="ru-RU" sz="2800" b="1" dirty="0" err="1" smtClean="0"/>
              <a:t>Гиагинский</a:t>
            </a:r>
            <a:r>
              <a:rPr lang="ru-RU" sz="2800" b="1" dirty="0" smtClean="0"/>
              <a:t> район»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77" y="1700808"/>
            <a:ext cx="7937180" cy="206638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5" y="4927633"/>
            <a:ext cx="748491" cy="476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2" y="5680760"/>
            <a:ext cx="579898" cy="594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4504" y="3933056"/>
            <a:ext cx="533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385600, ст. Гиагинская, ул. Кооперативная,35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3417" y="4711351"/>
            <a:ext cx="3770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8(87779)3-09-30 доб.:</a:t>
            </a:r>
          </a:p>
          <a:p>
            <a:endParaRPr lang="ru-RU" sz="1200" dirty="0" smtClean="0">
              <a:latin typeface="Comic Sans MS" pitchFamily="66" charset="0"/>
            </a:endParaRPr>
          </a:p>
          <a:p>
            <a:r>
              <a:rPr lang="ru-RU" sz="1200" dirty="0" smtClean="0">
                <a:latin typeface="Comic Sans MS" pitchFamily="66" charset="0"/>
              </a:rPr>
              <a:t>124- бюджетный отдел;</a:t>
            </a:r>
          </a:p>
          <a:p>
            <a:r>
              <a:rPr lang="ru-RU" sz="1200" dirty="0" smtClean="0">
                <a:latin typeface="Comic Sans MS" pitchFamily="66" charset="0"/>
              </a:rPr>
              <a:t>125, 158 – отдел исполнения бюджета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2257" y="5680760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Сайт: </a:t>
            </a:r>
            <a:r>
              <a:rPr lang="en-US" sz="1200" dirty="0">
                <a:latin typeface="Comic Sans MS" pitchFamily="66" charset="0"/>
                <a:hlinkClick r:id="rId5"/>
              </a:rPr>
              <a:t>http://ufgr.ru</a:t>
            </a:r>
            <a:r>
              <a:rPr lang="en-US" sz="1200" dirty="0" smtClean="0">
                <a:latin typeface="Comic Sans MS" pitchFamily="66" charset="0"/>
                <a:hlinkClick r:id="rId5"/>
              </a:rPr>
              <a:t>/</a:t>
            </a:r>
            <a:endParaRPr lang="ru-RU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E-mail</a:t>
            </a:r>
            <a:r>
              <a:rPr lang="ru-RU" sz="1200" dirty="0" smtClean="0">
                <a:latin typeface="Comic Sans MS" pitchFamily="66" charset="0"/>
              </a:rPr>
              <a:t>:</a:t>
            </a:r>
            <a:r>
              <a:rPr lang="en-US" sz="1200" dirty="0" smtClean="0">
                <a:latin typeface="Comic Sans MS" pitchFamily="66" charset="0"/>
              </a:rPr>
              <a:t> fingiag@mail.ru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50" y="4711351"/>
            <a:ext cx="692497" cy="6924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56064" y="4724178"/>
            <a:ext cx="3081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График работы управления финансов :</a:t>
            </a:r>
          </a:p>
          <a:p>
            <a:r>
              <a:rPr lang="ru-RU" sz="1200" dirty="0" smtClean="0">
                <a:latin typeface="Comic Sans MS" pitchFamily="66" charset="0"/>
              </a:rPr>
              <a:t>Понедельник-пятница</a:t>
            </a:r>
          </a:p>
          <a:p>
            <a:r>
              <a:rPr lang="ru-RU" sz="1200" dirty="0" smtClean="0">
                <a:latin typeface="Comic Sans MS" pitchFamily="66" charset="0"/>
              </a:rPr>
              <a:t>С 9.00 до 18.00</a:t>
            </a:r>
          </a:p>
          <a:p>
            <a:r>
              <a:rPr lang="ru-RU" sz="1200" dirty="0" smtClean="0">
                <a:latin typeface="Comic Sans MS" pitchFamily="66" charset="0"/>
              </a:rPr>
              <a:t>Перерыв с 13.00 до 13.48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115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35292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Бюджетный процесс </a:t>
            </a:r>
            <a:br>
              <a:rPr lang="ru-RU" sz="3600" b="1" i="1" dirty="0" smtClean="0"/>
            </a:br>
            <a:r>
              <a:rPr lang="ru-RU" sz="3600" b="1" i="1" dirty="0" smtClean="0"/>
              <a:t>МО «</a:t>
            </a:r>
            <a:r>
              <a:rPr lang="ru-RU" sz="3600" b="1" i="1" dirty="0" err="1" smtClean="0"/>
              <a:t>Гиагинский</a:t>
            </a:r>
            <a:r>
              <a:rPr lang="ru-RU" sz="3600" b="1" i="1" dirty="0" smtClean="0"/>
              <a:t> район»</a:t>
            </a:r>
            <a:endParaRPr lang="ru-RU" sz="3600" b="1" i="1" dirty="0"/>
          </a:p>
        </p:txBody>
      </p:sp>
      <p:sp>
        <p:nvSpPr>
          <p:cNvPr id="28" name="Овал 27"/>
          <p:cNvSpPr/>
          <p:nvPr/>
        </p:nvSpPr>
        <p:spPr>
          <a:xfrm>
            <a:off x="3746078" y="1520324"/>
            <a:ext cx="1764196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Составление проекта бюджета очередного года  (июль</a:t>
            </a:r>
            <a:r>
              <a:rPr lang="ru-RU" sz="1200" b="1" dirty="0" smtClean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265174" y="2112572"/>
            <a:ext cx="174259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Публичные слушания по проекту бюджета очередного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156952" y="2090623"/>
            <a:ext cx="18467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Утверждение отчета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863884" y="5454123"/>
            <a:ext cx="1764196" cy="11753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Исполнение бюджета в текущем году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265707" y="5344323"/>
            <a:ext cx="1944216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Формирование отчета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330453" y="5416331"/>
            <a:ext cx="1800199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Утверждение бюджета очередного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37615" y="3681554"/>
            <a:ext cx="1800200" cy="12601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Публичные слушания по отчету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732240" y="3681554"/>
            <a:ext cx="1944216" cy="12720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Рассмотрение проекта очередного года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 (1 ноября-декабрь</a:t>
            </a:r>
            <a:r>
              <a:rPr lang="ru-RU" sz="1100" dirty="0" smtClean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sz="11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7" name="Нашивка 46"/>
          <p:cNvSpPr/>
          <p:nvPr/>
        </p:nvSpPr>
        <p:spPr>
          <a:xfrm rot="1212387">
            <a:off x="5655432" y="2068366"/>
            <a:ext cx="425423" cy="272995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Нашивка 47"/>
          <p:cNvSpPr/>
          <p:nvPr/>
        </p:nvSpPr>
        <p:spPr>
          <a:xfrm rot="3416957">
            <a:off x="7644243" y="3294082"/>
            <a:ext cx="288032" cy="2698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 rot="7582388">
            <a:off x="8027814" y="5177935"/>
            <a:ext cx="441811" cy="273101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10496573">
            <a:off x="5783385" y="6016710"/>
            <a:ext cx="468052" cy="30973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rot="11553978">
            <a:off x="3196245" y="6070239"/>
            <a:ext cx="496728" cy="28375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15711352">
            <a:off x="1173295" y="5111800"/>
            <a:ext cx="454551" cy="28358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7924651">
            <a:off x="1711340" y="3389200"/>
            <a:ext cx="334064" cy="27743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 rot="20513556">
            <a:off x="3254600" y="2150191"/>
            <a:ext cx="432048" cy="3240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17" y="3243431"/>
            <a:ext cx="2890079" cy="162676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78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032" y="898216"/>
            <a:ext cx="8712968" cy="74867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+mn-lt"/>
                <a:cs typeface="Times New Roman" pitchFamily="18" charset="0"/>
              </a:rPr>
              <a:t>Основные характеристики бюджета</a:t>
            </a:r>
            <a:br>
              <a:rPr lang="ru-RU" sz="2400" b="1" i="1" dirty="0" smtClean="0">
                <a:latin typeface="+mn-lt"/>
                <a:cs typeface="Times New Roman" pitchFamily="18" charset="0"/>
              </a:rPr>
            </a:br>
            <a:r>
              <a:rPr lang="ru-RU" sz="2400" b="1" i="1" dirty="0" smtClean="0">
                <a:latin typeface="+mn-lt"/>
                <a:cs typeface="Times New Roman" pitchFamily="18" charset="0"/>
              </a:rPr>
              <a:t> МО «Гиагинский район» </a:t>
            </a:r>
            <a:br>
              <a:rPr lang="ru-RU" sz="2400" b="1" i="1" dirty="0" smtClean="0">
                <a:latin typeface="+mn-lt"/>
                <a:cs typeface="Times New Roman" pitchFamily="18" charset="0"/>
              </a:rPr>
            </a:br>
            <a:r>
              <a:rPr lang="ru-RU" sz="2400" b="1" i="1" dirty="0" smtClean="0">
                <a:latin typeface="+mn-lt"/>
                <a:cs typeface="Times New Roman" pitchFamily="18" charset="0"/>
              </a:rPr>
              <a:t>за 2019 год, тыс. руб.</a:t>
            </a:r>
            <a:endParaRPr lang="ru-RU" sz="2400" b="1" i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046157"/>
              </p:ext>
            </p:extLst>
          </p:nvPr>
        </p:nvGraphicFramePr>
        <p:xfrm>
          <a:off x="1115616" y="2420889"/>
          <a:ext cx="7848872" cy="33843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4246"/>
                <a:gridCol w="1895312"/>
                <a:gridCol w="1895312"/>
                <a:gridCol w="1544002"/>
              </a:tblGrid>
              <a:tr h="5684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2019 года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 2019 года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</a:tr>
              <a:tr h="4942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доходов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734203,9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737605,3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</a:tr>
              <a:tr h="6905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Налоговые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165000,2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168477,8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</a:tr>
              <a:tr h="5684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569202,8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569127,5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</a:tr>
              <a:tr h="4942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расходов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748819,0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746387,6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99,7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</a:tr>
              <a:tr h="5684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Дефицит(-)/Профицит</a:t>
                      </a:r>
                      <a:r>
                        <a:rPr lang="ru-RU" sz="1400" baseline="0" dirty="0" smtClean="0"/>
                        <a:t> (+)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-14616,1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-8782,3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60,1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</a:tr>
            </a:tbl>
          </a:graphicData>
        </a:graphic>
      </p:graphicFrame>
      <p:pic>
        <p:nvPicPr>
          <p:cNvPr id="7" name="Picture 2" descr="C:\Users\user7\Downloads\dohody_i_rashod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3455"/>
            <a:ext cx="3024336" cy="153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Структура доходов бюджета </a:t>
            </a:r>
            <a:br>
              <a:rPr lang="ru-RU" sz="3600" b="1" i="1" dirty="0" smtClean="0"/>
            </a:br>
            <a:r>
              <a:rPr lang="ru-RU" sz="3600" b="1" i="1" dirty="0" smtClean="0"/>
              <a:t>МО «</a:t>
            </a:r>
            <a:r>
              <a:rPr lang="ru-RU" sz="3600" b="1" i="1" dirty="0" err="1" smtClean="0"/>
              <a:t>Гиагинский</a:t>
            </a:r>
            <a:r>
              <a:rPr lang="ru-RU" sz="3600" b="1" i="1" dirty="0" smtClean="0"/>
              <a:t> район»</a:t>
            </a:r>
            <a:endParaRPr lang="ru-RU" sz="36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313106"/>
              </p:ext>
            </p:extLst>
          </p:nvPr>
        </p:nvGraphicFramePr>
        <p:xfrm>
          <a:off x="1115616" y="2204864"/>
          <a:ext cx="7920880" cy="4362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659"/>
                <a:gridCol w="6186221"/>
              </a:tblGrid>
              <a:tr h="18681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 поступления</a:t>
                      </a:r>
                      <a:endParaRPr lang="ru-RU" sz="120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Поступления от уплаты организациями и гражданами налогов и сборов, определенных</a:t>
                      </a:r>
                      <a:r>
                        <a:rPr lang="ru-RU" sz="1200" baseline="0" dirty="0" smtClean="0"/>
                        <a:t> налоговым законодательством Российской Федерации и законодательством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/>
                        <a:t>Налог на доходы физических лиц;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/>
                        <a:t>Налог на совокупный доход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/>
                        <a:t>Налог на имущество организаций 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/>
                        <a:t>Государственная пошлина;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/>
                        <a:t>Налог на товары (работы, услуги), реализуемые на территории РФ;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aseline="0" dirty="0" smtClean="0"/>
                        <a:t>другие</a:t>
                      </a:r>
                      <a:endParaRPr lang="ru-RU" sz="1200" dirty="0"/>
                    </a:p>
                  </a:txBody>
                  <a:tcPr marL="94492" marR="94492"/>
                </a:tc>
              </a:tr>
              <a:tr h="16715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Неналоговые поступления</a:t>
                      </a:r>
                      <a:endParaRPr lang="ru-RU" sz="1200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Поступления от уплаты организациями</a:t>
                      </a:r>
                      <a:r>
                        <a:rPr lang="ru-RU" sz="1200" b="1" baseline="0" dirty="0" smtClean="0"/>
                        <a:t> и гражданами других платежей и сборов, установленных законодательством Российской Федерации и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/>
                        <a:t>Доходы от использования имущества, находящегося  в государственной или муниципальной собственности;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/>
                        <a:t>Штрафы, санкции и возмещение ущерба;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/>
                        <a:t>Платежи при пользовании природными ресурсами;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/>
                        <a:t>Доходы от продажи материальных и нематериальных активов;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200" b="1" baseline="0" dirty="0" smtClean="0"/>
                        <a:t>другие</a:t>
                      </a:r>
                      <a:endParaRPr lang="ru-RU" sz="1200" b="1" dirty="0"/>
                    </a:p>
                  </a:txBody>
                  <a:tcPr marL="94492" marR="94492"/>
                </a:tc>
              </a:tr>
              <a:tr h="70876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Безвозмездные поступления</a:t>
                      </a:r>
                      <a:endParaRPr lang="ru-RU" sz="1200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Поступающие в бюджет денежные средства на безвозвратной и</a:t>
                      </a:r>
                      <a:r>
                        <a:rPr lang="ru-RU" sz="1200" b="1" baseline="0" dirty="0" smtClean="0"/>
                        <a:t>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          </a:r>
                      <a:endParaRPr lang="ru-RU" sz="1200" b="1" dirty="0"/>
                    </a:p>
                  </a:txBody>
                  <a:tcPr marL="94492" marR="944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009024"/>
            <a:ext cx="6300192" cy="129614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Объем и структура </a:t>
            </a:r>
            <a:br>
              <a:rPr lang="ru-RU" sz="2400" b="1" dirty="0" smtClean="0"/>
            </a:br>
            <a:r>
              <a:rPr lang="ru-RU" sz="2400" b="1" dirty="0" smtClean="0"/>
              <a:t>налоговых доходов бюджета </a:t>
            </a:r>
            <a:br>
              <a:rPr lang="ru-RU" sz="2400" b="1" dirty="0" smtClean="0"/>
            </a:br>
            <a:r>
              <a:rPr lang="ru-RU" sz="2400" b="1" dirty="0" smtClean="0"/>
              <a:t>МО «</a:t>
            </a:r>
            <a:r>
              <a:rPr lang="ru-RU" sz="2400" b="1" dirty="0" err="1" smtClean="0"/>
              <a:t>Гиагинский</a:t>
            </a:r>
            <a:r>
              <a:rPr lang="ru-RU" sz="2400" b="1" dirty="0" smtClean="0"/>
              <a:t> район», тыс. руб.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124413"/>
              </p:ext>
            </p:extLst>
          </p:nvPr>
        </p:nvGraphicFramePr>
        <p:xfrm>
          <a:off x="1115616" y="3068960"/>
          <a:ext cx="7920880" cy="270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142"/>
                <a:gridCol w="1638172"/>
                <a:gridCol w="1638172"/>
                <a:gridCol w="1675394"/>
              </a:tblGrid>
              <a:tr h="2707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2019 года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 2019 года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  <a:tr h="3572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 на доходы физических лиц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54417,3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62135,6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114,2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  <a:tr h="6316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Акцизы по подакцизным товарам (продукции), производимым</a:t>
                      </a:r>
                      <a:r>
                        <a:rPr lang="ru-RU" sz="1200" baseline="0" dirty="0" smtClean="0"/>
                        <a:t> на территории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413,1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461,6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111,7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  <a:tr h="3572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40965,8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38901,0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  <a:tr h="3572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 на имущество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16648,2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12960,1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  <a:tr h="3572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2861,1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3115,8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  <a:tr h="3572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115305,5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117574,1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88" y="692696"/>
            <a:ext cx="2172072" cy="1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052756"/>
            <a:ext cx="7520940" cy="548640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+mn-lt"/>
                <a:cs typeface="Times New Roman" pitchFamily="18" charset="0"/>
              </a:rPr>
              <a:t>Объем и структура </a:t>
            </a:r>
            <a:r>
              <a:rPr lang="ru-RU" sz="2400" b="1" i="1" dirty="0" smtClean="0">
                <a:latin typeface="+mn-lt"/>
                <a:cs typeface="Times New Roman" pitchFamily="18" charset="0"/>
              </a:rPr>
              <a:t>неналоговых</a:t>
            </a:r>
            <a:br>
              <a:rPr lang="ru-RU" sz="2400" b="1" i="1" dirty="0" smtClean="0">
                <a:latin typeface="+mn-lt"/>
                <a:cs typeface="Times New Roman" pitchFamily="18" charset="0"/>
              </a:rPr>
            </a:br>
            <a:r>
              <a:rPr lang="ru-RU" sz="2400" b="1" i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400" b="1" i="1" dirty="0">
                <a:latin typeface="+mn-lt"/>
                <a:cs typeface="Times New Roman" pitchFamily="18" charset="0"/>
              </a:rPr>
              <a:t>доходов бюджета МО «Гиагинский район</a:t>
            </a:r>
            <a:r>
              <a:rPr lang="ru-RU" sz="2400" b="1" i="1" dirty="0" smtClean="0">
                <a:latin typeface="+mn-lt"/>
                <a:cs typeface="Times New Roman" pitchFamily="18" charset="0"/>
              </a:rPr>
              <a:t>»</a:t>
            </a:r>
            <a:br>
              <a:rPr lang="ru-RU" sz="2400" b="1" i="1" dirty="0" smtClean="0">
                <a:latin typeface="+mn-lt"/>
                <a:cs typeface="Times New Roman" pitchFamily="18" charset="0"/>
              </a:rPr>
            </a:br>
            <a:r>
              <a:rPr lang="ru-RU" sz="2400" b="1" i="1" dirty="0" smtClean="0">
                <a:latin typeface="+mn-lt"/>
                <a:cs typeface="Times New Roman" pitchFamily="18" charset="0"/>
              </a:rPr>
              <a:t> за 2019 год, тыс. руб.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645199"/>
              </p:ext>
            </p:extLst>
          </p:nvPr>
        </p:nvGraphicFramePr>
        <p:xfrm>
          <a:off x="1091672" y="2780928"/>
          <a:ext cx="7992888" cy="30328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29609"/>
                <a:gridCol w="1215084"/>
                <a:gridCol w="1375825"/>
                <a:gridCol w="1572370"/>
              </a:tblGrid>
              <a:tr h="2787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2019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 2019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05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44456,9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44850,1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100,9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8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Платежи при пользовании природными ресурсами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8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r>
                        <a:rPr lang="ru-RU" sz="1200" baseline="0" dirty="0" smtClean="0"/>
                        <a:t> от оказания платных услуг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6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2353,4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2803,4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8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2123,1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2558,9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8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Прочие неналоговые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3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49103,4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50443,1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2656"/>
            <a:ext cx="1886751" cy="19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6527</TotalTime>
  <Words>4926</Words>
  <Application>Microsoft Office PowerPoint</Application>
  <PresentationFormat>Экран (4:3)</PresentationFormat>
  <Paragraphs>1371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Солнцестояние</vt:lpstr>
      <vt:lpstr>Путеводитель  к решению Совета народных депутатов  МО «Гиагинский район»  «О годовом отчете об исполнении бюджета  МО «Гиагинский район»  за 2019 год</vt:lpstr>
      <vt:lpstr>Гиагинский район</vt:lpstr>
      <vt:lpstr>Основные показатели  социально-экономического развития, тыс. руб.</vt:lpstr>
      <vt:lpstr>Бюджет (от франц. Bougette «кожаный кошелек») –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</vt:lpstr>
      <vt:lpstr>Бюджетный процесс  МО «Гиагинский район»</vt:lpstr>
      <vt:lpstr>Основные характеристики бюджета  МО «Гиагинский район»  за 2019 год, тыс. руб.</vt:lpstr>
      <vt:lpstr>Структура доходов бюджета  МО «Гиагинский район»</vt:lpstr>
      <vt:lpstr>Объем и структура  налоговых доходов бюджета  МО «Гиагинский район», тыс. руб.</vt:lpstr>
      <vt:lpstr>Объем и структура неналоговых  доходов бюджета МО «Гиагинский район»  за 2019 год, тыс. руб.</vt:lpstr>
      <vt:lpstr>Безвозмездные поступления  в бюджет МО «Гиагинский район»  за 2019 год, тыс. руб.</vt:lpstr>
      <vt:lpstr>Исполнение бюджета МО «Гиагинский район»  по разделам классификации расходов в 2019 году, тыс. руб.</vt:lpstr>
      <vt:lpstr>Программные расходы  МО «Гиагинский район», тыс. руб.</vt:lpstr>
      <vt:lpstr>Расходы бюджета  МО «Гиагинский район»,  тыс. руб.</vt:lpstr>
      <vt:lpstr>Расходы по разделу  «Общегосударственные вопросы», тыс. руб.</vt:lpstr>
      <vt:lpstr>Расходы по разделу «Национальная оборона», тыс. руб.</vt:lpstr>
      <vt:lpstr>Расходы по разделу  «Жилищно-коммунальное хозяйство»,  тыс. руб.</vt:lpstr>
      <vt:lpstr>Презентация PowerPoint</vt:lpstr>
      <vt:lpstr>Расходы бюджета МО «Гиагинский район»  по видам расходов классификации расходов, тыс. руб.</vt:lpstr>
      <vt:lpstr>Расходы бюджета МО «Гиагинский район» на реализацию  муниципальных программ МО «Гиагинский район», тыс. руб.</vt:lpstr>
      <vt:lpstr>Результаты реализации муниципальных программ и оценка их эффективности за 2019 год </vt:lpstr>
      <vt:lpstr>Меры социальной поддержки отдельных категорий граждан в бюджете МО «Гиагинский район»</vt:lpstr>
      <vt:lpstr>Презентация PowerPoint</vt:lpstr>
      <vt:lpstr>Муниципальная программа МО «Гиагинский район»  «Развитие образования», тыс. руб.</vt:lpstr>
      <vt:lpstr>Муниципальная программа  МО «Гиагинский район»  «Развитие культуры и искусства», тыс. руб.</vt:lpstr>
      <vt:lpstr>Муниципальная программа МО «Гиагинский район»  «Управление муниципальными финансами»</vt:lpstr>
      <vt:lpstr>Муниципальная программа МО «Гиагинский район»  «Энергосбережение и повышение энергетической эффективности»</vt:lpstr>
      <vt:lpstr>Муниципальная программа   МО «Гиагинский район»  «Развитие молодежной политики»</vt:lpstr>
      <vt:lpstr>Муниципальная программа МО «Гиагинский район»  «Развитие физической культуры»</vt:lpstr>
      <vt:lpstr>Муниципальная программа МО «Гиагинский район»  «Развитие сельского хозяйства и регулирование рынков сельскохозяйственной продукции, сырья и продовольствия»</vt:lpstr>
      <vt:lpstr>Муниципальная программа МО «Гиагинский район»  «Защита населения и территории от чрезвычайных ситуаций природного и  техногенного характера , обеспечение пожарной безопасности и  безопасности людей на водных объектах  на территории МО «Гиагинский район» , тыс. руб.</vt:lpstr>
      <vt:lpstr>Муниципальная программа МО «Гиагинский район»  «Обеспечение безопасности дорожного движения  в Гиагинском районе», тыс. руб.</vt:lpstr>
      <vt:lpstr>Муниципальная программа  МО «Гиагинский район»  «Доступная среда», тыс. руб.</vt:lpstr>
      <vt:lpstr>Муниципальная программа  МО «Гиагинский район»  «Развитие информатизации», тыс.руб.</vt:lpstr>
      <vt:lpstr>Муниципальная программа МО «Гиагинский район»  «Обеспечение доступным и комфортным жильем и коммунальными услугами»,  тыс. руб.</vt:lpstr>
      <vt:lpstr>Муниципальная программа МО «Гиагинский район»  «Улучшение демографической ситуации на территории  МО «Гиагинский район», тыс. руб.</vt:lpstr>
      <vt:lpstr>Муниципальная программа МО «Гиагинский район»  «Социальная помощь малоимущим граждан  и другим категориям граждан»,       тыс. руб.</vt:lpstr>
      <vt:lpstr>Сведения о реализации  общественно-значимых проектов для МО «Гиагинский район»</vt:lpstr>
      <vt:lpstr>Финансовая поддержка бюджетов  сельских поселений в 2019 году, тыс. руб.</vt:lpstr>
      <vt:lpstr>Дотации на выравнивание  бюджетной обеспеченности сельских  поселений</vt:lpstr>
      <vt:lpstr>Структура муниципального долга МО «Гиагинский район»  (в соответствии с Бюджетным кодексом РФ)</vt:lpstr>
      <vt:lpstr>Муниципальный долг  МО «Гиагинский район», тыс. руб.</vt:lpstr>
      <vt:lpstr>Глоссарий</vt:lpstr>
      <vt:lpstr>Управление финансов  администрации МО «Гиагинский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параметры исполнения консолидированного бюджета МО «Гиагинский район»</dc:title>
  <dc:creator>user9</dc:creator>
  <cp:lastModifiedBy>user9</cp:lastModifiedBy>
  <cp:revision>415</cp:revision>
  <cp:lastPrinted>2019-04-17T09:30:48Z</cp:lastPrinted>
  <dcterms:created xsi:type="dcterms:W3CDTF">2019-03-21T06:44:56Z</dcterms:created>
  <dcterms:modified xsi:type="dcterms:W3CDTF">2020-07-10T12:55:24Z</dcterms:modified>
</cp:coreProperties>
</file>