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A0BE-E6F6-42A9-A6F3-ED5C1335DEE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BD6A0BE-E6F6-42A9-A6F3-ED5C1335DEE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EC35FAA-D84E-4C13-AD6E-CF8B55D88B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988840"/>
            <a:ext cx="3168352" cy="820208"/>
          </a:xfrm>
        </p:spPr>
        <p:txBody>
          <a:bodyPr>
            <a:noAutofit/>
          </a:bodyPr>
          <a:lstStyle/>
          <a:p>
            <a:r>
              <a:rPr lang="ru-RU" sz="1400" dirty="0">
                <a:latin typeface="+mn-lt"/>
              </a:rPr>
              <a:t>Рейтинг</a:t>
            </a:r>
          </a:p>
          <a:p>
            <a:r>
              <a:rPr lang="ru-RU" sz="1400" dirty="0">
                <a:latin typeface="+mn-lt"/>
              </a:rPr>
              <a:t>субъектов бюджетного планирования, имеющих подведомственные</a:t>
            </a:r>
          </a:p>
          <a:p>
            <a:r>
              <a:rPr lang="ru-RU" sz="1400" dirty="0">
                <a:latin typeface="+mn-lt"/>
              </a:rPr>
              <a:t>бюджетные и (или) автономные учреждения, по уровню</a:t>
            </a:r>
          </a:p>
          <a:p>
            <a:r>
              <a:rPr lang="ru-RU" sz="1400" dirty="0">
                <a:latin typeface="+mn-lt"/>
              </a:rPr>
              <a:t>качества финансового менеджмента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2276872"/>
            <a:ext cx="4608512" cy="792088"/>
          </a:xfrm>
        </p:spPr>
        <p:txBody>
          <a:bodyPr>
            <a:noAutofit/>
          </a:bodyPr>
          <a:lstStyle/>
          <a:p>
            <a:r>
              <a:rPr lang="ru-RU" sz="1400" dirty="0">
                <a:latin typeface="+mn-lt"/>
              </a:rPr>
              <a:t>Рейтинг</a:t>
            </a:r>
          </a:p>
          <a:p>
            <a:r>
              <a:rPr lang="ru-RU" sz="1400" dirty="0">
                <a:latin typeface="+mn-lt"/>
              </a:rPr>
              <a:t>субъектов бюджетного планирования, имеющих только</a:t>
            </a:r>
          </a:p>
          <a:p>
            <a:r>
              <a:rPr lang="ru-RU" sz="1400" dirty="0">
                <a:latin typeface="+mn-lt"/>
              </a:rPr>
              <a:t>подведомственные казенные учреждения, и по субъектам</a:t>
            </a:r>
          </a:p>
          <a:p>
            <a:r>
              <a:rPr lang="ru-RU" sz="1400" dirty="0">
                <a:latin typeface="+mn-lt"/>
              </a:rPr>
              <a:t>бюджетного планирования, не </a:t>
            </a:r>
            <a:r>
              <a:rPr lang="ru-RU" sz="1400" dirty="0" smtClean="0">
                <a:latin typeface="+mn-lt"/>
              </a:rPr>
              <a:t>имеющим подведомственные</a:t>
            </a:r>
            <a:endParaRPr lang="ru-RU" sz="1400" dirty="0">
              <a:latin typeface="+mn-lt"/>
            </a:endParaRPr>
          </a:p>
          <a:p>
            <a:r>
              <a:rPr lang="ru-RU" sz="1400" dirty="0">
                <a:latin typeface="+mn-lt"/>
              </a:rPr>
              <a:t>муниципальные учреждения, по уровню качества</a:t>
            </a:r>
          </a:p>
          <a:p>
            <a:r>
              <a:rPr lang="ru-RU" sz="1400" dirty="0">
                <a:latin typeface="+mn-lt"/>
              </a:rPr>
              <a:t>финансового менеджмента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672988"/>
              </p:ext>
            </p:extLst>
          </p:nvPr>
        </p:nvGraphicFramePr>
        <p:xfrm>
          <a:off x="323528" y="3140968"/>
          <a:ext cx="421005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Лист" r:id="rId3" imgW="4210057" imgH="2295461" progId="Excel.Sheet.12">
                  <p:embed/>
                </p:oleObj>
              </mc:Choice>
              <mc:Fallback>
                <p:oleObj name="Лист" r:id="rId3" imgW="4210057" imgH="22954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3140968"/>
                        <a:ext cx="4210050" cy="229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314488"/>
              </p:ext>
            </p:extLst>
          </p:nvPr>
        </p:nvGraphicFramePr>
        <p:xfrm>
          <a:off x="4716016" y="3140968"/>
          <a:ext cx="421005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Лист" r:id="rId5" imgW="4210057" imgH="2295461" progId="Excel.Sheet.12">
                  <p:embed/>
                </p:oleObj>
              </mc:Choice>
              <mc:Fallback>
                <p:oleObj name="Лист" r:id="rId5" imgW="4210057" imgH="22954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6016" y="3140968"/>
                        <a:ext cx="4210050" cy="229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4456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134</TotalTime>
  <Words>48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NewsPrint</vt:lpstr>
      <vt:lpstr>Лист Microsoft Excel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оценки качества финансового менеджмента за 2021 год</dc:title>
  <dc:creator>support</dc:creator>
  <cp:lastModifiedBy>support</cp:lastModifiedBy>
  <cp:revision>13</cp:revision>
  <cp:lastPrinted>2022-06-28T09:10:00Z</cp:lastPrinted>
  <dcterms:created xsi:type="dcterms:W3CDTF">2022-06-28T08:06:25Z</dcterms:created>
  <dcterms:modified xsi:type="dcterms:W3CDTF">2023-12-27T11:54:19Z</dcterms:modified>
</cp:coreProperties>
</file>